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69" r:id="rId2"/>
    <p:sldId id="744" r:id="rId3"/>
    <p:sldId id="734" r:id="rId4"/>
    <p:sldId id="593" r:id="rId5"/>
    <p:sldId id="475" r:id="rId6"/>
    <p:sldId id="731" r:id="rId7"/>
    <p:sldId id="735" r:id="rId8"/>
    <p:sldId id="678" r:id="rId9"/>
    <p:sldId id="476" r:id="rId10"/>
    <p:sldId id="732" r:id="rId11"/>
    <p:sldId id="745" r:id="rId12"/>
    <p:sldId id="736" r:id="rId13"/>
    <p:sldId id="595" r:id="rId14"/>
    <p:sldId id="597" r:id="rId15"/>
    <p:sldId id="729" r:id="rId16"/>
    <p:sldId id="721" r:id="rId17"/>
    <p:sldId id="485" r:id="rId18"/>
    <p:sldId id="746" r:id="rId19"/>
    <p:sldId id="747" r:id="rId20"/>
    <p:sldId id="748" r:id="rId21"/>
    <p:sldId id="749" r:id="rId22"/>
    <p:sldId id="417" r:id="rId23"/>
    <p:sldId id="487" r:id="rId24"/>
    <p:sldId id="737" r:id="rId25"/>
    <p:sldId id="679" r:id="rId26"/>
    <p:sldId id="733" r:id="rId27"/>
    <p:sldId id="611" r:id="rId28"/>
    <p:sldId id="609" r:id="rId29"/>
    <p:sldId id="730" r:id="rId30"/>
    <p:sldId id="610" r:id="rId31"/>
    <p:sldId id="728" r:id="rId32"/>
    <p:sldId id="720" r:id="rId33"/>
    <p:sldId id="750" r:id="rId34"/>
    <p:sldId id="614" r:id="rId35"/>
    <p:sldId id="615" r:id="rId36"/>
    <p:sldId id="618" r:id="rId37"/>
    <p:sldId id="751" r:id="rId38"/>
    <p:sldId id="738" r:id="rId39"/>
    <p:sldId id="680" r:id="rId40"/>
    <p:sldId id="620" r:id="rId41"/>
    <p:sldId id="752" r:id="rId42"/>
    <p:sldId id="727" r:id="rId43"/>
    <p:sldId id="719" r:id="rId44"/>
    <p:sldId id="527" r:id="rId45"/>
    <p:sldId id="622" r:id="rId46"/>
    <p:sldId id="530" r:id="rId47"/>
    <p:sldId id="726" r:id="rId48"/>
    <p:sldId id="718" r:id="rId49"/>
    <p:sldId id="753" r:id="rId50"/>
    <p:sldId id="754" r:id="rId51"/>
    <p:sldId id="636" r:id="rId52"/>
    <p:sldId id="656" r:id="rId53"/>
    <p:sldId id="646" r:id="rId54"/>
    <p:sldId id="651" r:id="rId55"/>
    <p:sldId id="739" r:id="rId56"/>
    <p:sldId id="657" r:id="rId57"/>
    <p:sldId id="654" r:id="rId58"/>
    <p:sldId id="725" r:id="rId59"/>
    <p:sldId id="717" r:id="rId60"/>
    <p:sldId id="707" r:id="rId61"/>
    <p:sldId id="708" r:id="rId62"/>
    <p:sldId id="709" r:id="rId63"/>
    <p:sldId id="755" r:id="rId64"/>
    <p:sldId id="724" r:id="rId65"/>
    <p:sldId id="716" r:id="rId66"/>
    <p:sldId id="705" r:id="rId67"/>
    <p:sldId id="740" r:id="rId68"/>
    <p:sldId id="711" r:id="rId69"/>
    <p:sldId id="756" r:id="rId70"/>
    <p:sldId id="757" r:id="rId71"/>
    <p:sldId id="758" r:id="rId72"/>
    <p:sldId id="759" r:id="rId73"/>
    <p:sldId id="741" r:id="rId74"/>
    <p:sldId id="691" r:id="rId75"/>
    <p:sldId id="760" r:id="rId76"/>
    <p:sldId id="695" r:id="rId77"/>
    <p:sldId id="761" r:id="rId78"/>
    <p:sldId id="723" r:id="rId79"/>
    <p:sldId id="742" r:id="rId80"/>
    <p:sldId id="743" r:id="rId81"/>
  </p:sldIdLst>
  <p:sldSz cx="9144000" cy="6858000" type="screen4x3"/>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31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7E2"/>
    <a:srgbClr val="F3E4CF"/>
    <a:srgbClr val="E4E140"/>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86521" autoAdjust="0"/>
  </p:normalViewPr>
  <p:slideViewPr>
    <p:cSldViewPr snapToGrid="0">
      <p:cViewPr varScale="1">
        <p:scale>
          <a:sx n="98" d="100"/>
          <a:sy n="98" d="100"/>
        </p:scale>
        <p:origin x="2016" y="200"/>
      </p:cViewPr>
      <p:guideLst>
        <p:guide orient="horz" pos="2160"/>
        <p:guide pos="2880"/>
        <p:guide orient="horz" pos="3179"/>
      </p:guideLst>
    </p:cSldViewPr>
  </p:slideViewPr>
  <p:outlineViewPr>
    <p:cViewPr>
      <p:scale>
        <a:sx n="33" d="100"/>
        <a:sy n="33" d="100"/>
      </p:scale>
      <p:origin x="0" y="-2052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W:\teaching\xData_mining\misc_slides\recsys-kore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plotArea>
      <c:layout/>
      <c:scatterChart>
        <c:scatterStyle val="lineMarker"/>
        <c:varyColors val="0"/>
        <c:ser>
          <c:idx val="0"/>
          <c:order val="0"/>
          <c:tx>
            <c:v>CF (no time bias)</c:v>
          </c:tx>
          <c:xVal>
            <c:numRef>
              <c:f>Sheet1!$D$53:$D$57</c:f>
              <c:numCache>
                <c:formatCode>General</c:formatCode>
                <c:ptCount val="5"/>
                <c:pt idx="0">
                  <c:v>9.3827700000000007</c:v>
                </c:pt>
                <c:pt idx="1">
                  <c:v>18.267769999999999</c:v>
                </c:pt>
                <c:pt idx="2">
                  <c:v>36.037770000000002</c:v>
                </c:pt>
                <c:pt idx="3">
                  <c:v>71.577769999999987</c:v>
                </c:pt>
                <c:pt idx="4">
                  <c:v>142.65777</c:v>
                </c:pt>
              </c:numCache>
            </c:numRef>
          </c:xVal>
          <c:yVal>
            <c:numRef>
              <c:f>Sheet1!$B$53:$B$57</c:f>
              <c:numCache>
                <c:formatCode>General</c:formatCode>
                <c:ptCount val="5"/>
                <c:pt idx="0">
                  <c:v>0.91390000000000005</c:v>
                </c:pt>
                <c:pt idx="1">
                  <c:v>0.90949999999999998</c:v>
                </c:pt>
                <c:pt idx="2">
                  <c:v>0.90620000000000001</c:v>
                </c:pt>
                <c:pt idx="3">
                  <c:v>0.9042</c:v>
                </c:pt>
                <c:pt idx="4">
                  <c:v>0.90280000000000005</c:v>
                </c:pt>
              </c:numCache>
            </c:numRef>
          </c:yVal>
          <c:smooth val="0"/>
          <c:extLst>
            <c:ext xmlns:c16="http://schemas.microsoft.com/office/drawing/2014/chart" uri="{C3380CC4-5D6E-409C-BE32-E72D297353CC}">
              <c16:uniqueId val="{00000000-E02B-D946-934E-9E42084CEE8E}"/>
            </c:ext>
          </c:extLst>
        </c:ser>
        <c:ser>
          <c:idx val="6"/>
          <c:order val="1"/>
          <c:tx>
            <c:v>Basic Latent Factors</c:v>
          </c:tx>
          <c:xVal>
            <c:numRef>
              <c:f>Sheet1!$D$42:$D$44</c:f>
              <c:numCache>
                <c:formatCode>General</c:formatCode>
                <c:ptCount val="3"/>
                <c:pt idx="0">
                  <c:v>25.38627</c:v>
                </c:pt>
                <c:pt idx="1">
                  <c:v>50.274770000000011</c:v>
                </c:pt>
                <c:pt idx="2">
                  <c:v>100.05177</c:v>
                </c:pt>
              </c:numCache>
            </c:numRef>
          </c:xVal>
          <c:yVal>
            <c:numRef>
              <c:f>Sheet1!$B$42:$B$44</c:f>
              <c:numCache>
                <c:formatCode>General</c:formatCode>
                <c:ptCount val="3"/>
                <c:pt idx="0">
                  <c:v>0.90459999999999996</c:v>
                </c:pt>
                <c:pt idx="1">
                  <c:v>0.90249999999999997</c:v>
                </c:pt>
                <c:pt idx="2">
                  <c:v>0.90090000000000003</c:v>
                </c:pt>
              </c:numCache>
            </c:numRef>
          </c:yVal>
          <c:smooth val="0"/>
          <c:extLst>
            <c:ext xmlns:c16="http://schemas.microsoft.com/office/drawing/2014/chart" uri="{C3380CC4-5D6E-409C-BE32-E72D297353CC}">
              <c16:uniqueId val="{00000001-E02B-D946-934E-9E42084CEE8E}"/>
            </c:ext>
          </c:extLst>
        </c:ser>
        <c:ser>
          <c:idx val="1"/>
          <c:order val="2"/>
          <c:tx>
            <c:v>CF (time bias)</c:v>
          </c:tx>
          <c:xVal>
            <c:numRef>
              <c:f>Sheet1!$D$47:$D$51</c:f>
              <c:numCache>
                <c:formatCode>General</c:formatCode>
                <c:ptCount val="5"/>
                <c:pt idx="0">
                  <c:v>55.735540000000007</c:v>
                </c:pt>
                <c:pt idx="1">
                  <c:v>91.275539999999978</c:v>
                </c:pt>
                <c:pt idx="2">
                  <c:v>304.51553999999862</c:v>
                </c:pt>
                <c:pt idx="3">
                  <c:v>446.67554000000001</c:v>
                </c:pt>
                <c:pt idx="4">
                  <c:v>651.74134000000004</c:v>
                </c:pt>
              </c:numCache>
            </c:numRef>
          </c:xVal>
          <c:yVal>
            <c:numRef>
              <c:f>Sheet1!$B$47:$B$51</c:f>
              <c:numCache>
                <c:formatCode>General</c:formatCode>
                <c:ptCount val="5"/>
                <c:pt idx="0">
                  <c:v>0.8982</c:v>
                </c:pt>
                <c:pt idx="1">
                  <c:v>0.89559999999999995</c:v>
                </c:pt>
                <c:pt idx="2">
                  <c:v>0.89290000000000003</c:v>
                </c:pt>
                <c:pt idx="3">
                  <c:v>0.89259999999999995</c:v>
                </c:pt>
                <c:pt idx="4">
                  <c:v>0.89139999999999997</c:v>
                </c:pt>
              </c:numCache>
            </c:numRef>
          </c:yVal>
          <c:smooth val="0"/>
          <c:extLst>
            <c:ext xmlns:c16="http://schemas.microsoft.com/office/drawing/2014/chart" uri="{C3380CC4-5D6E-409C-BE32-E72D297353CC}">
              <c16:uniqueId val="{00000002-E02B-D946-934E-9E42084CEE8E}"/>
            </c:ext>
          </c:extLst>
        </c:ser>
        <c:ser>
          <c:idx val="2"/>
          <c:order val="3"/>
          <c:tx>
            <c:v>Latent Factors w/ Biases</c:v>
          </c:tx>
          <c:xVal>
            <c:numRef>
              <c:f>Sheet1!$D$9:$D$11</c:f>
              <c:numCache>
                <c:formatCode>General</c:formatCode>
                <c:ptCount val="3"/>
                <c:pt idx="0">
                  <c:v>26.27477</c:v>
                </c:pt>
                <c:pt idx="1">
                  <c:v>52.051769999999998</c:v>
                </c:pt>
                <c:pt idx="2">
                  <c:v>103.60577000000001</c:v>
                </c:pt>
              </c:numCache>
            </c:numRef>
          </c:xVal>
          <c:yVal>
            <c:numRef>
              <c:f>Sheet1!$B$9:$B$11</c:f>
              <c:numCache>
                <c:formatCode>General</c:formatCode>
                <c:ptCount val="3"/>
                <c:pt idx="0">
                  <c:v>0.8952</c:v>
                </c:pt>
                <c:pt idx="1">
                  <c:v>0.89239999999999997</c:v>
                </c:pt>
                <c:pt idx="2">
                  <c:v>0.8911</c:v>
                </c:pt>
              </c:numCache>
            </c:numRef>
          </c:yVal>
          <c:smooth val="0"/>
          <c:extLst>
            <c:ext xmlns:c16="http://schemas.microsoft.com/office/drawing/2014/chart" uri="{C3380CC4-5D6E-409C-BE32-E72D297353CC}">
              <c16:uniqueId val="{00000003-E02B-D946-934E-9E42084CEE8E}"/>
            </c:ext>
          </c:extLst>
        </c:ser>
        <c:ser>
          <c:idx val="3"/>
          <c:order val="4"/>
          <c:tx>
            <c:v>+ Linear time factors</c:v>
          </c:tx>
          <c:xVal>
            <c:numRef>
              <c:f>Sheet1!$D$14:$D$17</c:f>
              <c:numCache>
                <c:formatCode>General</c:formatCode>
                <c:ptCount val="4"/>
                <c:pt idx="0">
                  <c:v>50.772540000000028</c:v>
                </c:pt>
                <c:pt idx="1">
                  <c:v>100.54953999999999</c:v>
                </c:pt>
                <c:pt idx="2">
                  <c:v>200.10354000000001</c:v>
                </c:pt>
                <c:pt idx="3">
                  <c:v>498.76553999999862</c:v>
                </c:pt>
              </c:numCache>
            </c:numRef>
          </c:xVal>
          <c:yVal>
            <c:numRef>
              <c:f>Sheet1!$B$14:$B$17</c:f>
              <c:numCache>
                <c:formatCode>General</c:formatCode>
                <c:ptCount val="4"/>
                <c:pt idx="0">
                  <c:v>0.89039999999999997</c:v>
                </c:pt>
                <c:pt idx="1">
                  <c:v>0.88790000000000002</c:v>
                </c:pt>
                <c:pt idx="2">
                  <c:v>0.88700000000000001</c:v>
                </c:pt>
                <c:pt idx="3">
                  <c:v>0.88619999999999999</c:v>
                </c:pt>
              </c:numCache>
            </c:numRef>
          </c:yVal>
          <c:smooth val="0"/>
          <c:extLst>
            <c:ext xmlns:c16="http://schemas.microsoft.com/office/drawing/2014/chart" uri="{C3380CC4-5D6E-409C-BE32-E72D297353CC}">
              <c16:uniqueId val="{00000004-E02B-D946-934E-9E42084CEE8E}"/>
            </c:ext>
          </c:extLst>
        </c:ser>
        <c:ser>
          <c:idx val="4"/>
          <c:order val="5"/>
          <c:tx>
            <c:v>+ Per-day user biases</c:v>
          </c:tx>
          <c:xVal>
            <c:numRef>
              <c:f>Sheet1!$D$20:$D$22</c:f>
              <c:numCache>
                <c:formatCode>General</c:formatCode>
                <c:ptCount val="3"/>
                <c:pt idx="0">
                  <c:v>119.74954</c:v>
                </c:pt>
                <c:pt idx="1">
                  <c:v>219.30354</c:v>
                </c:pt>
                <c:pt idx="2">
                  <c:v>517.9655399999981</c:v>
                </c:pt>
              </c:numCache>
            </c:numRef>
          </c:xVal>
          <c:yVal>
            <c:numRef>
              <c:f>Sheet1!$B$20:$B$22</c:f>
              <c:numCache>
                <c:formatCode>General</c:formatCode>
                <c:ptCount val="3"/>
                <c:pt idx="0">
                  <c:v>0.88319999999999999</c:v>
                </c:pt>
                <c:pt idx="1">
                  <c:v>0.88239999999999996</c:v>
                </c:pt>
                <c:pt idx="2">
                  <c:v>0.88170000000000004</c:v>
                </c:pt>
              </c:numCache>
            </c:numRef>
          </c:yVal>
          <c:smooth val="0"/>
          <c:extLst>
            <c:ext xmlns:c16="http://schemas.microsoft.com/office/drawing/2014/chart" uri="{C3380CC4-5D6E-409C-BE32-E72D297353CC}">
              <c16:uniqueId val="{00000005-E02B-D946-934E-9E42084CEE8E}"/>
            </c:ext>
          </c:extLst>
        </c:ser>
        <c:ser>
          <c:idx val="5"/>
          <c:order val="6"/>
          <c:tx>
            <c:v>+ CF</c:v>
          </c:tx>
          <c:xVal>
            <c:numRef>
              <c:f>Sheet1!$D$35:$D$39</c:f>
              <c:numCache>
                <c:formatCode>General</c:formatCode>
                <c:ptCount val="5"/>
                <c:pt idx="0">
                  <c:v>229.96554</c:v>
                </c:pt>
                <c:pt idx="1">
                  <c:v>528.62753999999939</c:v>
                </c:pt>
                <c:pt idx="2">
                  <c:v>777.51253999999938</c:v>
                </c:pt>
                <c:pt idx="3">
                  <c:v>1026.3975399999999</c:v>
                </c:pt>
                <c:pt idx="4">
                  <c:v>1524.1675399999999</c:v>
                </c:pt>
              </c:numCache>
            </c:numRef>
          </c:xVal>
          <c:yVal>
            <c:numRef>
              <c:f>Sheet1!$B$35:$B$39</c:f>
              <c:numCache>
                <c:formatCode>General</c:formatCode>
                <c:ptCount val="5"/>
                <c:pt idx="0">
                  <c:v>0.87890000000000001</c:v>
                </c:pt>
                <c:pt idx="1">
                  <c:v>0.87870000000000004</c:v>
                </c:pt>
                <c:pt idx="2">
                  <c:v>0.87860000000000005</c:v>
                </c:pt>
                <c:pt idx="3">
                  <c:v>0.87849999999999995</c:v>
                </c:pt>
                <c:pt idx="4">
                  <c:v>0.87839999999999996</c:v>
                </c:pt>
              </c:numCache>
            </c:numRef>
          </c:yVal>
          <c:smooth val="0"/>
          <c:extLst>
            <c:ext xmlns:c16="http://schemas.microsoft.com/office/drawing/2014/chart" uri="{C3380CC4-5D6E-409C-BE32-E72D297353CC}">
              <c16:uniqueId val="{00000006-E02B-D946-934E-9E42084CEE8E}"/>
            </c:ext>
          </c:extLst>
        </c:ser>
        <c:dLbls>
          <c:showLegendKey val="0"/>
          <c:showVal val="0"/>
          <c:showCatName val="0"/>
          <c:showSerName val="0"/>
          <c:showPercent val="0"/>
          <c:showBubbleSize val="0"/>
        </c:dLbls>
        <c:axId val="-2143812224"/>
        <c:axId val="-2069421664"/>
      </c:scatterChart>
      <c:valAx>
        <c:axId val="-2143812224"/>
        <c:scaling>
          <c:logBase val="10"/>
          <c:orientation val="minMax"/>
        </c:scaling>
        <c:delete val="0"/>
        <c:axPos val="b"/>
        <c:title>
          <c:tx>
            <c:rich>
              <a:bodyPr/>
              <a:lstStyle/>
              <a:p>
                <a:pPr>
                  <a:defRPr lang="en-US">
                    <a:solidFill>
                      <a:schemeClr val="tx1"/>
                    </a:solidFill>
                  </a:defRPr>
                </a:pPr>
                <a:r>
                  <a:rPr lang="en-US">
                    <a:solidFill>
                      <a:schemeClr val="tx1"/>
                    </a:solidFill>
                  </a:rPr>
                  <a:t>Millions of parameters</a:t>
                </a:r>
              </a:p>
            </c:rich>
          </c:tx>
          <c:overlay val="0"/>
        </c:title>
        <c:numFmt formatCode="General" sourceLinked="1"/>
        <c:majorTickMark val="none"/>
        <c:minorTickMark val="none"/>
        <c:tickLblPos val="nextTo"/>
        <c:txPr>
          <a:bodyPr/>
          <a:lstStyle/>
          <a:p>
            <a:pPr>
              <a:defRPr lang="en-US">
                <a:solidFill>
                  <a:schemeClr val="tx1"/>
                </a:solidFill>
              </a:defRPr>
            </a:pPr>
            <a:endParaRPr lang="en-US"/>
          </a:p>
        </c:txPr>
        <c:crossAx val="-2069421664"/>
        <c:crosses val="autoZero"/>
        <c:crossBetween val="midCat"/>
      </c:valAx>
      <c:valAx>
        <c:axId val="-2069421664"/>
        <c:scaling>
          <c:orientation val="minMax"/>
        </c:scaling>
        <c:delete val="0"/>
        <c:axPos val="l"/>
        <c:title>
          <c:tx>
            <c:rich>
              <a:bodyPr/>
              <a:lstStyle/>
              <a:p>
                <a:pPr>
                  <a:defRPr lang="en-US">
                    <a:solidFill>
                      <a:schemeClr val="tx1"/>
                    </a:solidFill>
                  </a:defRPr>
                </a:pPr>
                <a:r>
                  <a:rPr lang="en-US">
                    <a:solidFill>
                      <a:schemeClr val="tx1"/>
                    </a:solidFill>
                  </a:rPr>
                  <a:t>RMSE</a:t>
                </a:r>
              </a:p>
            </c:rich>
          </c:tx>
          <c:overlay val="0"/>
        </c:title>
        <c:numFmt formatCode="General" sourceLinked="1"/>
        <c:majorTickMark val="none"/>
        <c:minorTickMark val="none"/>
        <c:tickLblPos val="nextTo"/>
        <c:txPr>
          <a:bodyPr/>
          <a:lstStyle/>
          <a:p>
            <a:pPr>
              <a:defRPr lang="en-US">
                <a:solidFill>
                  <a:schemeClr val="tx1"/>
                </a:solidFill>
              </a:defRPr>
            </a:pPr>
            <a:endParaRPr lang="en-US"/>
          </a:p>
        </c:txPr>
        <c:crossAx val="-2143812224"/>
        <c:crosses val="autoZero"/>
        <c:crossBetween val="midCat"/>
      </c:valAx>
      <c:spPr>
        <a:solidFill>
          <a:schemeClr val="bg1"/>
        </a:solidFill>
      </c:spPr>
    </c:plotArea>
    <c:plotVisOnly val="1"/>
    <c:dispBlanksAs val="gap"/>
    <c:showDLblsOverMax val="0"/>
  </c:chart>
  <c:spPr>
    <a:noFill/>
  </c:spPr>
  <c:txPr>
    <a:bodyPr/>
    <a:lstStyle/>
    <a:p>
      <a:pPr>
        <a:defRPr sz="16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pPr/>
              <a:t>2/28/20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pPr/>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154245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08820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42969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610784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832199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endParaRPr/>
          </a:p>
        </p:txBody>
      </p:sp>
    </p:spTree>
    <p:extLst>
      <p:ext uri="{BB962C8B-B14F-4D97-AF65-F5344CB8AC3E}">
        <p14:creationId xmlns:p14="http://schemas.microsoft.com/office/powerpoint/2010/main" val="747762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36134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4943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08820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13539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31127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751485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780187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97699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71318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81933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42488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284242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92731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832533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34792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225996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450217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08820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20077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107720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3738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896081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60311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98761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587087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756287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19570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64120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endParaRPr/>
          </a:p>
        </p:txBody>
      </p:sp>
    </p:spTree>
    <p:extLst>
      <p:ext uri="{BB962C8B-B14F-4D97-AF65-F5344CB8AC3E}">
        <p14:creationId xmlns:p14="http://schemas.microsoft.com/office/powerpoint/2010/main" val="3993883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endParaRPr/>
          </a:p>
        </p:txBody>
      </p:sp>
    </p:spTree>
    <p:extLst>
      <p:ext uri="{BB962C8B-B14F-4D97-AF65-F5344CB8AC3E}">
        <p14:creationId xmlns:p14="http://schemas.microsoft.com/office/powerpoint/2010/main" val="3090850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4058422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351307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791736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7053212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08820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678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806251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378813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00067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21964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7568738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9013368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6662044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9570962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811043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08820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455033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675700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08820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08820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4491127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437362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998110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42485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92439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189270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720170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endParaRPr/>
          </a:p>
        </p:txBody>
      </p:sp>
    </p:spTree>
    <p:extLst>
      <p:ext uri="{BB962C8B-B14F-4D97-AF65-F5344CB8AC3E}">
        <p14:creationId xmlns:p14="http://schemas.microsoft.com/office/powerpoint/2010/main" val="1936361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1617"/>
            <a:ext cx="3276600" cy="339697"/>
          </a:xfrm>
          <a:prstGeom prst="rect">
            <a:avLst/>
          </a:prstGeom>
        </p:spPr>
      </p:pic>
    </p:spTree>
    <p:extLst>
      <p:ext uri="{BB962C8B-B14F-4D97-AF65-F5344CB8AC3E}">
        <p14:creationId xmlns:p14="http://schemas.microsoft.com/office/powerpoint/2010/main" val="30702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o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651058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ebsite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673846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Demonstration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520698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 y="2895600"/>
            <a:ext cx="7019110" cy="437133"/>
          </a:xfrm>
          <a:prstGeom prst="rect">
            <a:avLst/>
          </a:prstGeom>
        </p:spPr>
      </p:pic>
    </p:spTree>
    <p:extLst>
      <p:ext uri="{BB962C8B-B14F-4D97-AF65-F5344CB8AC3E}">
        <p14:creationId xmlns:p14="http://schemas.microsoft.com/office/powerpoint/2010/main" val="3138310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hasCustomPrompt="1"/>
          </p:nvPr>
        </p:nvSpPr>
        <p:spPr/>
        <p:txBody>
          <a:bodyPr>
            <a:noAutofit/>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7849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Title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8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99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
        <p:nvSpPr>
          <p:cNvPr id="3" name="Text Placeholder 2"/>
          <p:cNvSpPr>
            <a:spLocks noGrp="1"/>
          </p:cNvSpPr>
          <p:nvPr>
            <p:ph type="body" idx="1" hasCustomPrompt="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p:cNvSpPr>
            <a:spLocks noGrp="1"/>
          </p:cNvSpPr>
          <p:nvPr>
            <p:ph sz="half" idx="2" hasCustomPrompt="1"/>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p:cNvSpPr>
            <a:spLocks noGrp="1"/>
          </p:cNvSpPr>
          <p:nvPr>
            <p:ph sz="quarter" idx="4" hasCustomPrompt="1"/>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50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78029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772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64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Question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51492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6" name="Rectangle 5"/>
          <p:cNvSpPr/>
          <p:nvPr userDrawn="1"/>
        </p:nvSpPr>
        <p:spPr>
          <a:xfrm>
            <a:off x="0" y="0"/>
            <a:ext cx="9144000" cy="381000"/>
          </a:xfrm>
          <a:prstGeom prst="rect">
            <a:avLst/>
          </a:prstGeom>
          <a:solidFill>
            <a:srgbClr val="A4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0" y="6779932"/>
            <a:ext cx="9144000" cy="91440"/>
          </a:xfrm>
          <a:prstGeom prst="rect">
            <a:avLst/>
          </a:prstGeom>
          <a:solidFill>
            <a:srgbClr val="A4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555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89" r:id="rId7"/>
    <p:sldLayoutId id="2147483655" r:id="rId8"/>
    <p:sldLayoutId id="2147483684" r:id="rId9"/>
    <p:sldLayoutId id="2147483685" r:id="rId10"/>
    <p:sldLayoutId id="2147483686" r:id="rId11"/>
    <p:sldLayoutId id="2147483687" r:id="rId12"/>
    <p:sldLayoutId id="2147483679" r:id="rId13"/>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6.png"/><Relationship Id="rId18" Type="http://schemas.microsoft.com/office/2007/relationships/hdphoto" Target="../media/hdphoto8.wdp"/><Relationship Id="rId3" Type="http://schemas.openxmlformats.org/officeDocument/2006/relationships/image" Target="../media/image21.png"/><Relationship Id="rId7" Type="http://schemas.openxmlformats.org/officeDocument/2006/relationships/image" Target="../media/image23.png"/><Relationship Id="rId12" Type="http://schemas.microsoft.com/office/2007/relationships/hdphoto" Target="../media/hdphoto5.wdp"/><Relationship Id="rId17" Type="http://schemas.openxmlformats.org/officeDocument/2006/relationships/image" Target="../media/image28.png"/><Relationship Id="rId2" Type="http://schemas.openxmlformats.org/officeDocument/2006/relationships/notesSlide" Target="../notesSlides/notesSlide15.xml"/><Relationship Id="rId16" Type="http://schemas.microsoft.com/office/2007/relationships/hdphoto" Target="../media/hdphoto7.wdp"/><Relationship Id="rId20" Type="http://schemas.microsoft.com/office/2007/relationships/hdphoto" Target="../media/hdphoto10.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microsoft.com/office/2007/relationships/hdphoto" Target="../media/hdphoto4.wdp"/><Relationship Id="rId19" Type="http://schemas.microsoft.com/office/2007/relationships/hdphoto" Target="../media/hdphoto9.wdp"/><Relationship Id="rId4" Type="http://schemas.microsoft.com/office/2007/relationships/hdphoto" Target="../media/hdphoto1.wdp"/><Relationship Id="rId9" Type="http://schemas.openxmlformats.org/officeDocument/2006/relationships/image" Target="../media/image24.png"/><Relationship Id="rId1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oleObject" Target="../embeddings/oleObject6.bin"/><Relationship Id="rId18" Type="http://schemas.openxmlformats.org/officeDocument/2006/relationships/image" Target="../media/image42.png"/><Relationship Id="rId3" Type="http://schemas.openxmlformats.org/officeDocument/2006/relationships/notesSlide" Target="../notesSlides/notesSlide22.xml"/><Relationship Id="rId7" Type="http://schemas.openxmlformats.org/officeDocument/2006/relationships/oleObject" Target="../embeddings/oleObject3.bin"/><Relationship Id="rId12" Type="http://schemas.openxmlformats.org/officeDocument/2006/relationships/image" Target="../media/image39.png"/><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vmlDrawing" Target="../drawings/vmlDrawing2.vml"/><Relationship Id="rId6" Type="http://schemas.openxmlformats.org/officeDocument/2006/relationships/image" Target="../media/image43.png"/><Relationship Id="rId11" Type="http://schemas.openxmlformats.org/officeDocument/2006/relationships/oleObject" Target="../embeddings/oleObject5.bin"/><Relationship Id="rId5" Type="http://schemas.openxmlformats.org/officeDocument/2006/relationships/image" Target="../media/image36.png"/><Relationship Id="rId15" Type="http://schemas.openxmlformats.org/officeDocument/2006/relationships/oleObject" Target="../embeddings/oleObject7.bin"/><Relationship Id="rId10" Type="http://schemas.openxmlformats.org/officeDocument/2006/relationships/image" Target="../media/image38.png"/><Relationship Id="rId19" Type="http://schemas.openxmlformats.org/officeDocument/2006/relationships/image" Target="../media/image44.png"/><Relationship Id="rId4" Type="http://schemas.openxmlformats.org/officeDocument/2006/relationships/oleObject" Target="../embeddings/oleObject2.bin"/><Relationship Id="rId9" Type="http://schemas.openxmlformats.org/officeDocument/2006/relationships/oleObject" Target="../embeddings/oleObject4.bin"/><Relationship Id="rId1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6.png"/><Relationship Id="rId5" Type="http://schemas.openxmlformats.org/officeDocument/2006/relationships/oleObject" Target="../embeddings/oleObject9.bin"/><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6.xml"/><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2.png"/><Relationship Id="rId11" Type="http://schemas.openxmlformats.org/officeDocument/2006/relationships/image" Target="../media/image49.png"/><Relationship Id="rId5" Type="http://schemas.openxmlformats.org/officeDocument/2006/relationships/image" Target="../media/image51.png"/><Relationship Id="rId10" Type="http://schemas.openxmlformats.org/officeDocument/2006/relationships/oleObject" Target="../embeddings/oleObject11.bin"/><Relationship Id="rId4" Type="http://schemas.openxmlformats.org/officeDocument/2006/relationships/image" Target="../media/image50.png"/><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3.png"/><Relationship Id="rId5" Type="http://schemas.openxmlformats.org/officeDocument/2006/relationships/oleObject" Target="../embeddings/oleObject12.bin"/><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9.png"/><Relationship Id="rId4" Type="http://schemas.openxmlformats.org/officeDocument/2006/relationships/oleObject" Target="../embeddings/oleObject13.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3.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82.jpeg"/><Relationship Id="rId4" Type="http://schemas.openxmlformats.org/officeDocument/2006/relationships/image" Target="../media/image8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808787"/>
            <a:ext cx="7772400" cy="900546"/>
          </a:xfrm>
        </p:spPr>
        <p:txBody>
          <a:bodyPr>
            <a:normAutofit/>
          </a:bodyPr>
          <a:lstStyle/>
          <a:p>
            <a:r>
              <a:rPr lang="en-US" dirty="0"/>
              <a:t>Recommender Systems</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Recommendations</a:t>
            </a:r>
          </a:p>
        </p:txBody>
      </p:sp>
      <p:grpSp>
        <p:nvGrpSpPr>
          <p:cNvPr id="21" name="Group 20" descr="A screenshot of a Youtube webpage with many recommended videos for an individual user."/>
          <p:cNvGrpSpPr/>
          <p:nvPr/>
        </p:nvGrpSpPr>
        <p:grpSpPr>
          <a:xfrm>
            <a:off x="1389612" y="1360762"/>
            <a:ext cx="6667612" cy="5092574"/>
            <a:chOff x="-1181101" y="-1322386"/>
            <a:chExt cx="9019924" cy="6889221"/>
          </a:xfrm>
        </p:grpSpPr>
        <p:pic>
          <p:nvPicPr>
            <p:cNvPr id="18" name="Picture 17" descr="Screen Shot 2018-06-28 at 1.33.46 PM.png"/>
            <p:cNvPicPr>
              <a:picLocks noChangeAspect="1"/>
            </p:cNvPicPr>
            <p:nvPr/>
          </p:nvPicPr>
          <p:blipFill>
            <a:blip r:embed="rId3" cstate="print"/>
            <a:stretch>
              <a:fillRect/>
            </a:stretch>
          </p:blipFill>
          <p:spPr>
            <a:xfrm>
              <a:off x="-1181101" y="-1322386"/>
              <a:ext cx="9007475" cy="6858000"/>
            </a:xfrm>
            <a:prstGeom prst="rect">
              <a:avLst/>
            </a:prstGeom>
          </p:spPr>
        </p:pic>
        <p:pic>
          <p:nvPicPr>
            <p:cNvPr id="20" name="Picture 19" descr="Screen Shot 2018-07-01 at 2.02.14 PM.png"/>
            <p:cNvPicPr>
              <a:picLocks noChangeAspect="1"/>
            </p:cNvPicPr>
            <p:nvPr/>
          </p:nvPicPr>
          <p:blipFill>
            <a:blip r:embed="rId4" cstate="print"/>
            <a:stretch>
              <a:fillRect/>
            </a:stretch>
          </p:blipFill>
          <p:spPr>
            <a:xfrm>
              <a:off x="-90771" y="-826569"/>
              <a:ext cx="7929594" cy="6393404"/>
            </a:xfrm>
            <a:prstGeom prst="rect">
              <a:avLst/>
            </a:prstGeom>
          </p:spPr>
        </p:pic>
      </p:grpSp>
      <p:sp>
        <p:nvSpPr>
          <p:cNvPr id="19" name="Rectangle 18">
            <a:extLst>
              <a:ext uri="{FF2B5EF4-FFF2-40B4-BE49-F238E27FC236}">
                <a16:creationId xmlns:a16="http://schemas.microsoft.com/office/drawing/2014/main" id="{E8AE7CD9-CBCE-A849-B14B-7F3CEBB06D56}"/>
              </a:ext>
            </a:extLst>
          </p:cNvPr>
          <p:cNvSpPr/>
          <p:nvPr/>
        </p:nvSpPr>
        <p:spPr>
          <a:xfrm>
            <a:off x="755576" y="6453336"/>
            <a:ext cx="8229600" cy="276999"/>
          </a:xfrm>
          <a:prstGeom prst="rect">
            <a:avLst/>
          </a:prstGeom>
          <a:noFill/>
        </p:spPr>
        <p:txBody>
          <a:bodyPr wrap="none" anchor="b">
            <a:noAutofit/>
          </a:bodyPr>
          <a:lstStyle/>
          <a:p>
            <a:pPr algn="r"/>
            <a:r>
              <a:rPr lang="en-US" sz="1000" dirty="0">
                <a:solidFill>
                  <a:schemeClr val="bg1">
                    <a:lumMod val="50000"/>
                  </a:schemeClr>
                </a:solidFill>
              </a:rPr>
              <a:t>source: YouTube</a:t>
            </a:r>
          </a:p>
        </p:txBody>
      </p:sp>
    </p:spTree>
    <p:extLst>
      <p:ext uri="{BB962C8B-B14F-4D97-AF65-F5344CB8AC3E}">
        <p14:creationId xmlns:p14="http://schemas.microsoft.com/office/powerpoint/2010/main" val="2078527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t>Guided Discovery</a:t>
            </a:r>
          </a:p>
        </p:txBody>
      </p:sp>
      <p:sp>
        <p:nvSpPr>
          <p:cNvPr id="16387" name="AutoShape 4" descr="A simple cylindrical graphic contains the word &quot;Items&quot;"/>
          <p:cNvSpPr>
            <a:spLocks noChangeArrowheads="1"/>
          </p:cNvSpPr>
          <p:nvPr/>
        </p:nvSpPr>
        <p:spPr bwMode="auto">
          <a:xfrm>
            <a:off x="5001683" y="1974850"/>
            <a:ext cx="1371600" cy="1066800"/>
          </a:xfrm>
          <a:prstGeom prst="can">
            <a:avLst>
              <a:gd name="adj" fmla="val 25000"/>
            </a:avLst>
          </a:prstGeom>
          <a:solidFill>
            <a:schemeClr val="accent2">
              <a:lumMod val="40000"/>
              <a:lumOff val="60000"/>
            </a:schemeClr>
          </a:solidFill>
          <a:ln w="9525">
            <a:solidFill>
              <a:schemeClr val="tx1"/>
            </a:solidFill>
            <a:round/>
            <a:headEnd/>
            <a:tailEnd/>
          </a:ln>
        </p:spPr>
        <p:txBody>
          <a:bodyPr wrap="none" anchor="ctr"/>
          <a:lstStyle/>
          <a:p>
            <a:pPr algn="ctr"/>
            <a:r>
              <a:rPr lang="en-US" sz="2200" b="1" dirty="0">
                <a:effectLst/>
                <a:latin typeface="Arial" pitchFamily="34" charset="0"/>
                <a:cs typeface="Arial" pitchFamily="34" charset="0"/>
              </a:rPr>
              <a:t>Items</a:t>
            </a:r>
          </a:p>
        </p:txBody>
      </p:sp>
      <p:pic>
        <p:nvPicPr>
          <p:cNvPr id="16388" name="Picture 5" descr="An abstracted clip art man in a suit and tie scratches his chin and thinks."/>
          <p:cNvPicPr>
            <a:picLocks noChangeAspect="1" noChangeArrowheads="1"/>
          </p:cNvPicPr>
          <p:nvPr/>
        </p:nvPicPr>
        <p:blipFill rotWithShape="1">
          <a:blip r:embed="rId3">
            <a:extLst>
              <a:ext uri="{28A0092B-C50C-407E-A947-70E740481C1C}">
                <a14:useLocalDpi xmlns:a14="http://schemas.microsoft.com/office/drawing/2010/main" val="0"/>
              </a:ext>
            </a:extLst>
          </a:blip>
          <a:srcRect b="10237"/>
          <a:stretch/>
        </p:blipFill>
        <p:spPr bwMode="auto">
          <a:xfrm>
            <a:off x="669764" y="1591733"/>
            <a:ext cx="1484749" cy="1720388"/>
          </a:xfrm>
          <a:prstGeom prst="rect">
            <a:avLst/>
          </a:prstGeom>
          <a:noFill/>
          <a:ln w="9525">
            <a:noFill/>
            <a:miter lim="800000"/>
            <a:headEnd/>
            <a:tailEnd/>
          </a:ln>
        </p:spPr>
      </p:pic>
      <p:grpSp>
        <p:nvGrpSpPr>
          <p:cNvPr id="2" name="Group 14"/>
          <p:cNvGrpSpPr>
            <a:grpSpLocks/>
          </p:cNvGrpSpPr>
          <p:nvPr/>
        </p:nvGrpSpPr>
        <p:grpSpPr bwMode="auto">
          <a:xfrm rot="16200000">
            <a:off x="3236585" y="2564645"/>
            <a:ext cx="714457" cy="1344861"/>
            <a:chOff x="792" y="1920"/>
            <a:chExt cx="408" cy="768"/>
          </a:xfrm>
        </p:grpSpPr>
        <p:sp>
          <p:nvSpPr>
            <p:cNvPr id="11273" name="AutoShape 9"/>
            <p:cNvSpPr>
              <a:spLocks noChangeArrowheads="1"/>
            </p:cNvSpPr>
            <p:nvPr/>
          </p:nvSpPr>
          <p:spPr bwMode="auto">
            <a:xfrm>
              <a:off x="1056" y="1920"/>
              <a:ext cx="144" cy="768"/>
            </a:xfrm>
            <a:prstGeom prst="downArrow">
              <a:avLst>
                <a:gd name="adj1" fmla="val 50000"/>
                <a:gd name="adj2" fmla="val 133333"/>
              </a:avLst>
            </a:prstGeom>
            <a:solidFill>
              <a:schemeClr val="accent1"/>
            </a:solidFill>
            <a:ln w="9525">
              <a:solidFill>
                <a:schemeClr val="tx1"/>
              </a:solidFill>
              <a:miter lim="800000"/>
              <a:headEnd/>
              <a:tailEnd/>
            </a:ln>
            <a:effectLst/>
          </p:spPr>
          <p:txBody>
            <a:bodyPr vert="eaVert" wrap="none" anchor="ctr"/>
            <a:lstStyle/>
            <a:p>
              <a:endParaRPr lang="en-US" b="1" dirty="0">
                <a:effectLst>
                  <a:outerShdw blurRad="38100" dist="38100" dir="2700000" algn="tl">
                    <a:srgbClr val="FFFFFF"/>
                  </a:outerShdw>
                </a:effectLst>
                <a:latin typeface="Arial" pitchFamily="34" charset="0"/>
                <a:cs typeface="Arial" pitchFamily="34" charset="0"/>
              </a:endParaRPr>
            </a:p>
          </p:txBody>
        </p:sp>
        <p:sp>
          <p:nvSpPr>
            <p:cNvPr id="16395" name="Text Box 11"/>
            <p:cNvSpPr txBox="1">
              <a:spLocks noChangeArrowheads="1"/>
            </p:cNvSpPr>
            <p:nvPr/>
          </p:nvSpPr>
          <p:spPr bwMode="auto">
            <a:xfrm rot="5400000">
              <a:off x="578" y="2192"/>
              <a:ext cx="656" cy="228"/>
            </a:xfrm>
            <a:prstGeom prst="rect">
              <a:avLst/>
            </a:prstGeom>
            <a:noFill/>
            <a:ln w="9525">
              <a:noFill/>
              <a:miter lim="800000"/>
              <a:headEnd/>
              <a:tailEnd/>
            </a:ln>
          </p:spPr>
          <p:txBody>
            <a:bodyPr wrap="square">
              <a:spAutoFit/>
            </a:bodyPr>
            <a:lstStyle/>
            <a:p>
              <a:r>
                <a:rPr lang="en-US" sz="2000" b="1" dirty="0">
                  <a:effectLst/>
                  <a:latin typeface="Arial" pitchFamily="34" charset="0"/>
                  <a:cs typeface="Arial" pitchFamily="34" charset="0"/>
                </a:rPr>
                <a:t>Search</a:t>
              </a:r>
            </a:p>
          </p:txBody>
        </p:sp>
      </p:grpSp>
      <p:grpSp>
        <p:nvGrpSpPr>
          <p:cNvPr id="3" name="Group 15"/>
          <p:cNvGrpSpPr>
            <a:grpSpLocks/>
          </p:cNvGrpSpPr>
          <p:nvPr/>
        </p:nvGrpSpPr>
        <p:grpSpPr bwMode="auto">
          <a:xfrm rot="16200000">
            <a:off x="3155158" y="914663"/>
            <a:ext cx="722313" cy="2479675"/>
            <a:chOff x="2110" y="1830"/>
            <a:chExt cx="455" cy="1562"/>
          </a:xfrm>
        </p:grpSpPr>
        <p:sp>
          <p:nvSpPr>
            <p:cNvPr id="11274" name="AutoShape 10"/>
            <p:cNvSpPr>
              <a:spLocks noChangeArrowheads="1"/>
            </p:cNvSpPr>
            <p:nvPr/>
          </p:nvSpPr>
          <p:spPr bwMode="auto">
            <a:xfrm>
              <a:off x="2110" y="2273"/>
              <a:ext cx="144" cy="720"/>
            </a:xfrm>
            <a:prstGeom prst="upArrow">
              <a:avLst>
                <a:gd name="adj1" fmla="val 50000"/>
                <a:gd name="adj2" fmla="val 125000"/>
              </a:avLst>
            </a:prstGeom>
            <a:solidFill>
              <a:schemeClr val="accent1"/>
            </a:solidFill>
            <a:ln w="9525">
              <a:solidFill>
                <a:schemeClr val="tx1"/>
              </a:solidFill>
              <a:miter lim="800000"/>
              <a:headEnd/>
              <a:tailEnd/>
            </a:ln>
            <a:effectLst/>
          </p:spPr>
          <p:txBody>
            <a:bodyPr vert="eaVert" wrap="none" anchor="ctr"/>
            <a:lstStyle/>
            <a:p>
              <a:endParaRPr lang="en-US" b="1" dirty="0">
                <a:effectLst>
                  <a:outerShdw blurRad="38100" dist="38100" dir="2700000" algn="tl">
                    <a:srgbClr val="FFFFFF"/>
                  </a:outerShdw>
                </a:effectLst>
                <a:latin typeface="Arial" pitchFamily="34" charset="0"/>
                <a:cs typeface="Arial" pitchFamily="34" charset="0"/>
              </a:endParaRPr>
            </a:p>
          </p:txBody>
        </p:sp>
        <p:sp>
          <p:nvSpPr>
            <p:cNvPr id="16393" name="Text Box 12"/>
            <p:cNvSpPr txBox="1">
              <a:spLocks noChangeArrowheads="1"/>
            </p:cNvSpPr>
            <p:nvPr/>
          </p:nvSpPr>
          <p:spPr bwMode="auto">
            <a:xfrm rot="5400000">
              <a:off x="1658" y="2485"/>
              <a:ext cx="1562" cy="252"/>
            </a:xfrm>
            <a:prstGeom prst="rect">
              <a:avLst/>
            </a:prstGeom>
            <a:noFill/>
            <a:ln w="9525">
              <a:noFill/>
              <a:miter lim="800000"/>
              <a:headEnd/>
              <a:tailEnd/>
            </a:ln>
          </p:spPr>
          <p:txBody>
            <a:bodyPr wrap="none">
              <a:spAutoFit/>
            </a:bodyPr>
            <a:lstStyle/>
            <a:p>
              <a:r>
                <a:rPr lang="en-US" sz="2000" b="1" dirty="0">
                  <a:effectLst/>
                  <a:latin typeface="Arial" pitchFamily="34" charset="0"/>
                  <a:cs typeface="Arial" pitchFamily="34" charset="0"/>
                </a:rPr>
                <a:t>Recommendations</a:t>
              </a:r>
            </a:p>
          </p:txBody>
        </p:sp>
      </p:grpSp>
      <p:sp>
        <p:nvSpPr>
          <p:cNvPr id="16391" name="Text Box 13"/>
          <p:cNvSpPr txBox="1">
            <a:spLocks noChangeArrowheads="1"/>
          </p:cNvSpPr>
          <p:nvPr/>
        </p:nvSpPr>
        <p:spPr bwMode="auto">
          <a:xfrm>
            <a:off x="6686631" y="2000740"/>
            <a:ext cx="2334277" cy="1015663"/>
          </a:xfrm>
          <a:prstGeom prst="rect">
            <a:avLst/>
          </a:prstGeom>
          <a:noFill/>
          <a:ln w="9525">
            <a:noFill/>
            <a:miter lim="800000"/>
            <a:headEnd/>
            <a:tailEnd/>
          </a:ln>
        </p:spPr>
        <p:txBody>
          <a:bodyPr wrap="square">
            <a:spAutoFit/>
          </a:bodyPr>
          <a:lstStyle/>
          <a:p>
            <a:r>
              <a:rPr lang="en-US" sz="2000" b="1" dirty="0">
                <a:effectLst/>
                <a:latin typeface="Arial" pitchFamily="34" charset="0"/>
                <a:cs typeface="Arial" pitchFamily="34" charset="0"/>
              </a:rPr>
              <a:t>products, web sites, people, news, jobs</a:t>
            </a:r>
            <a:r>
              <a:rPr lang="en-US" sz="2000" b="1" dirty="0">
                <a:latin typeface="Arial" pitchFamily="34" charset="0"/>
                <a:cs typeface="Arial" pitchFamily="34" charset="0"/>
              </a:rPr>
              <a:t>, …</a:t>
            </a:r>
            <a:endParaRPr lang="en-US" sz="2000" b="1" dirty="0">
              <a:effectLst/>
              <a:latin typeface="Arial" pitchFamily="34" charset="0"/>
              <a:cs typeface="Arial" pitchFamily="34" charset="0"/>
            </a:endParaRPr>
          </a:p>
        </p:txBody>
      </p:sp>
      <p:pic>
        <p:nvPicPr>
          <p:cNvPr id="15" name="Picture 14" descr="Screen Shot 2018-07-01 at 8.45.56 AM.png"/>
          <p:cNvPicPr>
            <a:picLocks noChangeAspect="1"/>
          </p:cNvPicPr>
          <p:nvPr/>
        </p:nvPicPr>
        <p:blipFill rotWithShape="1">
          <a:blip r:embed="rId4"/>
          <a:srcRect l="6086" t="65012" r="22429" b="16120"/>
          <a:stretch/>
        </p:blipFill>
        <p:spPr>
          <a:xfrm>
            <a:off x="457054" y="4133915"/>
            <a:ext cx="8229746" cy="1380807"/>
          </a:xfrm>
          <a:prstGeom prst="rect">
            <a:avLst/>
          </a:prstGeom>
        </p:spPr>
      </p:pic>
      <p:sp>
        <p:nvSpPr>
          <p:cNvPr id="16" name="Rectangle 15">
            <a:extLst>
              <a:ext uri="{FF2B5EF4-FFF2-40B4-BE49-F238E27FC236}">
                <a16:creationId xmlns:a16="http://schemas.microsoft.com/office/drawing/2014/main" id="{618C08E4-73FA-9D47-8190-A3FBFA77611B}"/>
              </a:ext>
            </a:extLst>
          </p:cNvPr>
          <p:cNvSpPr/>
          <p:nvPr/>
        </p:nvSpPr>
        <p:spPr>
          <a:xfrm>
            <a:off x="755576" y="6453336"/>
            <a:ext cx="8229600" cy="276999"/>
          </a:xfrm>
          <a:prstGeom prst="rect">
            <a:avLst/>
          </a:prstGeom>
          <a:noFill/>
        </p:spPr>
        <p:txBody>
          <a:bodyPr wrap="none" anchor="b">
            <a:noAutofit/>
          </a:bodyPr>
          <a:lstStyle/>
          <a:p>
            <a:pPr algn="r"/>
            <a:r>
              <a:rPr lang="en-US" sz="1000" dirty="0">
                <a:solidFill>
                  <a:schemeClr val="bg1">
                    <a:lumMod val="50000"/>
                  </a:schemeClr>
                </a:solidFill>
              </a:rPr>
              <a:t>source: Xiao and Benbasat’07, </a:t>
            </a:r>
            <a:r>
              <a:rPr lang="en-US" sz="1000" dirty="0" err="1">
                <a:solidFill>
                  <a:schemeClr val="bg1">
                    <a:lumMod val="50000"/>
                  </a:schemeClr>
                </a:solidFill>
              </a:rPr>
              <a:t>Jannach</a:t>
            </a:r>
            <a:r>
              <a:rPr lang="en-US" sz="1000" dirty="0">
                <a:solidFill>
                  <a:schemeClr val="bg1">
                    <a:lumMod val="50000"/>
                  </a:schemeClr>
                </a:solidFill>
              </a:rPr>
              <a:t>, 2014, Mining of Massive Datasets, http://</a:t>
            </a:r>
            <a:r>
              <a:rPr lang="en-US" sz="1000" dirty="0" err="1">
                <a:solidFill>
                  <a:schemeClr val="bg1">
                    <a:lumMod val="50000"/>
                  </a:schemeClr>
                </a:solidFill>
              </a:rPr>
              <a:t>www.mmds.org</a:t>
            </a:r>
            <a:endParaRPr lang="en-US" sz="1000" dirty="0">
              <a:solidFill>
                <a:schemeClr val="bg1">
                  <a:lumMod val="50000"/>
                </a:schemeClr>
              </a:solidFill>
            </a:endParaRPr>
          </a:p>
        </p:txBody>
      </p:sp>
      <p:sp>
        <p:nvSpPr>
          <p:cNvPr id="14" name="Rectangle 13">
            <a:extLst>
              <a:ext uri="{FF2B5EF4-FFF2-40B4-BE49-F238E27FC236}">
                <a16:creationId xmlns:a16="http://schemas.microsoft.com/office/drawing/2014/main" id="{4DF2AE37-38F9-EE4C-AFCD-A068BA9C1E16}"/>
              </a:ext>
            </a:extLst>
          </p:cNvPr>
          <p:cNvSpPr/>
          <p:nvPr/>
        </p:nvSpPr>
        <p:spPr>
          <a:xfrm>
            <a:off x="8879275" y="6488668"/>
            <a:ext cx="304892" cy="276999"/>
          </a:xfrm>
          <a:prstGeom prst="rect">
            <a:avLst/>
          </a:prstGeom>
        </p:spPr>
        <p:txBody>
          <a:bodyPr wrap="none">
            <a:spAutoFit/>
          </a:bodyPr>
          <a:lstStyle/>
          <a:p>
            <a:r>
              <a:rPr lang="en-US" sz="1200" dirty="0"/>
              <a:t>Q</a:t>
            </a:r>
          </a:p>
        </p:txBody>
      </p:sp>
    </p:spTree>
    <p:extLst>
      <p:ext uri="{BB962C8B-B14F-4D97-AF65-F5344CB8AC3E}">
        <p14:creationId xmlns:p14="http://schemas.microsoft.com/office/powerpoint/2010/main" val="207863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358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6858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3616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Value of Recommendations</a:t>
            </a:r>
          </a:p>
        </p:txBody>
      </p:sp>
      <p:sp>
        <p:nvSpPr>
          <p:cNvPr id="8" name="Text Placeholder 7"/>
          <p:cNvSpPr>
            <a:spLocks noGrp="1"/>
          </p:cNvSpPr>
          <p:nvPr>
            <p:ph type="body" idx="1"/>
          </p:nvPr>
        </p:nvSpPr>
        <p:spPr>
          <a:xfrm>
            <a:off x="457200" y="1273702"/>
            <a:ext cx="4040188" cy="906462"/>
          </a:xfrm>
        </p:spPr>
        <p:txBody>
          <a:bodyPr/>
          <a:lstStyle/>
          <a:p>
            <a:r>
              <a:rPr lang="en-US" dirty="0"/>
              <a:t>For consumers</a:t>
            </a:r>
          </a:p>
        </p:txBody>
      </p:sp>
      <p:sp>
        <p:nvSpPr>
          <p:cNvPr id="9" name="Content Placeholder 8"/>
          <p:cNvSpPr>
            <a:spLocks noGrp="1"/>
          </p:cNvSpPr>
          <p:nvPr>
            <p:ph sz="half" idx="2"/>
          </p:nvPr>
        </p:nvSpPr>
        <p:spPr>
          <a:xfrm>
            <a:off x="457200" y="2277531"/>
            <a:ext cx="4040188" cy="3951288"/>
          </a:xfrm>
        </p:spPr>
        <p:txBody>
          <a:bodyPr/>
          <a:lstStyle/>
          <a:p>
            <a:r>
              <a:rPr lang="en-US" dirty="0"/>
              <a:t>Better, faster decisions</a:t>
            </a:r>
          </a:p>
          <a:p>
            <a:r>
              <a:rPr lang="en-US" dirty="0"/>
              <a:t>Serendipitous discovery</a:t>
            </a:r>
          </a:p>
          <a:p>
            <a:r>
              <a:rPr lang="en-US" dirty="0"/>
              <a:t>Access to long-tail of products, services, information</a:t>
            </a:r>
          </a:p>
          <a:p>
            <a:r>
              <a:rPr lang="en-US" dirty="0"/>
              <a:t>Learn about the quality judgments of others</a:t>
            </a:r>
          </a:p>
          <a:p>
            <a:r>
              <a:rPr lang="en-US" dirty="0"/>
              <a:t>Enjoyment</a:t>
            </a:r>
          </a:p>
        </p:txBody>
      </p:sp>
      <p:sp>
        <p:nvSpPr>
          <p:cNvPr id="10" name="Text Placeholder 9"/>
          <p:cNvSpPr>
            <a:spLocks noGrp="1"/>
          </p:cNvSpPr>
          <p:nvPr>
            <p:ph type="body" sz="quarter" idx="3"/>
          </p:nvPr>
        </p:nvSpPr>
        <p:spPr>
          <a:xfrm>
            <a:off x="4645025" y="1273702"/>
            <a:ext cx="4041775" cy="906462"/>
          </a:xfrm>
        </p:spPr>
        <p:txBody>
          <a:bodyPr/>
          <a:lstStyle/>
          <a:p>
            <a:r>
              <a:rPr lang="en-US" dirty="0"/>
              <a:t>For businesses</a:t>
            </a:r>
          </a:p>
        </p:txBody>
      </p:sp>
      <p:sp>
        <p:nvSpPr>
          <p:cNvPr id="11" name="Content Placeholder 10"/>
          <p:cNvSpPr>
            <a:spLocks noGrp="1"/>
          </p:cNvSpPr>
          <p:nvPr>
            <p:ph sz="quarter" idx="4"/>
          </p:nvPr>
        </p:nvSpPr>
        <p:spPr>
          <a:xfrm>
            <a:off x="4666981" y="2277531"/>
            <a:ext cx="4041775" cy="3951288"/>
          </a:xfrm>
        </p:spPr>
        <p:txBody>
          <a:bodyPr>
            <a:normAutofit/>
          </a:bodyPr>
          <a:lstStyle/>
          <a:p>
            <a:r>
              <a:rPr lang="en-US" dirty="0"/>
              <a:t>Cross-sell, up-sell; market to the long-tail</a:t>
            </a:r>
          </a:p>
          <a:p>
            <a:r>
              <a:rPr lang="en-US" dirty="0"/>
              <a:t>Develop stronger relationship with customers</a:t>
            </a:r>
          </a:p>
          <a:p>
            <a:r>
              <a:rPr lang="en-US" dirty="0"/>
              <a:t>Improve customer satisfaction, retention</a:t>
            </a:r>
          </a:p>
          <a:p>
            <a:r>
              <a:rPr lang="en-US" dirty="0"/>
              <a:t>Data as an asset!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915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808787"/>
            <a:ext cx="7772400" cy="900546"/>
          </a:xfrm>
        </p:spPr>
        <p:txBody>
          <a:bodyPr>
            <a:normAutofit/>
          </a:bodyPr>
          <a:lstStyle/>
          <a:p>
            <a:r>
              <a:rPr lang="en-US" dirty="0"/>
              <a:t>Collaborative Filtering</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53167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Types of Recommendations</a:t>
            </a:r>
          </a:p>
        </p:txBody>
      </p:sp>
      <p:sp>
        <p:nvSpPr>
          <p:cNvPr id="17411" name="Rectangle 3"/>
          <p:cNvSpPr>
            <a:spLocks noGrp="1" noChangeArrowheads="1"/>
          </p:cNvSpPr>
          <p:nvPr>
            <p:ph type="body" idx="1"/>
          </p:nvPr>
        </p:nvSpPr>
        <p:spPr/>
        <p:txBody>
          <a:bodyPr/>
          <a:lstStyle/>
          <a:p>
            <a:pPr eaLnBrk="1" hangingPunct="1">
              <a:lnSpc>
                <a:spcPts val="3140"/>
              </a:lnSpc>
              <a:spcAft>
                <a:spcPts val="300"/>
              </a:spcAft>
            </a:pPr>
            <a:r>
              <a:rPr lang="en-US" dirty="0"/>
              <a:t>Editorial and hand curated</a:t>
            </a:r>
          </a:p>
          <a:p>
            <a:pPr lvl="1">
              <a:lnSpc>
                <a:spcPts val="3140"/>
              </a:lnSpc>
              <a:spcAft>
                <a:spcPts val="300"/>
              </a:spcAft>
            </a:pPr>
            <a:r>
              <a:rPr lang="en-US" dirty="0"/>
              <a:t>List of favorites</a:t>
            </a:r>
          </a:p>
          <a:p>
            <a:pPr lvl="1">
              <a:lnSpc>
                <a:spcPts val="3140"/>
              </a:lnSpc>
              <a:spcAft>
                <a:spcPts val="300"/>
              </a:spcAft>
            </a:pPr>
            <a:r>
              <a:rPr lang="en-US" dirty="0"/>
              <a:t>Lists of “break out” items</a:t>
            </a:r>
          </a:p>
          <a:p>
            <a:pPr eaLnBrk="1" hangingPunct="1">
              <a:lnSpc>
                <a:spcPts val="3140"/>
              </a:lnSpc>
              <a:spcAft>
                <a:spcPts val="300"/>
              </a:spcAft>
            </a:pPr>
            <a:r>
              <a:rPr lang="en-US" dirty="0"/>
              <a:t>Simple aggregates</a:t>
            </a:r>
          </a:p>
          <a:p>
            <a:pPr lvl="1" eaLnBrk="1" hangingPunct="1">
              <a:lnSpc>
                <a:spcPts val="3140"/>
              </a:lnSpc>
              <a:spcAft>
                <a:spcPts val="300"/>
              </a:spcAft>
            </a:pPr>
            <a:r>
              <a:rPr lang="en-US" dirty="0"/>
              <a:t>Top 10, most popular, recent uploads</a:t>
            </a:r>
          </a:p>
          <a:p>
            <a:pPr eaLnBrk="1" hangingPunct="1">
              <a:lnSpc>
                <a:spcPts val="3140"/>
              </a:lnSpc>
              <a:spcAft>
                <a:spcPts val="300"/>
              </a:spcAft>
            </a:pPr>
            <a:r>
              <a:rPr lang="en-US" b="1" dirty="0"/>
              <a:t>Tailored to individual users</a:t>
            </a:r>
          </a:p>
          <a:p>
            <a:pPr lvl="1" eaLnBrk="1" hangingPunct="1">
              <a:lnSpc>
                <a:spcPts val="3140"/>
              </a:lnSpc>
              <a:spcAft>
                <a:spcPts val="300"/>
              </a:spcAft>
            </a:pPr>
            <a:r>
              <a:rPr lang="en-US" dirty="0"/>
              <a:t>Amazon, Netflix, AdWords…</a:t>
            </a:r>
          </a:p>
        </p:txBody>
      </p:sp>
    </p:spTree>
    <p:extLst>
      <p:ext uri="{BB962C8B-B14F-4D97-AF65-F5344CB8AC3E}">
        <p14:creationId xmlns:p14="http://schemas.microsoft.com/office/powerpoint/2010/main" val="3921254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6" y="228600"/>
            <a:ext cx="8686800" cy="1143000"/>
          </a:xfrm>
        </p:spPr>
        <p:txBody>
          <a:bodyPr>
            <a:normAutofit/>
          </a:bodyPr>
          <a:lstStyle/>
          <a:p>
            <a:r>
              <a:rPr lang="en-US" dirty="0"/>
              <a:t>Recommender Systems</a:t>
            </a:r>
          </a:p>
        </p:txBody>
      </p:sp>
      <p:sp>
        <p:nvSpPr>
          <p:cNvPr id="29" name="Oval 28" descr="Community data and the user's profile and contextual parameters are brought together and run through a recommendation component to generate a recommendation list. This is the Collaborative recommender system.">
            <a:extLst>
              <a:ext uri="{FF2B5EF4-FFF2-40B4-BE49-F238E27FC236}">
                <a16:creationId xmlns:a16="http://schemas.microsoft.com/office/drawing/2014/main" id="{D28E3600-8321-CB40-933D-574B73EADF84}"/>
              </a:ext>
            </a:extLst>
          </p:cNvPr>
          <p:cNvSpPr/>
          <p:nvPr/>
        </p:nvSpPr>
        <p:spPr bwMode="auto">
          <a:xfrm>
            <a:off x="534518" y="1787968"/>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1</a:t>
            </a:r>
          </a:p>
        </p:txBody>
      </p:sp>
      <p:sp>
        <p:nvSpPr>
          <p:cNvPr id="30" name="TextBox 29" descr="Community data and the user's profile and contextual parameters are brought together and run through a recommendation component to generate a recommendation list. This is the Collaborative recommender system."/>
          <p:cNvSpPr txBox="1"/>
          <p:nvPr/>
        </p:nvSpPr>
        <p:spPr>
          <a:xfrm>
            <a:off x="994041" y="1667769"/>
            <a:ext cx="4035159" cy="769441"/>
          </a:xfrm>
          <a:prstGeom prst="rect">
            <a:avLst/>
          </a:prstGeom>
          <a:solidFill>
            <a:schemeClr val="accent2">
              <a:lumMod val="20000"/>
              <a:lumOff val="80000"/>
            </a:schemeClr>
          </a:solidFill>
        </p:spPr>
        <p:txBody>
          <a:bodyPr wrap="square" rtlCol="0">
            <a:spAutoFit/>
          </a:bodyPr>
          <a:lstStyle/>
          <a:p>
            <a:r>
              <a:rPr lang="en-US" sz="2200" b="1" dirty="0"/>
              <a:t>Collaborative</a:t>
            </a:r>
            <a:r>
              <a:rPr lang="en-US" sz="2200" dirty="0"/>
              <a:t>: Tell me what’s popular among my peers.</a:t>
            </a:r>
          </a:p>
        </p:txBody>
      </p:sp>
      <p:sp>
        <p:nvSpPr>
          <p:cNvPr id="14" name="Rectangle 13">
            <a:extLst>
              <a:ext uri="{FF2B5EF4-FFF2-40B4-BE49-F238E27FC236}">
                <a16:creationId xmlns:a16="http://schemas.microsoft.com/office/drawing/2014/main" id="{8A8AE8AB-11BA-7040-A63A-CD171CC0CA6C}"/>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Jannach</a:t>
            </a:r>
            <a:r>
              <a:rPr lang="en-US" sz="1000" dirty="0">
                <a:solidFill>
                  <a:schemeClr val="bg1">
                    <a:lumMod val="50000"/>
                  </a:schemeClr>
                </a:solidFill>
              </a:rPr>
              <a:t>, 2014</a:t>
            </a:r>
          </a:p>
        </p:txBody>
      </p:sp>
      <p:grpSp>
        <p:nvGrpSpPr>
          <p:cNvPr id="17" name="Group 16" descr="Community data and the user's profile and contextual parameters are brought together and run through a recommendation component to generate a recommendation list. This is the Collaborative recommender system."/>
          <p:cNvGrpSpPr/>
          <p:nvPr/>
        </p:nvGrpSpPr>
        <p:grpSpPr>
          <a:xfrm>
            <a:off x="4278800" y="4624387"/>
            <a:ext cx="1124256" cy="780912"/>
            <a:chOff x="4278800" y="4624387"/>
            <a:chExt cx="1124256" cy="780912"/>
          </a:xfrm>
        </p:grpSpPr>
        <p:grpSp>
          <p:nvGrpSpPr>
            <p:cNvPr id="24" name="Group 23"/>
            <p:cNvGrpSpPr/>
            <p:nvPr/>
          </p:nvGrpSpPr>
          <p:grpSpPr>
            <a:xfrm>
              <a:off x="4278800" y="4629149"/>
              <a:ext cx="1124256" cy="776150"/>
              <a:chOff x="4278800" y="4629149"/>
              <a:chExt cx="1124256" cy="776150"/>
            </a:xfrm>
            <a:solidFill>
              <a:srgbClr val="595959"/>
            </a:solidFill>
          </p:grpSpPr>
          <p:sp>
            <p:nvSpPr>
              <p:cNvPr id="32" name="Rectangle 31"/>
              <p:cNvSpPr/>
              <p:nvPr/>
            </p:nvSpPr>
            <p:spPr>
              <a:xfrm>
                <a:off x="4278800" y="4791074"/>
                <a:ext cx="959949" cy="614225"/>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3" name="Rectangle 18"/>
              <p:cNvSpPr/>
              <p:nvPr/>
            </p:nvSpPr>
            <p:spPr>
              <a:xfrm>
                <a:off x="4278801" y="4629150"/>
                <a:ext cx="1119492" cy="161924"/>
              </a:xfrm>
              <a:custGeom>
                <a:avLst/>
                <a:gdLst>
                  <a:gd name="connsiteX0" fmla="*/ 0 w 959949"/>
                  <a:gd name="connsiteY0" fmla="*/ 0 h 169068"/>
                  <a:gd name="connsiteX1" fmla="*/ 959949 w 959949"/>
                  <a:gd name="connsiteY1" fmla="*/ 0 h 169068"/>
                  <a:gd name="connsiteX2" fmla="*/ 959949 w 959949"/>
                  <a:gd name="connsiteY2" fmla="*/ 169068 h 169068"/>
                  <a:gd name="connsiteX3" fmla="*/ 0 w 959949"/>
                  <a:gd name="connsiteY3" fmla="*/ 169068 h 169068"/>
                  <a:gd name="connsiteX4" fmla="*/ 0 w 959949"/>
                  <a:gd name="connsiteY4" fmla="*/ 0 h 169068"/>
                  <a:gd name="connsiteX0" fmla="*/ 183356 w 959949"/>
                  <a:gd name="connsiteY0" fmla="*/ 2381 h 169068"/>
                  <a:gd name="connsiteX1" fmla="*/ 959949 w 959949"/>
                  <a:gd name="connsiteY1" fmla="*/ 0 h 169068"/>
                  <a:gd name="connsiteX2" fmla="*/ 959949 w 959949"/>
                  <a:gd name="connsiteY2" fmla="*/ 169068 h 169068"/>
                  <a:gd name="connsiteX3" fmla="*/ 0 w 959949"/>
                  <a:gd name="connsiteY3" fmla="*/ 169068 h 169068"/>
                  <a:gd name="connsiteX4" fmla="*/ 183356 w 959949"/>
                  <a:gd name="connsiteY4" fmla="*/ 2381 h 169068"/>
                  <a:gd name="connsiteX0" fmla="*/ 183356 w 1119492"/>
                  <a:gd name="connsiteY0" fmla="*/ 0 h 166687"/>
                  <a:gd name="connsiteX1" fmla="*/ 1119492 w 1119492"/>
                  <a:gd name="connsiteY1" fmla="*/ 0 h 166687"/>
                  <a:gd name="connsiteX2" fmla="*/ 959949 w 1119492"/>
                  <a:gd name="connsiteY2" fmla="*/ 166687 h 166687"/>
                  <a:gd name="connsiteX3" fmla="*/ 0 w 1119492"/>
                  <a:gd name="connsiteY3" fmla="*/ 166687 h 166687"/>
                  <a:gd name="connsiteX4" fmla="*/ 183356 w 1119492"/>
                  <a:gd name="connsiteY4" fmla="*/ 0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492" h="166687">
                    <a:moveTo>
                      <a:pt x="183356" y="0"/>
                    </a:moveTo>
                    <a:lnTo>
                      <a:pt x="1119492" y="0"/>
                    </a:lnTo>
                    <a:lnTo>
                      <a:pt x="959949" y="166687"/>
                    </a:lnTo>
                    <a:lnTo>
                      <a:pt x="0" y="166687"/>
                    </a:lnTo>
                    <a:lnTo>
                      <a:pt x="183356" y="0"/>
                    </a:lnTo>
                    <a:close/>
                  </a:path>
                </a:pathLst>
              </a:cu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4" name="Rectangle 19"/>
              <p:cNvSpPr/>
              <p:nvPr/>
            </p:nvSpPr>
            <p:spPr>
              <a:xfrm>
                <a:off x="5238750" y="4629149"/>
                <a:ext cx="164306" cy="776150"/>
              </a:xfrm>
              <a:custGeom>
                <a:avLst/>
                <a:gdLst>
                  <a:gd name="connsiteX0" fmla="*/ 0 w 159543"/>
                  <a:gd name="connsiteY0" fmla="*/ 0 h 614225"/>
                  <a:gd name="connsiteX1" fmla="*/ 159543 w 159543"/>
                  <a:gd name="connsiteY1" fmla="*/ 0 h 614225"/>
                  <a:gd name="connsiteX2" fmla="*/ 159543 w 159543"/>
                  <a:gd name="connsiteY2" fmla="*/ 614225 h 614225"/>
                  <a:gd name="connsiteX3" fmla="*/ 0 w 159543"/>
                  <a:gd name="connsiteY3" fmla="*/ 614225 h 614225"/>
                  <a:gd name="connsiteX4" fmla="*/ 0 w 159543"/>
                  <a:gd name="connsiteY4" fmla="*/ 0 h 614225"/>
                  <a:gd name="connsiteX0" fmla="*/ 0 w 161925"/>
                  <a:gd name="connsiteY0" fmla="*/ 0 h 614225"/>
                  <a:gd name="connsiteX1" fmla="*/ 159543 w 161925"/>
                  <a:gd name="connsiteY1" fmla="*/ 0 h 614225"/>
                  <a:gd name="connsiteX2" fmla="*/ 161925 w 161925"/>
                  <a:gd name="connsiteY2" fmla="*/ 440394 h 614225"/>
                  <a:gd name="connsiteX3" fmla="*/ 0 w 161925"/>
                  <a:gd name="connsiteY3" fmla="*/ 614225 h 614225"/>
                  <a:gd name="connsiteX4" fmla="*/ 0 w 161925"/>
                  <a:gd name="connsiteY4" fmla="*/ 0 h 614225"/>
                  <a:gd name="connsiteX0" fmla="*/ 0 w 161925"/>
                  <a:gd name="connsiteY0" fmla="*/ 161925 h 776150"/>
                  <a:gd name="connsiteX1" fmla="*/ 157162 w 161925"/>
                  <a:gd name="connsiteY1" fmla="*/ 0 h 776150"/>
                  <a:gd name="connsiteX2" fmla="*/ 161925 w 161925"/>
                  <a:gd name="connsiteY2" fmla="*/ 602319 h 776150"/>
                  <a:gd name="connsiteX3" fmla="*/ 0 w 161925"/>
                  <a:gd name="connsiteY3" fmla="*/ 776150 h 776150"/>
                  <a:gd name="connsiteX4" fmla="*/ 0 w 161925"/>
                  <a:gd name="connsiteY4" fmla="*/ 161925 h 776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76150">
                    <a:moveTo>
                      <a:pt x="0" y="161925"/>
                    </a:moveTo>
                    <a:lnTo>
                      <a:pt x="157162" y="0"/>
                    </a:lnTo>
                    <a:cubicBezTo>
                      <a:pt x="158750" y="200773"/>
                      <a:pt x="160337" y="401546"/>
                      <a:pt x="161925" y="602319"/>
                    </a:cubicBezTo>
                    <a:lnTo>
                      <a:pt x="0" y="776150"/>
                    </a:lnTo>
                    <a:lnTo>
                      <a:pt x="0" y="161925"/>
                    </a:lnTo>
                    <a:close/>
                  </a:path>
                </a:pathLst>
              </a:cu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grpSp>
          <p:nvGrpSpPr>
            <p:cNvPr id="25" name="Group 24"/>
            <p:cNvGrpSpPr/>
            <p:nvPr/>
          </p:nvGrpSpPr>
          <p:grpSpPr>
            <a:xfrm>
              <a:off x="4278800" y="4624387"/>
              <a:ext cx="1124256" cy="780912"/>
              <a:chOff x="4278800" y="4624387"/>
              <a:chExt cx="1124256" cy="780912"/>
            </a:xfrm>
          </p:grpSpPr>
          <p:sp>
            <p:nvSpPr>
              <p:cNvPr id="27" name="Rectangle 26"/>
              <p:cNvSpPr/>
              <p:nvPr/>
            </p:nvSpPr>
            <p:spPr>
              <a:xfrm>
                <a:off x="4278800" y="4791074"/>
                <a:ext cx="959949" cy="614225"/>
              </a:xfrm>
              <a:prstGeom prst="rect">
                <a:avLst/>
              </a:prstGeom>
              <a:solidFill>
                <a:schemeClr val="tx1">
                  <a:lumMod val="75000"/>
                  <a:lumOff val="25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8" name="Rectangle 18"/>
              <p:cNvSpPr/>
              <p:nvPr/>
            </p:nvSpPr>
            <p:spPr>
              <a:xfrm>
                <a:off x="4278801" y="4624387"/>
                <a:ext cx="1119492" cy="166687"/>
              </a:xfrm>
              <a:custGeom>
                <a:avLst/>
                <a:gdLst>
                  <a:gd name="connsiteX0" fmla="*/ 0 w 959949"/>
                  <a:gd name="connsiteY0" fmla="*/ 0 h 169068"/>
                  <a:gd name="connsiteX1" fmla="*/ 959949 w 959949"/>
                  <a:gd name="connsiteY1" fmla="*/ 0 h 169068"/>
                  <a:gd name="connsiteX2" fmla="*/ 959949 w 959949"/>
                  <a:gd name="connsiteY2" fmla="*/ 169068 h 169068"/>
                  <a:gd name="connsiteX3" fmla="*/ 0 w 959949"/>
                  <a:gd name="connsiteY3" fmla="*/ 169068 h 169068"/>
                  <a:gd name="connsiteX4" fmla="*/ 0 w 959949"/>
                  <a:gd name="connsiteY4" fmla="*/ 0 h 169068"/>
                  <a:gd name="connsiteX0" fmla="*/ 183356 w 959949"/>
                  <a:gd name="connsiteY0" fmla="*/ 2381 h 169068"/>
                  <a:gd name="connsiteX1" fmla="*/ 959949 w 959949"/>
                  <a:gd name="connsiteY1" fmla="*/ 0 h 169068"/>
                  <a:gd name="connsiteX2" fmla="*/ 959949 w 959949"/>
                  <a:gd name="connsiteY2" fmla="*/ 169068 h 169068"/>
                  <a:gd name="connsiteX3" fmla="*/ 0 w 959949"/>
                  <a:gd name="connsiteY3" fmla="*/ 169068 h 169068"/>
                  <a:gd name="connsiteX4" fmla="*/ 183356 w 959949"/>
                  <a:gd name="connsiteY4" fmla="*/ 2381 h 169068"/>
                  <a:gd name="connsiteX0" fmla="*/ 183356 w 1119492"/>
                  <a:gd name="connsiteY0" fmla="*/ 0 h 166687"/>
                  <a:gd name="connsiteX1" fmla="*/ 1119492 w 1119492"/>
                  <a:gd name="connsiteY1" fmla="*/ 0 h 166687"/>
                  <a:gd name="connsiteX2" fmla="*/ 959949 w 1119492"/>
                  <a:gd name="connsiteY2" fmla="*/ 166687 h 166687"/>
                  <a:gd name="connsiteX3" fmla="*/ 0 w 1119492"/>
                  <a:gd name="connsiteY3" fmla="*/ 166687 h 166687"/>
                  <a:gd name="connsiteX4" fmla="*/ 183356 w 1119492"/>
                  <a:gd name="connsiteY4" fmla="*/ 0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492" h="166687">
                    <a:moveTo>
                      <a:pt x="183356" y="0"/>
                    </a:moveTo>
                    <a:lnTo>
                      <a:pt x="1119492" y="0"/>
                    </a:lnTo>
                    <a:lnTo>
                      <a:pt x="959949" y="166687"/>
                    </a:lnTo>
                    <a:lnTo>
                      <a:pt x="0" y="166687"/>
                    </a:lnTo>
                    <a:lnTo>
                      <a:pt x="183356" y="0"/>
                    </a:lnTo>
                    <a:close/>
                  </a:path>
                </a:pathLst>
              </a:custGeom>
              <a:solidFill>
                <a:srgbClr val="7F7F7F"/>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1" name="Rectangle 19"/>
              <p:cNvSpPr/>
              <p:nvPr/>
            </p:nvSpPr>
            <p:spPr>
              <a:xfrm>
                <a:off x="5238750" y="4629149"/>
                <a:ext cx="164306" cy="776150"/>
              </a:xfrm>
              <a:custGeom>
                <a:avLst/>
                <a:gdLst>
                  <a:gd name="connsiteX0" fmla="*/ 0 w 159543"/>
                  <a:gd name="connsiteY0" fmla="*/ 0 h 614225"/>
                  <a:gd name="connsiteX1" fmla="*/ 159543 w 159543"/>
                  <a:gd name="connsiteY1" fmla="*/ 0 h 614225"/>
                  <a:gd name="connsiteX2" fmla="*/ 159543 w 159543"/>
                  <a:gd name="connsiteY2" fmla="*/ 614225 h 614225"/>
                  <a:gd name="connsiteX3" fmla="*/ 0 w 159543"/>
                  <a:gd name="connsiteY3" fmla="*/ 614225 h 614225"/>
                  <a:gd name="connsiteX4" fmla="*/ 0 w 159543"/>
                  <a:gd name="connsiteY4" fmla="*/ 0 h 614225"/>
                  <a:gd name="connsiteX0" fmla="*/ 0 w 161925"/>
                  <a:gd name="connsiteY0" fmla="*/ 0 h 614225"/>
                  <a:gd name="connsiteX1" fmla="*/ 159543 w 161925"/>
                  <a:gd name="connsiteY1" fmla="*/ 0 h 614225"/>
                  <a:gd name="connsiteX2" fmla="*/ 161925 w 161925"/>
                  <a:gd name="connsiteY2" fmla="*/ 440394 h 614225"/>
                  <a:gd name="connsiteX3" fmla="*/ 0 w 161925"/>
                  <a:gd name="connsiteY3" fmla="*/ 614225 h 614225"/>
                  <a:gd name="connsiteX4" fmla="*/ 0 w 161925"/>
                  <a:gd name="connsiteY4" fmla="*/ 0 h 614225"/>
                  <a:gd name="connsiteX0" fmla="*/ 0 w 161925"/>
                  <a:gd name="connsiteY0" fmla="*/ 161925 h 776150"/>
                  <a:gd name="connsiteX1" fmla="*/ 157162 w 161925"/>
                  <a:gd name="connsiteY1" fmla="*/ 0 h 776150"/>
                  <a:gd name="connsiteX2" fmla="*/ 161925 w 161925"/>
                  <a:gd name="connsiteY2" fmla="*/ 602319 h 776150"/>
                  <a:gd name="connsiteX3" fmla="*/ 0 w 161925"/>
                  <a:gd name="connsiteY3" fmla="*/ 776150 h 776150"/>
                  <a:gd name="connsiteX4" fmla="*/ 0 w 161925"/>
                  <a:gd name="connsiteY4" fmla="*/ 161925 h 776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76150">
                    <a:moveTo>
                      <a:pt x="0" y="161925"/>
                    </a:moveTo>
                    <a:lnTo>
                      <a:pt x="157162" y="0"/>
                    </a:lnTo>
                    <a:cubicBezTo>
                      <a:pt x="158750" y="200773"/>
                      <a:pt x="160337" y="401546"/>
                      <a:pt x="161925" y="602319"/>
                    </a:cubicBezTo>
                    <a:lnTo>
                      <a:pt x="0" y="776150"/>
                    </a:lnTo>
                    <a:lnTo>
                      <a:pt x="0" y="161925"/>
                    </a:lnTo>
                    <a:close/>
                  </a:path>
                </a:pathLst>
              </a:custGeom>
              <a:solidFill>
                <a:schemeClr val="tx1">
                  <a:lumMod val="65000"/>
                  <a:lumOff val="35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grpSp>
      <p:graphicFrame>
        <p:nvGraphicFramePr>
          <p:cNvPr id="35" name="Table 34" descr="Community data and the user's profile and contextual parameters are brought together and run through a recommendation component to generate a recommendation list. This is the Collaborative recommender system."/>
          <p:cNvGraphicFramePr>
            <a:graphicFrameLocks noGrp="1"/>
          </p:cNvGraphicFramePr>
          <p:nvPr/>
        </p:nvGraphicFramePr>
        <p:xfrm>
          <a:off x="7397697" y="4343400"/>
          <a:ext cx="1088126" cy="1219200"/>
        </p:xfrm>
        <a:graphic>
          <a:graphicData uri="http://schemas.openxmlformats.org/drawingml/2006/table">
            <a:tbl>
              <a:tblPr firstRow="1" bandRow="1">
                <a:tableStyleId>{21E4AEA4-8DFA-4A89-87EB-49C32662AFE0}</a:tableStyleId>
              </a:tblPr>
              <a:tblGrid>
                <a:gridCol w="544063">
                  <a:extLst>
                    <a:ext uri="{9D8B030D-6E8A-4147-A177-3AD203B41FA5}">
                      <a16:colId xmlns:a16="http://schemas.microsoft.com/office/drawing/2014/main" val="2193851320"/>
                    </a:ext>
                  </a:extLst>
                </a:gridCol>
                <a:gridCol w="544063">
                  <a:extLst>
                    <a:ext uri="{9D8B030D-6E8A-4147-A177-3AD203B41FA5}">
                      <a16:colId xmlns:a16="http://schemas.microsoft.com/office/drawing/2014/main" val="2985868412"/>
                    </a:ext>
                  </a:extLst>
                </a:gridCol>
              </a:tblGrid>
              <a:tr h="220464">
                <a:tc>
                  <a:txBody>
                    <a:bodyPr/>
                    <a:lstStyle/>
                    <a:p>
                      <a:pPr algn="ctr"/>
                      <a:r>
                        <a:rPr lang="en-US" sz="1000" dirty="0"/>
                        <a:t>item</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1000" dirty="0"/>
                        <a:t>score</a:t>
                      </a:r>
                    </a:p>
                  </a:txBody>
                  <a:tcPr anchor="ctr">
                    <a:lnB w="19050" cap="flat" cmpd="sng" algn="ctr">
                      <a:solidFill>
                        <a:schemeClr val="bg1"/>
                      </a:solidFill>
                      <a:prstDash val="solid"/>
                      <a:round/>
                      <a:headEnd type="none" w="med" len="med"/>
                      <a:tailEnd type="none" w="med" len="med"/>
                    </a:lnB>
                    <a:solidFill>
                      <a:srgbClr val="A41034"/>
                    </a:solidFill>
                  </a:tcPr>
                </a:tc>
                <a:extLst>
                  <a:ext uri="{0D108BD9-81ED-4DB2-BD59-A6C34878D82A}">
                    <a16:rowId xmlns:a16="http://schemas.microsoft.com/office/drawing/2014/main" val="2919722205"/>
                  </a:ext>
                </a:extLst>
              </a:tr>
              <a:tr h="220464">
                <a:tc>
                  <a:txBody>
                    <a:bodyPr/>
                    <a:lstStyle/>
                    <a:p>
                      <a:pPr algn="ctr"/>
                      <a:r>
                        <a:rPr lang="en-US" sz="1000" dirty="0"/>
                        <a:t>i1</a:t>
                      </a:r>
                    </a:p>
                  </a:txBody>
                  <a:tcPr anchor="ctr">
                    <a:lnT w="19050" cap="flat" cmpd="sng" algn="ctr">
                      <a:solidFill>
                        <a:schemeClr val="bg1"/>
                      </a:solidFill>
                      <a:prstDash val="solid"/>
                      <a:round/>
                      <a:headEnd type="none" w="med" len="med"/>
                      <a:tailEnd type="none" w="med" len="med"/>
                    </a:lnT>
                  </a:tcPr>
                </a:tc>
                <a:tc>
                  <a:txBody>
                    <a:bodyPr/>
                    <a:lstStyle/>
                    <a:p>
                      <a:pPr algn="ctr"/>
                      <a:r>
                        <a:rPr lang="en-US" sz="1000" dirty="0"/>
                        <a:t>0.9</a:t>
                      </a:r>
                    </a:p>
                  </a:txBody>
                  <a:tcPr anchor="ctr">
                    <a:lnT w="190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334157936"/>
                  </a:ext>
                </a:extLst>
              </a:tr>
              <a:tr h="220464">
                <a:tc>
                  <a:txBody>
                    <a:bodyPr/>
                    <a:lstStyle/>
                    <a:p>
                      <a:pPr algn="ctr"/>
                      <a:r>
                        <a:rPr lang="en-US" sz="1000" dirty="0"/>
                        <a:t>i2</a:t>
                      </a:r>
                    </a:p>
                  </a:txBody>
                  <a:tcPr anchor="ctr"/>
                </a:tc>
                <a:tc>
                  <a:txBody>
                    <a:bodyPr/>
                    <a:lstStyle/>
                    <a:p>
                      <a:pPr algn="ctr"/>
                      <a:r>
                        <a:rPr lang="en-US" sz="1000" dirty="0"/>
                        <a:t>1</a:t>
                      </a:r>
                    </a:p>
                  </a:txBody>
                  <a:tcPr anchor="ctr"/>
                </a:tc>
                <a:extLst>
                  <a:ext uri="{0D108BD9-81ED-4DB2-BD59-A6C34878D82A}">
                    <a16:rowId xmlns:a16="http://schemas.microsoft.com/office/drawing/2014/main" val="1060959920"/>
                  </a:ext>
                </a:extLst>
              </a:tr>
              <a:tr h="220464">
                <a:tc>
                  <a:txBody>
                    <a:bodyPr/>
                    <a:lstStyle/>
                    <a:p>
                      <a:pPr algn="ctr"/>
                      <a:r>
                        <a:rPr lang="en-US" sz="1000" dirty="0"/>
                        <a:t>i3</a:t>
                      </a:r>
                    </a:p>
                  </a:txBody>
                  <a:tcPr anchor="ctr"/>
                </a:tc>
                <a:tc>
                  <a:txBody>
                    <a:bodyPr/>
                    <a:lstStyle/>
                    <a:p>
                      <a:pPr algn="ctr"/>
                      <a:r>
                        <a:rPr lang="en-US" sz="1000" dirty="0"/>
                        <a:t>0.3</a:t>
                      </a:r>
                    </a:p>
                  </a:txBody>
                  <a:tcPr anchor="ctr"/>
                </a:tc>
                <a:extLst>
                  <a:ext uri="{0D108BD9-81ED-4DB2-BD59-A6C34878D82A}">
                    <a16:rowId xmlns:a16="http://schemas.microsoft.com/office/drawing/2014/main" val="3392537285"/>
                  </a:ext>
                </a:extLst>
              </a:tr>
              <a:tr h="220464">
                <a:tc>
                  <a:txBody>
                    <a:bodyPr/>
                    <a:lstStyle/>
                    <a:p>
                      <a:pPr algn="ctr"/>
                      <a:r>
                        <a:rPr lang="en-US" sz="1000" dirty="0"/>
                        <a:t>…</a:t>
                      </a:r>
                    </a:p>
                  </a:txBody>
                  <a:tcPr anchor="ctr"/>
                </a:tc>
                <a:tc>
                  <a:txBody>
                    <a:bodyPr/>
                    <a:lstStyle/>
                    <a:p>
                      <a:pPr algn="ctr"/>
                      <a:r>
                        <a:rPr lang="en-US" sz="1000" dirty="0"/>
                        <a:t>…</a:t>
                      </a:r>
                    </a:p>
                  </a:txBody>
                  <a:tcPr anchor="ctr"/>
                </a:tc>
                <a:extLst>
                  <a:ext uri="{0D108BD9-81ED-4DB2-BD59-A6C34878D82A}">
                    <a16:rowId xmlns:a16="http://schemas.microsoft.com/office/drawing/2014/main" val="3185413675"/>
                  </a:ext>
                </a:extLst>
              </a:tr>
            </a:tbl>
          </a:graphicData>
        </a:graphic>
      </p:graphicFrame>
      <p:sp>
        <p:nvSpPr>
          <p:cNvPr id="36" name="Title 1"/>
          <p:cNvSpPr txBox="1">
            <a:spLocks/>
          </p:cNvSpPr>
          <p:nvPr/>
        </p:nvSpPr>
        <p:spPr>
          <a:xfrm>
            <a:off x="6849980" y="5580099"/>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Recommendation list</a:t>
            </a:r>
          </a:p>
        </p:txBody>
      </p:sp>
      <p:sp>
        <p:nvSpPr>
          <p:cNvPr id="37" name="Title 1"/>
          <p:cNvSpPr txBox="1">
            <a:spLocks/>
          </p:cNvSpPr>
          <p:nvPr/>
        </p:nvSpPr>
        <p:spPr>
          <a:xfrm>
            <a:off x="3862429" y="5580099"/>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Recommendation component</a:t>
            </a:r>
          </a:p>
        </p:txBody>
      </p:sp>
      <p:sp>
        <p:nvSpPr>
          <p:cNvPr id="38" name="Title 1" descr="Community data and the user's profile and contextual parameters are brought together and run through a recommendation component to generate a recommendation list. This is the Collaborative recommender system."/>
          <p:cNvSpPr txBox="1">
            <a:spLocks/>
          </p:cNvSpPr>
          <p:nvPr/>
        </p:nvSpPr>
        <p:spPr>
          <a:xfrm>
            <a:off x="68693" y="4833910"/>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Community data</a:t>
            </a:r>
          </a:p>
        </p:txBody>
      </p:sp>
      <p:sp>
        <p:nvSpPr>
          <p:cNvPr id="39" name="Title 1" descr="Community data and the user's profile and contextual parameters are brought together and run through a recommendation component to generate a recommendation list. This is the Collaborative recommender system."/>
          <p:cNvSpPr txBox="1">
            <a:spLocks/>
          </p:cNvSpPr>
          <p:nvPr/>
        </p:nvSpPr>
        <p:spPr>
          <a:xfrm>
            <a:off x="68693" y="3363299"/>
            <a:ext cx="2372630"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User profile and contextual prameters</a:t>
            </a:r>
          </a:p>
        </p:txBody>
      </p:sp>
      <p:sp>
        <p:nvSpPr>
          <p:cNvPr id="40" name="Arc 39" descr="Community data and the user's profile and contextual parameters are brought together and run through a recommendation component to generate a recommendation list. This is the Collaborative recommender system."/>
          <p:cNvSpPr/>
          <p:nvPr/>
        </p:nvSpPr>
        <p:spPr>
          <a:xfrm>
            <a:off x="1152525" y="3394702"/>
            <a:ext cx="3181350" cy="2244098"/>
          </a:xfrm>
          <a:prstGeom prst="arc">
            <a:avLst>
              <a:gd name="adj1" fmla="val 14835332"/>
              <a:gd name="adj2" fmla="val 21204613"/>
            </a:avLst>
          </a:prstGeom>
          <a:ln w="50800">
            <a:solidFill>
              <a:srgbClr val="8C8C8C"/>
            </a:solidFill>
            <a:prstDash val="lgDash"/>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cxnSp>
        <p:nvCxnSpPr>
          <p:cNvPr id="41" name="Straight Arrow Connector 40" descr="Community data and the user's profile and contextual parameters are brought together and run through a recommendation component to generate a recommendation list. This is the Collaborative recommender system."/>
          <p:cNvCxnSpPr/>
          <p:nvPr/>
        </p:nvCxnSpPr>
        <p:spPr>
          <a:xfrm>
            <a:off x="1895475" y="4657725"/>
            <a:ext cx="2152650" cy="495300"/>
          </a:xfrm>
          <a:prstGeom prst="straightConnector1">
            <a:avLst/>
          </a:prstGeom>
          <a:ln w="50800">
            <a:solidFill>
              <a:srgbClr val="8C8C8C"/>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descr="Community data and the user's profile and contextual parameters are brought together and run through a recommendation component to generate a recommendation list. This is the Collaborative recommender system."/>
          <p:cNvCxnSpPr/>
          <p:nvPr/>
        </p:nvCxnSpPr>
        <p:spPr>
          <a:xfrm>
            <a:off x="5743575" y="5079761"/>
            <a:ext cx="1283065" cy="0"/>
          </a:xfrm>
          <a:prstGeom prst="straightConnector1">
            <a:avLst/>
          </a:prstGeom>
          <a:ln w="50800">
            <a:solidFill>
              <a:srgbClr val="8C8C8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3" name="Picture 42" descr="Community data and the user's profile and contextual parameters are brought together and run through a recommendation component to generate a recommendation list. This is the Collaborative recommender system."/>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471" y="2597609"/>
            <a:ext cx="722033" cy="905236"/>
          </a:xfrm>
          <a:prstGeom prst="rect">
            <a:avLst/>
          </a:prstGeom>
        </p:spPr>
      </p:pic>
      <p:grpSp>
        <p:nvGrpSpPr>
          <p:cNvPr id="44" name="Group 43" descr="Community data and the user's profile and contextual parameters are brought together and run through a recommendation component to generate a recommendation list. This is the Collaborative recommender system."/>
          <p:cNvGrpSpPr/>
          <p:nvPr/>
        </p:nvGrpSpPr>
        <p:grpSpPr>
          <a:xfrm>
            <a:off x="303643" y="4009759"/>
            <a:ext cx="1719567" cy="1108647"/>
            <a:chOff x="303643" y="3932990"/>
            <a:chExt cx="1719567" cy="1108647"/>
          </a:xfrm>
        </p:grpSpPr>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291" y="4207137"/>
              <a:ext cx="665613" cy="834500"/>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7597" y="3932990"/>
              <a:ext cx="665613" cy="834500"/>
            </a:xfrm>
            <a:prstGeom prst="rect">
              <a:avLst/>
            </a:prstGeom>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643" y="3940272"/>
              <a:ext cx="722033" cy="905236"/>
            </a:xfrm>
            <a:prstGeom prst="rect">
              <a:avLst/>
            </a:prstGeom>
          </p:spPr>
        </p:pic>
      </p:grpSp>
    </p:spTree>
    <p:extLst>
      <p:ext uri="{BB962C8B-B14F-4D97-AF65-F5344CB8AC3E}">
        <p14:creationId xmlns:p14="http://schemas.microsoft.com/office/powerpoint/2010/main" val="528194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266706" y="228600"/>
            <a:ext cx="8686800" cy="1143000"/>
          </a:xfrm>
        </p:spPr>
        <p:txBody>
          <a:bodyPr>
            <a:normAutofit/>
          </a:bodyPr>
          <a:lstStyle/>
          <a:p>
            <a:r>
              <a:rPr lang="en-US" dirty="0"/>
              <a:t>Recommender Systems</a:t>
            </a:r>
          </a:p>
        </p:txBody>
      </p:sp>
      <p:sp>
        <p:nvSpPr>
          <p:cNvPr id="17" name="Oval 16" descr="In a content-based recommender system, a user profile and her contextual parameters are brought together with product features and run through a recommendation component to create a recommendation list.">
            <a:extLst>
              <a:ext uri="{FF2B5EF4-FFF2-40B4-BE49-F238E27FC236}">
                <a16:creationId xmlns:a16="http://schemas.microsoft.com/office/drawing/2014/main" id="{F02F84CA-450D-804D-B40E-350049B32B57}"/>
              </a:ext>
            </a:extLst>
          </p:cNvPr>
          <p:cNvSpPr/>
          <p:nvPr/>
        </p:nvSpPr>
        <p:spPr bwMode="auto">
          <a:xfrm>
            <a:off x="534518" y="1787968"/>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dirty="0">
                <a:solidFill>
                  <a:schemeClr val="bg1"/>
                </a:solidFill>
                <a:ea typeface="Tahoma"/>
                <a:cs typeface="Tahoma"/>
              </a:rPr>
              <a:t>2</a:t>
            </a:r>
            <a:endParaRPr lang="en-US" kern="1200" dirty="0">
              <a:solidFill>
                <a:schemeClr val="bg1"/>
              </a:solidFill>
              <a:ea typeface="Tahoma"/>
              <a:cs typeface="Tahoma"/>
            </a:endParaRPr>
          </a:p>
        </p:txBody>
      </p:sp>
      <p:sp>
        <p:nvSpPr>
          <p:cNvPr id="32" name="Rectangle 31">
            <a:extLst>
              <a:ext uri="{FF2B5EF4-FFF2-40B4-BE49-F238E27FC236}">
                <a16:creationId xmlns:a16="http://schemas.microsoft.com/office/drawing/2014/main" id="{905C72CF-CDE2-CF4C-BEF8-30F690E6F04D}"/>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Jannach</a:t>
            </a:r>
            <a:r>
              <a:rPr lang="en-US" sz="1000" dirty="0">
                <a:solidFill>
                  <a:schemeClr val="bg1">
                    <a:lumMod val="50000"/>
                  </a:schemeClr>
                </a:solidFill>
              </a:rPr>
              <a:t>, 2014</a:t>
            </a:r>
          </a:p>
        </p:txBody>
      </p:sp>
      <p:sp>
        <p:nvSpPr>
          <p:cNvPr id="20" name="TextBox 19" descr="In a content-based recommender system, a user profile and her contextual parameters are brought together with product features and run through a recommendation component to create a recommendation list.">
            <a:extLst>
              <a:ext uri="{FF2B5EF4-FFF2-40B4-BE49-F238E27FC236}">
                <a16:creationId xmlns:a16="http://schemas.microsoft.com/office/drawing/2014/main" id="{FCA329C8-9231-D34A-AE1E-92722A7F58C4}"/>
              </a:ext>
            </a:extLst>
          </p:cNvPr>
          <p:cNvSpPr txBox="1"/>
          <p:nvPr/>
        </p:nvSpPr>
        <p:spPr>
          <a:xfrm>
            <a:off x="994041" y="1667769"/>
            <a:ext cx="4857749" cy="769441"/>
          </a:xfrm>
          <a:prstGeom prst="rect">
            <a:avLst/>
          </a:prstGeom>
          <a:solidFill>
            <a:schemeClr val="accent2">
              <a:lumMod val="20000"/>
              <a:lumOff val="80000"/>
            </a:schemeClr>
          </a:solidFill>
        </p:spPr>
        <p:txBody>
          <a:bodyPr wrap="square" rtlCol="0">
            <a:spAutoFit/>
          </a:bodyPr>
          <a:lstStyle/>
          <a:p>
            <a:r>
              <a:rPr lang="en-US" sz="2200" b="1" dirty="0"/>
              <a:t>Content-based</a:t>
            </a:r>
            <a:r>
              <a:rPr lang="en-US" sz="2200" dirty="0"/>
              <a:t>: Show me items with similar features to those I’ve liked.</a:t>
            </a:r>
          </a:p>
        </p:txBody>
      </p:sp>
      <p:sp>
        <p:nvSpPr>
          <p:cNvPr id="18" name="TextBox 17" descr="In a content-based recommender system, a user profile and her contextual parameters are brought together with product features and run through a recommendation component to create a recommendation list."/>
          <p:cNvSpPr txBox="1"/>
          <p:nvPr/>
        </p:nvSpPr>
        <p:spPr>
          <a:xfrm>
            <a:off x="2645833" y="3471333"/>
            <a:ext cx="184666" cy="369332"/>
          </a:xfrm>
          <a:prstGeom prst="rect">
            <a:avLst/>
          </a:prstGeom>
          <a:noFill/>
        </p:spPr>
        <p:txBody>
          <a:bodyPr wrap="none" rtlCol="0">
            <a:noAutofit/>
          </a:bodyPr>
          <a:lstStyle/>
          <a:p>
            <a:endParaRPr lang="en-US" dirty="0"/>
          </a:p>
        </p:txBody>
      </p:sp>
      <p:grpSp>
        <p:nvGrpSpPr>
          <p:cNvPr id="19" name="Group 18" descr="In a content-based recommender system, a user profile and her contextual parameters are brought together with product features and run through a recommendation component to create a recommendation list."/>
          <p:cNvGrpSpPr/>
          <p:nvPr/>
        </p:nvGrpSpPr>
        <p:grpSpPr>
          <a:xfrm>
            <a:off x="4278800" y="4624387"/>
            <a:ext cx="1124256" cy="780912"/>
            <a:chOff x="4278800" y="4624387"/>
            <a:chExt cx="1124256" cy="780912"/>
          </a:xfrm>
        </p:grpSpPr>
        <p:grpSp>
          <p:nvGrpSpPr>
            <p:cNvPr id="21" name="Group 20"/>
            <p:cNvGrpSpPr/>
            <p:nvPr/>
          </p:nvGrpSpPr>
          <p:grpSpPr>
            <a:xfrm>
              <a:off x="4278800" y="4629149"/>
              <a:ext cx="1124256" cy="776150"/>
              <a:chOff x="4278800" y="4629149"/>
              <a:chExt cx="1124256" cy="776150"/>
            </a:xfrm>
            <a:solidFill>
              <a:srgbClr val="595959"/>
            </a:solidFill>
          </p:grpSpPr>
          <p:sp>
            <p:nvSpPr>
              <p:cNvPr id="35" name="Rectangle 34"/>
              <p:cNvSpPr/>
              <p:nvPr/>
            </p:nvSpPr>
            <p:spPr>
              <a:xfrm>
                <a:off x="4278800" y="4791074"/>
                <a:ext cx="959949" cy="614225"/>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6" name="Rectangle 18"/>
              <p:cNvSpPr/>
              <p:nvPr/>
            </p:nvSpPr>
            <p:spPr>
              <a:xfrm>
                <a:off x="4278801" y="4629150"/>
                <a:ext cx="1119492" cy="161924"/>
              </a:xfrm>
              <a:custGeom>
                <a:avLst/>
                <a:gdLst>
                  <a:gd name="connsiteX0" fmla="*/ 0 w 959949"/>
                  <a:gd name="connsiteY0" fmla="*/ 0 h 169068"/>
                  <a:gd name="connsiteX1" fmla="*/ 959949 w 959949"/>
                  <a:gd name="connsiteY1" fmla="*/ 0 h 169068"/>
                  <a:gd name="connsiteX2" fmla="*/ 959949 w 959949"/>
                  <a:gd name="connsiteY2" fmla="*/ 169068 h 169068"/>
                  <a:gd name="connsiteX3" fmla="*/ 0 w 959949"/>
                  <a:gd name="connsiteY3" fmla="*/ 169068 h 169068"/>
                  <a:gd name="connsiteX4" fmla="*/ 0 w 959949"/>
                  <a:gd name="connsiteY4" fmla="*/ 0 h 169068"/>
                  <a:gd name="connsiteX0" fmla="*/ 183356 w 959949"/>
                  <a:gd name="connsiteY0" fmla="*/ 2381 h 169068"/>
                  <a:gd name="connsiteX1" fmla="*/ 959949 w 959949"/>
                  <a:gd name="connsiteY1" fmla="*/ 0 h 169068"/>
                  <a:gd name="connsiteX2" fmla="*/ 959949 w 959949"/>
                  <a:gd name="connsiteY2" fmla="*/ 169068 h 169068"/>
                  <a:gd name="connsiteX3" fmla="*/ 0 w 959949"/>
                  <a:gd name="connsiteY3" fmla="*/ 169068 h 169068"/>
                  <a:gd name="connsiteX4" fmla="*/ 183356 w 959949"/>
                  <a:gd name="connsiteY4" fmla="*/ 2381 h 169068"/>
                  <a:gd name="connsiteX0" fmla="*/ 183356 w 1119492"/>
                  <a:gd name="connsiteY0" fmla="*/ 0 h 166687"/>
                  <a:gd name="connsiteX1" fmla="*/ 1119492 w 1119492"/>
                  <a:gd name="connsiteY1" fmla="*/ 0 h 166687"/>
                  <a:gd name="connsiteX2" fmla="*/ 959949 w 1119492"/>
                  <a:gd name="connsiteY2" fmla="*/ 166687 h 166687"/>
                  <a:gd name="connsiteX3" fmla="*/ 0 w 1119492"/>
                  <a:gd name="connsiteY3" fmla="*/ 166687 h 166687"/>
                  <a:gd name="connsiteX4" fmla="*/ 183356 w 1119492"/>
                  <a:gd name="connsiteY4" fmla="*/ 0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492" h="166687">
                    <a:moveTo>
                      <a:pt x="183356" y="0"/>
                    </a:moveTo>
                    <a:lnTo>
                      <a:pt x="1119492" y="0"/>
                    </a:lnTo>
                    <a:lnTo>
                      <a:pt x="959949" y="166687"/>
                    </a:lnTo>
                    <a:lnTo>
                      <a:pt x="0" y="166687"/>
                    </a:lnTo>
                    <a:lnTo>
                      <a:pt x="183356" y="0"/>
                    </a:lnTo>
                    <a:close/>
                  </a:path>
                </a:pathLst>
              </a:cu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7" name="Rectangle 19"/>
              <p:cNvSpPr/>
              <p:nvPr/>
            </p:nvSpPr>
            <p:spPr>
              <a:xfrm>
                <a:off x="5238750" y="4629149"/>
                <a:ext cx="164306" cy="776150"/>
              </a:xfrm>
              <a:custGeom>
                <a:avLst/>
                <a:gdLst>
                  <a:gd name="connsiteX0" fmla="*/ 0 w 159543"/>
                  <a:gd name="connsiteY0" fmla="*/ 0 h 614225"/>
                  <a:gd name="connsiteX1" fmla="*/ 159543 w 159543"/>
                  <a:gd name="connsiteY1" fmla="*/ 0 h 614225"/>
                  <a:gd name="connsiteX2" fmla="*/ 159543 w 159543"/>
                  <a:gd name="connsiteY2" fmla="*/ 614225 h 614225"/>
                  <a:gd name="connsiteX3" fmla="*/ 0 w 159543"/>
                  <a:gd name="connsiteY3" fmla="*/ 614225 h 614225"/>
                  <a:gd name="connsiteX4" fmla="*/ 0 w 159543"/>
                  <a:gd name="connsiteY4" fmla="*/ 0 h 614225"/>
                  <a:gd name="connsiteX0" fmla="*/ 0 w 161925"/>
                  <a:gd name="connsiteY0" fmla="*/ 0 h 614225"/>
                  <a:gd name="connsiteX1" fmla="*/ 159543 w 161925"/>
                  <a:gd name="connsiteY1" fmla="*/ 0 h 614225"/>
                  <a:gd name="connsiteX2" fmla="*/ 161925 w 161925"/>
                  <a:gd name="connsiteY2" fmla="*/ 440394 h 614225"/>
                  <a:gd name="connsiteX3" fmla="*/ 0 w 161925"/>
                  <a:gd name="connsiteY3" fmla="*/ 614225 h 614225"/>
                  <a:gd name="connsiteX4" fmla="*/ 0 w 161925"/>
                  <a:gd name="connsiteY4" fmla="*/ 0 h 614225"/>
                  <a:gd name="connsiteX0" fmla="*/ 0 w 161925"/>
                  <a:gd name="connsiteY0" fmla="*/ 161925 h 776150"/>
                  <a:gd name="connsiteX1" fmla="*/ 157162 w 161925"/>
                  <a:gd name="connsiteY1" fmla="*/ 0 h 776150"/>
                  <a:gd name="connsiteX2" fmla="*/ 161925 w 161925"/>
                  <a:gd name="connsiteY2" fmla="*/ 602319 h 776150"/>
                  <a:gd name="connsiteX3" fmla="*/ 0 w 161925"/>
                  <a:gd name="connsiteY3" fmla="*/ 776150 h 776150"/>
                  <a:gd name="connsiteX4" fmla="*/ 0 w 161925"/>
                  <a:gd name="connsiteY4" fmla="*/ 161925 h 776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76150">
                    <a:moveTo>
                      <a:pt x="0" y="161925"/>
                    </a:moveTo>
                    <a:lnTo>
                      <a:pt x="157162" y="0"/>
                    </a:lnTo>
                    <a:cubicBezTo>
                      <a:pt x="158750" y="200773"/>
                      <a:pt x="160337" y="401546"/>
                      <a:pt x="161925" y="602319"/>
                    </a:cubicBezTo>
                    <a:lnTo>
                      <a:pt x="0" y="776150"/>
                    </a:lnTo>
                    <a:lnTo>
                      <a:pt x="0" y="161925"/>
                    </a:lnTo>
                    <a:close/>
                  </a:path>
                </a:pathLst>
              </a:cu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grpSp>
          <p:nvGrpSpPr>
            <p:cNvPr id="27" name="Group 26"/>
            <p:cNvGrpSpPr/>
            <p:nvPr/>
          </p:nvGrpSpPr>
          <p:grpSpPr>
            <a:xfrm>
              <a:off x="4278800" y="4624387"/>
              <a:ext cx="1124256" cy="780912"/>
              <a:chOff x="4278800" y="4624387"/>
              <a:chExt cx="1124256" cy="780912"/>
            </a:xfrm>
          </p:grpSpPr>
          <p:sp>
            <p:nvSpPr>
              <p:cNvPr id="28" name="Rectangle 27"/>
              <p:cNvSpPr/>
              <p:nvPr/>
            </p:nvSpPr>
            <p:spPr>
              <a:xfrm>
                <a:off x="4278800" y="4791074"/>
                <a:ext cx="959949" cy="614225"/>
              </a:xfrm>
              <a:prstGeom prst="rect">
                <a:avLst/>
              </a:prstGeom>
              <a:solidFill>
                <a:schemeClr val="tx1">
                  <a:lumMod val="75000"/>
                  <a:lumOff val="25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3" name="Rectangle 18"/>
              <p:cNvSpPr/>
              <p:nvPr/>
            </p:nvSpPr>
            <p:spPr>
              <a:xfrm>
                <a:off x="4278801" y="4624387"/>
                <a:ext cx="1119492" cy="166687"/>
              </a:xfrm>
              <a:custGeom>
                <a:avLst/>
                <a:gdLst>
                  <a:gd name="connsiteX0" fmla="*/ 0 w 959949"/>
                  <a:gd name="connsiteY0" fmla="*/ 0 h 169068"/>
                  <a:gd name="connsiteX1" fmla="*/ 959949 w 959949"/>
                  <a:gd name="connsiteY1" fmla="*/ 0 h 169068"/>
                  <a:gd name="connsiteX2" fmla="*/ 959949 w 959949"/>
                  <a:gd name="connsiteY2" fmla="*/ 169068 h 169068"/>
                  <a:gd name="connsiteX3" fmla="*/ 0 w 959949"/>
                  <a:gd name="connsiteY3" fmla="*/ 169068 h 169068"/>
                  <a:gd name="connsiteX4" fmla="*/ 0 w 959949"/>
                  <a:gd name="connsiteY4" fmla="*/ 0 h 169068"/>
                  <a:gd name="connsiteX0" fmla="*/ 183356 w 959949"/>
                  <a:gd name="connsiteY0" fmla="*/ 2381 h 169068"/>
                  <a:gd name="connsiteX1" fmla="*/ 959949 w 959949"/>
                  <a:gd name="connsiteY1" fmla="*/ 0 h 169068"/>
                  <a:gd name="connsiteX2" fmla="*/ 959949 w 959949"/>
                  <a:gd name="connsiteY2" fmla="*/ 169068 h 169068"/>
                  <a:gd name="connsiteX3" fmla="*/ 0 w 959949"/>
                  <a:gd name="connsiteY3" fmla="*/ 169068 h 169068"/>
                  <a:gd name="connsiteX4" fmla="*/ 183356 w 959949"/>
                  <a:gd name="connsiteY4" fmla="*/ 2381 h 169068"/>
                  <a:gd name="connsiteX0" fmla="*/ 183356 w 1119492"/>
                  <a:gd name="connsiteY0" fmla="*/ 0 h 166687"/>
                  <a:gd name="connsiteX1" fmla="*/ 1119492 w 1119492"/>
                  <a:gd name="connsiteY1" fmla="*/ 0 h 166687"/>
                  <a:gd name="connsiteX2" fmla="*/ 959949 w 1119492"/>
                  <a:gd name="connsiteY2" fmla="*/ 166687 h 166687"/>
                  <a:gd name="connsiteX3" fmla="*/ 0 w 1119492"/>
                  <a:gd name="connsiteY3" fmla="*/ 166687 h 166687"/>
                  <a:gd name="connsiteX4" fmla="*/ 183356 w 1119492"/>
                  <a:gd name="connsiteY4" fmla="*/ 0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492" h="166687">
                    <a:moveTo>
                      <a:pt x="183356" y="0"/>
                    </a:moveTo>
                    <a:lnTo>
                      <a:pt x="1119492" y="0"/>
                    </a:lnTo>
                    <a:lnTo>
                      <a:pt x="959949" y="166687"/>
                    </a:lnTo>
                    <a:lnTo>
                      <a:pt x="0" y="166687"/>
                    </a:lnTo>
                    <a:lnTo>
                      <a:pt x="183356" y="0"/>
                    </a:lnTo>
                    <a:close/>
                  </a:path>
                </a:pathLst>
              </a:custGeom>
              <a:solidFill>
                <a:srgbClr val="7F7F7F"/>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4" name="Rectangle 19"/>
              <p:cNvSpPr/>
              <p:nvPr/>
            </p:nvSpPr>
            <p:spPr>
              <a:xfrm>
                <a:off x="5238750" y="4629149"/>
                <a:ext cx="164306" cy="776150"/>
              </a:xfrm>
              <a:custGeom>
                <a:avLst/>
                <a:gdLst>
                  <a:gd name="connsiteX0" fmla="*/ 0 w 159543"/>
                  <a:gd name="connsiteY0" fmla="*/ 0 h 614225"/>
                  <a:gd name="connsiteX1" fmla="*/ 159543 w 159543"/>
                  <a:gd name="connsiteY1" fmla="*/ 0 h 614225"/>
                  <a:gd name="connsiteX2" fmla="*/ 159543 w 159543"/>
                  <a:gd name="connsiteY2" fmla="*/ 614225 h 614225"/>
                  <a:gd name="connsiteX3" fmla="*/ 0 w 159543"/>
                  <a:gd name="connsiteY3" fmla="*/ 614225 h 614225"/>
                  <a:gd name="connsiteX4" fmla="*/ 0 w 159543"/>
                  <a:gd name="connsiteY4" fmla="*/ 0 h 614225"/>
                  <a:gd name="connsiteX0" fmla="*/ 0 w 161925"/>
                  <a:gd name="connsiteY0" fmla="*/ 0 h 614225"/>
                  <a:gd name="connsiteX1" fmla="*/ 159543 w 161925"/>
                  <a:gd name="connsiteY1" fmla="*/ 0 h 614225"/>
                  <a:gd name="connsiteX2" fmla="*/ 161925 w 161925"/>
                  <a:gd name="connsiteY2" fmla="*/ 440394 h 614225"/>
                  <a:gd name="connsiteX3" fmla="*/ 0 w 161925"/>
                  <a:gd name="connsiteY3" fmla="*/ 614225 h 614225"/>
                  <a:gd name="connsiteX4" fmla="*/ 0 w 161925"/>
                  <a:gd name="connsiteY4" fmla="*/ 0 h 614225"/>
                  <a:gd name="connsiteX0" fmla="*/ 0 w 161925"/>
                  <a:gd name="connsiteY0" fmla="*/ 161925 h 776150"/>
                  <a:gd name="connsiteX1" fmla="*/ 157162 w 161925"/>
                  <a:gd name="connsiteY1" fmla="*/ 0 h 776150"/>
                  <a:gd name="connsiteX2" fmla="*/ 161925 w 161925"/>
                  <a:gd name="connsiteY2" fmla="*/ 602319 h 776150"/>
                  <a:gd name="connsiteX3" fmla="*/ 0 w 161925"/>
                  <a:gd name="connsiteY3" fmla="*/ 776150 h 776150"/>
                  <a:gd name="connsiteX4" fmla="*/ 0 w 161925"/>
                  <a:gd name="connsiteY4" fmla="*/ 161925 h 776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76150">
                    <a:moveTo>
                      <a:pt x="0" y="161925"/>
                    </a:moveTo>
                    <a:lnTo>
                      <a:pt x="157162" y="0"/>
                    </a:lnTo>
                    <a:cubicBezTo>
                      <a:pt x="158750" y="200773"/>
                      <a:pt x="160337" y="401546"/>
                      <a:pt x="161925" y="602319"/>
                    </a:cubicBezTo>
                    <a:lnTo>
                      <a:pt x="0" y="776150"/>
                    </a:lnTo>
                    <a:lnTo>
                      <a:pt x="0" y="161925"/>
                    </a:lnTo>
                    <a:close/>
                  </a:path>
                </a:pathLst>
              </a:custGeom>
              <a:solidFill>
                <a:schemeClr val="tx1">
                  <a:lumMod val="65000"/>
                  <a:lumOff val="35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grpSp>
      <p:graphicFrame>
        <p:nvGraphicFramePr>
          <p:cNvPr id="38" name="Table 37" descr="In a content-based recommender system, a user profile and her contextual parameters are brought together with product features and run through a recommendation component to create a recommendation list."/>
          <p:cNvGraphicFramePr>
            <a:graphicFrameLocks noGrp="1"/>
          </p:cNvGraphicFramePr>
          <p:nvPr/>
        </p:nvGraphicFramePr>
        <p:xfrm>
          <a:off x="7397697" y="4343400"/>
          <a:ext cx="1088126" cy="1219200"/>
        </p:xfrm>
        <a:graphic>
          <a:graphicData uri="http://schemas.openxmlformats.org/drawingml/2006/table">
            <a:tbl>
              <a:tblPr firstRow="1" bandRow="1">
                <a:tableStyleId>{21E4AEA4-8DFA-4A89-87EB-49C32662AFE0}</a:tableStyleId>
              </a:tblPr>
              <a:tblGrid>
                <a:gridCol w="544063">
                  <a:extLst>
                    <a:ext uri="{9D8B030D-6E8A-4147-A177-3AD203B41FA5}">
                      <a16:colId xmlns:a16="http://schemas.microsoft.com/office/drawing/2014/main" val="2193851320"/>
                    </a:ext>
                  </a:extLst>
                </a:gridCol>
                <a:gridCol w="544063">
                  <a:extLst>
                    <a:ext uri="{9D8B030D-6E8A-4147-A177-3AD203B41FA5}">
                      <a16:colId xmlns:a16="http://schemas.microsoft.com/office/drawing/2014/main" val="2985868412"/>
                    </a:ext>
                  </a:extLst>
                </a:gridCol>
              </a:tblGrid>
              <a:tr h="220464">
                <a:tc>
                  <a:txBody>
                    <a:bodyPr/>
                    <a:lstStyle/>
                    <a:p>
                      <a:pPr algn="ctr"/>
                      <a:r>
                        <a:rPr lang="en-US" sz="1000" dirty="0"/>
                        <a:t>item</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1000" dirty="0"/>
                        <a:t>score</a:t>
                      </a:r>
                    </a:p>
                  </a:txBody>
                  <a:tcPr anchor="ctr">
                    <a:lnB w="19050" cap="flat" cmpd="sng" algn="ctr">
                      <a:solidFill>
                        <a:schemeClr val="bg1"/>
                      </a:solidFill>
                      <a:prstDash val="solid"/>
                      <a:round/>
                      <a:headEnd type="none" w="med" len="med"/>
                      <a:tailEnd type="none" w="med" len="med"/>
                    </a:lnB>
                    <a:solidFill>
                      <a:srgbClr val="A41034"/>
                    </a:solidFill>
                  </a:tcPr>
                </a:tc>
                <a:extLst>
                  <a:ext uri="{0D108BD9-81ED-4DB2-BD59-A6C34878D82A}">
                    <a16:rowId xmlns:a16="http://schemas.microsoft.com/office/drawing/2014/main" val="2919722205"/>
                  </a:ext>
                </a:extLst>
              </a:tr>
              <a:tr h="220464">
                <a:tc>
                  <a:txBody>
                    <a:bodyPr/>
                    <a:lstStyle/>
                    <a:p>
                      <a:pPr algn="ctr"/>
                      <a:r>
                        <a:rPr lang="en-US" sz="1000" dirty="0"/>
                        <a:t>i1</a:t>
                      </a:r>
                    </a:p>
                  </a:txBody>
                  <a:tcPr anchor="ctr">
                    <a:lnT w="19050" cap="flat" cmpd="sng" algn="ctr">
                      <a:solidFill>
                        <a:schemeClr val="bg1"/>
                      </a:solidFill>
                      <a:prstDash val="solid"/>
                      <a:round/>
                      <a:headEnd type="none" w="med" len="med"/>
                      <a:tailEnd type="none" w="med" len="med"/>
                    </a:lnT>
                  </a:tcPr>
                </a:tc>
                <a:tc>
                  <a:txBody>
                    <a:bodyPr/>
                    <a:lstStyle/>
                    <a:p>
                      <a:pPr algn="ctr"/>
                      <a:r>
                        <a:rPr lang="en-US" sz="1000" dirty="0"/>
                        <a:t>0.9</a:t>
                      </a:r>
                    </a:p>
                  </a:txBody>
                  <a:tcPr anchor="ctr">
                    <a:lnT w="190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334157936"/>
                  </a:ext>
                </a:extLst>
              </a:tr>
              <a:tr h="220464">
                <a:tc>
                  <a:txBody>
                    <a:bodyPr/>
                    <a:lstStyle/>
                    <a:p>
                      <a:pPr algn="ctr"/>
                      <a:r>
                        <a:rPr lang="en-US" sz="1000" dirty="0"/>
                        <a:t>i2</a:t>
                      </a:r>
                    </a:p>
                  </a:txBody>
                  <a:tcPr anchor="ctr"/>
                </a:tc>
                <a:tc>
                  <a:txBody>
                    <a:bodyPr/>
                    <a:lstStyle/>
                    <a:p>
                      <a:pPr algn="ctr"/>
                      <a:r>
                        <a:rPr lang="en-US" sz="1000" dirty="0"/>
                        <a:t>1</a:t>
                      </a:r>
                    </a:p>
                  </a:txBody>
                  <a:tcPr anchor="ctr"/>
                </a:tc>
                <a:extLst>
                  <a:ext uri="{0D108BD9-81ED-4DB2-BD59-A6C34878D82A}">
                    <a16:rowId xmlns:a16="http://schemas.microsoft.com/office/drawing/2014/main" val="1060959920"/>
                  </a:ext>
                </a:extLst>
              </a:tr>
              <a:tr h="220464">
                <a:tc>
                  <a:txBody>
                    <a:bodyPr/>
                    <a:lstStyle/>
                    <a:p>
                      <a:pPr algn="ctr"/>
                      <a:r>
                        <a:rPr lang="en-US" sz="1000" dirty="0"/>
                        <a:t>i3</a:t>
                      </a:r>
                    </a:p>
                  </a:txBody>
                  <a:tcPr anchor="ctr"/>
                </a:tc>
                <a:tc>
                  <a:txBody>
                    <a:bodyPr/>
                    <a:lstStyle/>
                    <a:p>
                      <a:pPr algn="ctr"/>
                      <a:r>
                        <a:rPr lang="en-US" sz="1000" dirty="0"/>
                        <a:t>0.3</a:t>
                      </a:r>
                    </a:p>
                  </a:txBody>
                  <a:tcPr anchor="ctr"/>
                </a:tc>
                <a:extLst>
                  <a:ext uri="{0D108BD9-81ED-4DB2-BD59-A6C34878D82A}">
                    <a16:rowId xmlns:a16="http://schemas.microsoft.com/office/drawing/2014/main" val="3392537285"/>
                  </a:ext>
                </a:extLst>
              </a:tr>
              <a:tr h="220464">
                <a:tc>
                  <a:txBody>
                    <a:bodyPr/>
                    <a:lstStyle/>
                    <a:p>
                      <a:pPr algn="ctr"/>
                      <a:r>
                        <a:rPr lang="en-US" sz="1000" dirty="0"/>
                        <a:t>…</a:t>
                      </a:r>
                    </a:p>
                  </a:txBody>
                  <a:tcPr anchor="ctr"/>
                </a:tc>
                <a:tc>
                  <a:txBody>
                    <a:bodyPr/>
                    <a:lstStyle/>
                    <a:p>
                      <a:pPr algn="ctr"/>
                      <a:r>
                        <a:rPr lang="en-US" sz="1000" dirty="0"/>
                        <a:t>…</a:t>
                      </a:r>
                    </a:p>
                  </a:txBody>
                  <a:tcPr anchor="ctr"/>
                </a:tc>
                <a:extLst>
                  <a:ext uri="{0D108BD9-81ED-4DB2-BD59-A6C34878D82A}">
                    <a16:rowId xmlns:a16="http://schemas.microsoft.com/office/drawing/2014/main" val="3185413675"/>
                  </a:ext>
                </a:extLst>
              </a:tr>
            </a:tbl>
          </a:graphicData>
        </a:graphic>
      </p:graphicFrame>
      <p:graphicFrame>
        <p:nvGraphicFramePr>
          <p:cNvPr id="39" name="Table 38" descr="In a content-based recommender system, a user profile and her contextual parameters are brought together with product features and run through a recommendation component to create a recommendation list."/>
          <p:cNvGraphicFramePr>
            <a:graphicFrameLocks noGrp="1"/>
          </p:cNvGraphicFramePr>
          <p:nvPr/>
        </p:nvGraphicFramePr>
        <p:xfrm>
          <a:off x="159768" y="5428130"/>
          <a:ext cx="2081408" cy="487680"/>
        </p:xfrm>
        <a:graphic>
          <a:graphicData uri="http://schemas.openxmlformats.org/drawingml/2006/table">
            <a:tbl>
              <a:tblPr firstRow="1" bandRow="1">
                <a:tableStyleId>{21E4AEA4-8DFA-4A89-87EB-49C32662AFE0}</a:tableStyleId>
              </a:tblPr>
              <a:tblGrid>
                <a:gridCol w="501130">
                  <a:extLst>
                    <a:ext uri="{9D8B030D-6E8A-4147-A177-3AD203B41FA5}">
                      <a16:colId xmlns:a16="http://schemas.microsoft.com/office/drawing/2014/main" val="2193851320"/>
                    </a:ext>
                  </a:extLst>
                </a:gridCol>
                <a:gridCol w="608498">
                  <a:extLst>
                    <a:ext uri="{9D8B030D-6E8A-4147-A177-3AD203B41FA5}">
                      <a16:colId xmlns:a16="http://schemas.microsoft.com/office/drawing/2014/main" val="2985868412"/>
                    </a:ext>
                  </a:extLst>
                </a:gridCol>
                <a:gridCol w="599414">
                  <a:extLst>
                    <a:ext uri="{9D8B030D-6E8A-4147-A177-3AD203B41FA5}">
                      <a16:colId xmlns:a16="http://schemas.microsoft.com/office/drawing/2014/main" val="2656630029"/>
                    </a:ext>
                  </a:extLst>
                </a:gridCol>
                <a:gridCol w="372366">
                  <a:extLst>
                    <a:ext uri="{9D8B030D-6E8A-4147-A177-3AD203B41FA5}">
                      <a16:colId xmlns:a16="http://schemas.microsoft.com/office/drawing/2014/main" val="707921349"/>
                    </a:ext>
                  </a:extLst>
                </a:gridCol>
              </a:tblGrid>
              <a:tr h="220464">
                <a:tc>
                  <a:txBody>
                    <a:bodyPr/>
                    <a:lstStyle/>
                    <a:p>
                      <a:pPr algn="ctr"/>
                      <a:r>
                        <a:rPr lang="en-US" sz="1000" dirty="0"/>
                        <a:t>Title</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1000" dirty="0"/>
                        <a:t>Genre</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1000" dirty="0"/>
                        <a:t>Actors</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1000" dirty="0"/>
                        <a:t>…</a:t>
                      </a:r>
                    </a:p>
                  </a:txBody>
                  <a:tcPr anchor="ctr">
                    <a:lnB w="19050" cap="flat" cmpd="sng" algn="ctr">
                      <a:solidFill>
                        <a:schemeClr val="bg1"/>
                      </a:solidFill>
                      <a:prstDash val="solid"/>
                      <a:round/>
                      <a:headEnd type="none" w="med" len="med"/>
                      <a:tailEnd type="none" w="med" len="med"/>
                    </a:lnB>
                    <a:solidFill>
                      <a:srgbClr val="A41034"/>
                    </a:solidFill>
                  </a:tcPr>
                </a:tc>
                <a:extLst>
                  <a:ext uri="{0D108BD9-81ED-4DB2-BD59-A6C34878D82A}">
                    <a16:rowId xmlns:a16="http://schemas.microsoft.com/office/drawing/2014/main" val="2919722205"/>
                  </a:ext>
                </a:extLst>
              </a:tr>
              <a:tr h="220464">
                <a:tc>
                  <a:txBody>
                    <a:bodyPr/>
                    <a:lstStyle/>
                    <a:p>
                      <a:pPr algn="ctr"/>
                      <a:endParaRPr lang="en-US" sz="1000" dirty="0"/>
                    </a:p>
                  </a:txBody>
                  <a:tcPr anchor="ctr">
                    <a:lnT w="19050" cap="flat" cmpd="sng" algn="ctr">
                      <a:solidFill>
                        <a:schemeClr val="bg1"/>
                      </a:solidFill>
                      <a:prstDash val="solid"/>
                      <a:round/>
                      <a:headEnd type="none" w="med" len="med"/>
                      <a:tailEnd type="none" w="med" len="med"/>
                    </a:lnT>
                  </a:tcPr>
                </a:tc>
                <a:tc>
                  <a:txBody>
                    <a:bodyPr/>
                    <a:lstStyle/>
                    <a:p>
                      <a:pPr algn="ctr"/>
                      <a:endParaRPr lang="en-US" sz="1000" dirty="0"/>
                    </a:p>
                  </a:txBody>
                  <a:tcPr anchor="ctr">
                    <a:lnT w="19050" cap="flat" cmpd="sng" algn="ctr">
                      <a:solidFill>
                        <a:schemeClr val="bg1"/>
                      </a:solidFill>
                      <a:prstDash val="solid"/>
                      <a:round/>
                      <a:headEnd type="none" w="med" len="med"/>
                      <a:tailEnd type="none" w="med" len="med"/>
                    </a:lnT>
                  </a:tcPr>
                </a:tc>
                <a:tc>
                  <a:txBody>
                    <a:bodyPr/>
                    <a:lstStyle/>
                    <a:p>
                      <a:pPr algn="ctr"/>
                      <a:endParaRPr lang="en-US" sz="1000" dirty="0"/>
                    </a:p>
                  </a:txBody>
                  <a:tcPr anchor="ctr">
                    <a:lnT w="19050" cap="flat" cmpd="sng" algn="ctr">
                      <a:solidFill>
                        <a:schemeClr val="bg1"/>
                      </a:solidFill>
                      <a:prstDash val="solid"/>
                      <a:round/>
                      <a:headEnd type="none" w="med" len="med"/>
                      <a:tailEnd type="none" w="med" len="med"/>
                    </a:lnT>
                  </a:tcPr>
                </a:tc>
                <a:tc>
                  <a:txBody>
                    <a:bodyPr/>
                    <a:lstStyle/>
                    <a:p>
                      <a:pPr algn="ctr"/>
                      <a:endParaRPr lang="en-US" sz="1000" dirty="0"/>
                    </a:p>
                  </a:txBody>
                  <a:tcPr anchor="ctr">
                    <a:lnT w="190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334157936"/>
                  </a:ext>
                </a:extLst>
              </a:tr>
            </a:tbl>
          </a:graphicData>
        </a:graphic>
      </p:graphicFrame>
      <p:sp>
        <p:nvSpPr>
          <p:cNvPr id="40" name="Title 1" descr="In a content-based recommender system, a user profile and her contextual parameters are brought together with product features and run through a recommendation component to create a recommendation list."/>
          <p:cNvSpPr txBox="1">
            <a:spLocks/>
          </p:cNvSpPr>
          <p:nvPr/>
        </p:nvSpPr>
        <p:spPr>
          <a:xfrm>
            <a:off x="6849980" y="5580099"/>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Recommendation list</a:t>
            </a:r>
          </a:p>
        </p:txBody>
      </p:sp>
      <p:sp>
        <p:nvSpPr>
          <p:cNvPr id="41" name="Title 1" descr="In a content-based recommender system, a user profile and her contextual parameters are brought together with product features and run through a recommendation component to create a recommendation list."/>
          <p:cNvSpPr txBox="1">
            <a:spLocks/>
          </p:cNvSpPr>
          <p:nvPr/>
        </p:nvSpPr>
        <p:spPr>
          <a:xfrm>
            <a:off x="3862429" y="5580099"/>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Recommendation component</a:t>
            </a:r>
          </a:p>
        </p:txBody>
      </p:sp>
      <p:sp>
        <p:nvSpPr>
          <p:cNvPr id="42" name="Title 1"/>
          <p:cNvSpPr txBox="1">
            <a:spLocks/>
          </p:cNvSpPr>
          <p:nvPr/>
        </p:nvSpPr>
        <p:spPr>
          <a:xfrm>
            <a:off x="68693" y="5789649"/>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Product features</a:t>
            </a:r>
          </a:p>
        </p:txBody>
      </p:sp>
      <p:sp>
        <p:nvSpPr>
          <p:cNvPr id="43" name="Title 1" descr="In a content-based recommender system, a user profile and her contextual parameters are brought together with product features and run through a recommendation component to create a recommendation list."/>
          <p:cNvSpPr txBox="1">
            <a:spLocks/>
          </p:cNvSpPr>
          <p:nvPr/>
        </p:nvSpPr>
        <p:spPr>
          <a:xfrm>
            <a:off x="68693" y="3363299"/>
            <a:ext cx="2372630"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User profile and contextual prameters</a:t>
            </a:r>
          </a:p>
        </p:txBody>
      </p:sp>
      <p:sp>
        <p:nvSpPr>
          <p:cNvPr id="44" name="Arc 43" descr="In a content-based recommender system, a user profile and her contextual parameters are brought together with product features and run through a recommendation component to create a recommendation list."/>
          <p:cNvSpPr/>
          <p:nvPr/>
        </p:nvSpPr>
        <p:spPr>
          <a:xfrm>
            <a:off x="1152525" y="3394702"/>
            <a:ext cx="3181350" cy="2244098"/>
          </a:xfrm>
          <a:prstGeom prst="arc">
            <a:avLst>
              <a:gd name="adj1" fmla="val 14835332"/>
              <a:gd name="adj2" fmla="val 21204613"/>
            </a:avLst>
          </a:prstGeom>
          <a:ln w="50800">
            <a:solidFill>
              <a:srgbClr val="8C8C8C"/>
            </a:solidFill>
            <a:prstDash val="lgDash"/>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5" name="Arc 44" descr="In a content-based recommender system, a user profile and her contextual parameters are brought together with product features and run through a recommendation component to create a recommendation list."/>
          <p:cNvSpPr/>
          <p:nvPr/>
        </p:nvSpPr>
        <p:spPr>
          <a:xfrm>
            <a:off x="1123950" y="3878340"/>
            <a:ext cx="3133725" cy="1950960"/>
          </a:xfrm>
          <a:prstGeom prst="arc">
            <a:avLst>
              <a:gd name="adj1" fmla="val 1786692"/>
              <a:gd name="adj2" fmla="val 6533092"/>
            </a:avLst>
          </a:prstGeom>
          <a:ln w="50800">
            <a:solidFill>
              <a:srgbClr val="8C8C8C"/>
            </a:solidFill>
            <a:prstDash val="solid"/>
            <a:headEnd type="triangl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cxnSp>
        <p:nvCxnSpPr>
          <p:cNvPr id="46" name="Straight Arrow Connector 45" descr="In a content-based recommender system, a user profile and her contextual parameters are brought together with product features and run through a recommendation component to create a recommendation list."/>
          <p:cNvCxnSpPr/>
          <p:nvPr/>
        </p:nvCxnSpPr>
        <p:spPr>
          <a:xfrm>
            <a:off x="5743575" y="5079761"/>
            <a:ext cx="1283065" cy="0"/>
          </a:xfrm>
          <a:prstGeom prst="straightConnector1">
            <a:avLst/>
          </a:prstGeom>
          <a:ln w="50800">
            <a:solidFill>
              <a:srgbClr val="8C8C8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In a content-based recommender system, a user profile and her contextual parameters are brought together with product features and run through a recommendation component to create a recommendation lis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471" y="2597609"/>
            <a:ext cx="722033" cy="905236"/>
          </a:xfrm>
          <a:prstGeom prst="rect">
            <a:avLst/>
          </a:prstGeom>
        </p:spPr>
      </p:pic>
    </p:spTree>
    <p:extLst>
      <p:ext uri="{BB962C8B-B14F-4D97-AF65-F5344CB8AC3E}">
        <p14:creationId xmlns:p14="http://schemas.microsoft.com/office/powerpoint/2010/main" val="741169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t>
            </a:r>
            <a:r>
              <a:rPr lang="en-US" i="1" dirty="0"/>
              <a:t>If I have 3 million customers on the Web, I should have 3 million stores on the Web</a:t>
            </a:r>
            <a:r>
              <a:rPr lang="en-US" dirty="0"/>
              <a:t>.”</a:t>
            </a:r>
          </a:p>
          <a:p>
            <a:pPr lvl="1">
              <a:buNone/>
            </a:pPr>
            <a:r>
              <a:rPr lang="en-US" dirty="0"/>
              <a:t>	—Jeff Bezos, CEO of </a:t>
            </a:r>
            <a:r>
              <a:rPr lang="en-US" dirty="0" err="1"/>
              <a:t>Amazon.com</a:t>
            </a:r>
            <a:r>
              <a:rPr lang="en-US" dirty="0"/>
              <a:t> (1998) </a:t>
            </a:r>
          </a:p>
        </p:txBody>
      </p:sp>
      <p:sp>
        <p:nvSpPr>
          <p:cNvPr id="10" name="Rectangle 9"/>
          <p:cNvSpPr/>
          <p:nvPr/>
        </p:nvSpPr>
        <p:spPr>
          <a:xfrm>
            <a:off x="257025" y="5989160"/>
            <a:ext cx="2844048" cy="338554"/>
          </a:xfrm>
          <a:prstGeom prst="rect">
            <a:avLst/>
          </a:prstGeom>
        </p:spPr>
        <p:txBody>
          <a:bodyPr wrap="none">
            <a:spAutoFit/>
          </a:bodyPr>
          <a:lstStyle/>
          <a:p>
            <a:r>
              <a:rPr lang="en-US" sz="1600" b="1" dirty="0"/>
              <a:t>Number of retail categories</a:t>
            </a:r>
          </a:p>
        </p:txBody>
      </p:sp>
      <p:sp>
        <p:nvSpPr>
          <p:cNvPr id="11" name="Rectangle 10"/>
          <p:cNvSpPr/>
          <p:nvPr/>
        </p:nvSpPr>
        <p:spPr>
          <a:xfrm>
            <a:off x="4678250" y="6006747"/>
            <a:ext cx="4523995" cy="338554"/>
          </a:xfrm>
          <a:prstGeom prst="rect">
            <a:avLst/>
          </a:prstGeom>
        </p:spPr>
        <p:txBody>
          <a:bodyPr wrap="none">
            <a:spAutoFit/>
          </a:bodyPr>
          <a:lstStyle/>
          <a:p>
            <a:r>
              <a:rPr lang="en-US" sz="1600" b="1" dirty="0"/>
              <a:t>Number of unique items in catalog (millions)</a:t>
            </a:r>
          </a:p>
        </p:txBody>
      </p:sp>
      <p:sp>
        <p:nvSpPr>
          <p:cNvPr id="14" name="Title 1"/>
          <p:cNvSpPr>
            <a:spLocks noGrp="1"/>
          </p:cNvSpPr>
          <p:nvPr>
            <p:ph type="title"/>
          </p:nvPr>
        </p:nvSpPr>
        <p:spPr>
          <a:xfrm>
            <a:off x="169333" y="228600"/>
            <a:ext cx="8974667" cy="1143000"/>
          </a:xfrm>
        </p:spPr>
        <p:txBody>
          <a:bodyPr>
            <a:normAutofit/>
          </a:bodyPr>
          <a:lstStyle/>
          <a:p>
            <a:r>
              <a:rPr lang="en-US" dirty="0"/>
              <a:t>Personalization</a:t>
            </a:r>
          </a:p>
        </p:txBody>
      </p:sp>
      <p:sp>
        <p:nvSpPr>
          <p:cNvPr id="13" name="Rectangle 12">
            <a:extLst>
              <a:ext uri="{FF2B5EF4-FFF2-40B4-BE49-F238E27FC236}">
                <a16:creationId xmlns:a16="http://schemas.microsoft.com/office/drawing/2014/main" id="{9A2445B6-842A-9041-A26C-BE5CEFBD51CF}"/>
              </a:ext>
            </a:extLst>
          </p:cNvPr>
          <p:cNvSpPr/>
          <p:nvPr/>
        </p:nvSpPr>
        <p:spPr>
          <a:xfrm>
            <a:off x="755576" y="6453336"/>
            <a:ext cx="8229600" cy="276999"/>
          </a:xfrm>
          <a:prstGeom prst="rect">
            <a:avLst/>
          </a:prstGeom>
          <a:noFill/>
        </p:spPr>
        <p:txBody>
          <a:bodyPr wrap="none" anchor="b">
            <a:noAutofit/>
          </a:bodyPr>
          <a:lstStyle/>
          <a:p>
            <a:pPr algn="r"/>
            <a:r>
              <a:rPr lang="en-US" sz="1000" dirty="0">
                <a:solidFill>
                  <a:schemeClr val="bg1">
                    <a:lumMod val="50000"/>
                  </a:schemeClr>
                </a:solidFill>
              </a:rPr>
              <a:t>source: http://</a:t>
            </a:r>
            <a:r>
              <a:rPr lang="en-US" sz="1000" dirty="0" err="1">
                <a:solidFill>
                  <a:schemeClr val="bg1">
                    <a:lumMod val="50000"/>
                  </a:schemeClr>
                </a:solidFill>
              </a:rPr>
              <a:t>phx.corporate-ir.net</a:t>
            </a:r>
            <a:r>
              <a:rPr lang="en-US" sz="1000" dirty="0">
                <a:solidFill>
                  <a:schemeClr val="bg1">
                    <a:lumMod val="50000"/>
                  </a:schemeClr>
                </a:solidFill>
              </a:rPr>
              <a:t>/</a:t>
            </a:r>
            <a:r>
              <a:rPr lang="en-US" sz="1000" dirty="0" err="1">
                <a:solidFill>
                  <a:schemeClr val="bg1">
                    <a:lumMod val="50000"/>
                  </a:schemeClr>
                </a:solidFill>
              </a:rPr>
              <a:t>phoenix.zhtml?c</a:t>
            </a:r>
            <a:r>
              <a:rPr lang="en-US" sz="1000" dirty="0">
                <a:solidFill>
                  <a:schemeClr val="bg1">
                    <a:lumMod val="50000"/>
                  </a:schemeClr>
                </a:solidFill>
              </a:rPr>
              <a:t>=176060&amp;p=</a:t>
            </a:r>
            <a:r>
              <a:rPr lang="en-US" sz="1000" dirty="0" err="1">
                <a:solidFill>
                  <a:schemeClr val="bg1">
                    <a:lumMod val="50000"/>
                  </a:schemeClr>
                </a:solidFill>
              </a:rPr>
              <a:t>irol-mediahome</a:t>
            </a:r>
            <a:endParaRPr lang="en-US" sz="1000" dirty="0">
              <a:solidFill>
                <a:schemeClr val="bg1">
                  <a:lumMod val="50000"/>
                </a:schemeClr>
              </a:solidFill>
            </a:endParaRPr>
          </a:p>
        </p:txBody>
      </p:sp>
      <p:grpSp>
        <p:nvGrpSpPr>
          <p:cNvPr id="15" name="Group 14" descr="A bar graph showing that over the years since 1995, the number of retail categories increases steadily and linearly."/>
          <p:cNvGrpSpPr/>
          <p:nvPr/>
        </p:nvGrpSpPr>
        <p:grpSpPr>
          <a:xfrm>
            <a:off x="262886" y="3341548"/>
            <a:ext cx="4257894" cy="2714275"/>
            <a:chOff x="262886" y="3341548"/>
            <a:chExt cx="4257894" cy="2714275"/>
          </a:xfrm>
        </p:grpSpPr>
        <p:sp>
          <p:nvSpPr>
            <p:cNvPr id="16" name="Rectangle 15" descr="A bar graph showing that over the years since 1995, the number of retail categories increases steadily and linearly.">
              <a:extLst>
                <a:ext uri="{FF2B5EF4-FFF2-40B4-BE49-F238E27FC236}">
                  <a16:creationId xmlns:a16="http://schemas.microsoft.com/office/drawing/2014/main" id="{8A175D4A-96A3-0546-B28E-87169B19213F}"/>
                </a:ext>
              </a:extLst>
            </p:cNvPr>
            <p:cNvSpPr/>
            <p:nvPr/>
          </p:nvSpPr>
          <p:spPr>
            <a:xfrm>
              <a:off x="262886" y="3341548"/>
              <a:ext cx="4257894" cy="2714275"/>
            </a:xfrm>
            <a:prstGeom prst="rect">
              <a:avLst/>
            </a:prstGeom>
            <a:solidFill>
              <a:schemeClr val="accent2">
                <a:lumMod val="20000"/>
                <a:lumOff val="80000"/>
                <a:alpha val="26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7" name="Rectangle 16"/>
            <p:cNvSpPr/>
            <p:nvPr/>
          </p:nvSpPr>
          <p:spPr>
            <a:xfrm>
              <a:off x="544154" y="3666573"/>
              <a:ext cx="3898820" cy="2058365"/>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cxnSp>
          <p:nvCxnSpPr>
            <p:cNvPr id="18" name="Straight Connector 17"/>
            <p:cNvCxnSpPr/>
            <p:nvPr/>
          </p:nvCxnSpPr>
          <p:spPr>
            <a:xfrm rot="16200000">
              <a:off x="524966" y="5705750"/>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37418"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37443"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27943"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325586"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18467"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713730"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08993"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04256"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297137"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95175"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690437"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880937"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076200"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73843"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464343"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659606"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859631"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50131"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45394"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442974"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10862" y="5654997"/>
              <a:ext cx="141099" cy="142300"/>
            </a:xfrm>
            <a:prstGeom prst="rect">
              <a:avLst/>
            </a:prstGeom>
            <a:noFill/>
          </p:spPr>
          <p:txBody>
            <a:bodyPr wrap="square" lIns="0" tIns="0" rIns="0" bIns="0" rtlCol="0" anchor="ctr">
              <a:noAutofit/>
            </a:bodyPr>
            <a:lstStyle/>
            <a:p>
              <a:pPr algn="r"/>
              <a:r>
                <a:rPr lang="en-US" sz="800" dirty="0"/>
                <a:t>0</a:t>
              </a:r>
            </a:p>
          </p:txBody>
        </p:sp>
        <p:cxnSp>
          <p:nvCxnSpPr>
            <p:cNvPr id="40" name="Straight Connector 39"/>
            <p:cNvCxnSpPr/>
            <p:nvPr/>
          </p:nvCxnSpPr>
          <p:spPr>
            <a:xfrm rot="16200000">
              <a:off x="524965" y="5452655"/>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10862" y="5398965"/>
              <a:ext cx="141099" cy="142300"/>
            </a:xfrm>
            <a:prstGeom prst="rect">
              <a:avLst/>
            </a:prstGeom>
            <a:noFill/>
          </p:spPr>
          <p:txBody>
            <a:bodyPr wrap="square" lIns="0" tIns="0" rIns="0" bIns="0" rtlCol="0" anchor="ctr">
              <a:noAutofit/>
            </a:bodyPr>
            <a:lstStyle/>
            <a:p>
              <a:pPr algn="r"/>
              <a:r>
                <a:rPr lang="en-US" sz="800" dirty="0"/>
                <a:t>10</a:t>
              </a:r>
            </a:p>
          </p:txBody>
        </p:sp>
        <p:cxnSp>
          <p:nvCxnSpPr>
            <p:cNvPr id="42" name="Straight Connector 41"/>
            <p:cNvCxnSpPr/>
            <p:nvPr/>
          </p:nvCxnSpPr>
          <p:spPr>
            <a:xfrm rot="16200000">
              <a:off x="524965" y="5192965"/>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10862" y="5139275"/>
              <a:ext cx="141099" cy="142300"/>
            </a:xfrm>
            <a:prstGeom prst="rect">
              <a:avLst/>
            </a:prstGeom>
            <a:noFill/>
          </p:spPr>
          <p:txBody>
            <a:bodyPr wrap="square" lIns="0" tIns="0" rIns="0" bIns="0" rtlCol="0" anchor="ctr">
              <a:noAutofit/>
            </a:bodyPr>
            <a:lstStyle/>
            <a:p>
              <a:pPr algn="r"/>
              <a:r>
                <a:rPr lang="en-US" sz="800" dirty="0"/>
                <a:t>20</a:t>
              </a:r>
            </a:p>
          </p:txBody>
        </p:sp>
        <p:cxnSp>
          <p:nvCxnSpPr>
            <p:cNvPr id="44" name="Straight Connector 43"/>
            <p:cNvCxnSpPr/>
            <p:nvPr/>
          </p:nvCxnSpPr>
          <p:spPr>
            <a:xfrm rot="16200000">
              <a:off x="524965" y="4936933"/>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10862" y="4883243"/>
              <a:ext cx="141099" cy="142300"/>
            </a:xfrm>
            <a:prstGeom prst="rect">
              <a:avLst/>
            </a:prstGeom>
            <a:noFill/>
          </p:spPr>
          <p:txBody>
            <a:bodyPr wrap="square" lIns="0" tIns="0" rIns="0" bIns="0" rtlCol="0" anchor="ctr">
              <a:noAutofit/>
            </a:bodyPr>
            <a:lstStyle/>
            <a:p>
              <a:pPr algn="r"/>
              <a:r>
                <a:rPr lang="en-US" sz="800" dirty="0"/>
                <a:t>30</a:t>
              </a:r>
            </a:p>
          </p:txBody>
        </p:sp>
        <p:cxnSp>
          <p:nvCxnSpPr>
            <p:cNvPr id="46" name="Straight Connector 45"/>
            <p:cNvCxnSpPr/>
            <p:nvPr/>
          </p:nvCxnSpPr>
          <p:spPr>
            <a:xfrm rot="16200000">
              <a:off x="524965" y="4681225"/>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10862" y="4627535"/>
              <a:ext cx="141099" cy="142300"/>
            </a:xfrm>
            <a:prstGeom prst="rect">
              <a:avLst/>
            </a:prstGeom>
            <a:noFill/>
          </p:spPr>
          <p:txBody>
            <a:bodyPr wrap="square" lIns="0" tIns="0" rIns="0" bIns="0" rtlCol="0" anchor="ctr">
              <a:noAutofit/>
            </a:bodyPr>
            <a:lstStyle/>
            <a:p>
              <a:pPr algn="r"/>
              <a:r>
                <a:rPr lang="en-US" sz="800" dirty="0"/>
                <a:t>40</a:t>
              </a:r>
            </a:p>
          </p:txBody>
        </p:sp>
        <p:cxnSp>
          <p:nvCxnSpPr>
            <p:cNvPr id="48" name="Straight Connector 47"/>
            <p:cNvCxnSpPr/>
            <p:nvPr/>
          </p:nvCxnSpPr>
          <p:spPr>
            <a:xfrm rot="16200000">
              <a:off x="524965" y="4425193"/>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10862" y="4371503"/>
              <a:ext cx="141099" cy="142300"/>
            </a:xfrm>
            <a:prstGeom prst="rect">
              <a:avLst/>
            </a:prstGeom>
            <a:noFill/>
          </p:spPr>
          <p:txBody>
            <a:bodyPr wrap="square" lIns="0" tIns="0" rIns="0" bIns="0" rtlCol="0" anchor="ctr">
              <a:noAutofit/>
            </a:bodyPr>
            <a:lstStyle/>
            <a:p>
              <a:pPr algn="r"/>
              <a:r>
                <a:rPr lang="en-US" sz="800" dirty="0"/>
                <a:t>50</a:t>
              </a:r>
            </a:p>
          </p:txBody>
        </p:sp>
        <p:cxnSp>
          <p:nvCxnSpPr>
            <p:cNvPr id="50" name="Straight Connector 49"/>
            <p:cNvCxnSpPr/>
            <p:nvPr/>
          </p:nvCxnSpPr>
          <p:spPr>
            <a:xfrm rot="16200000">
              <a:off x="524965" y="4161846"/>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10862" y="4108156"/>
              <a:ext cx="141099" cy="142300"/>
            </a:xfrm>
            <a:prstGeom prst="rect">
              <a:avLst/>
            </a:prstGeom>
            <a:noFill/>
          </p:spPr>
          <p:txBody>
            <a:bodyPr wrap="square" lIns="0" tIns="0" rIns="0" bIns="0" rtlCol="0" anchor="ctr">
              <a:noAutofit/>
            </a:bodyPr>
            <a:lstStyle/>
            <a:p>
              <a:pPr algn="r"/>
              <a:r>
                <a:rPr lang="en-US" sz="800" dirty="0"/>
                <a:t>60</a:t>
              </a:r>
            </a:p>
          </p:txBody>
        </p:sp>
        <p:cxnSp>
          <p:nvCxnSpPr>
            <p:cNvPr id="52" name="Straight Connector 51"/>
            <p:cNvCxnSpPr/>
            <p:nvPr/>
          </p:nvCxnSpPr>
          <p:spPr>
            <a:xfrm rot="16200000">
              <a:off x="524965" y="3909472"/>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10862" y="3855782"/>
              <a:ext cx="141099" cy="142300"/>
            </a:xfrm>
            <a:prstGeom prst="rect">
              <a:avLst/>
            </a:prstGeom>
            <a:noFill/>
          </p:spPr>
          <p:txBody>
            <a:bodyPr wrap="square" lIns="0" tIns="0" rIns="0" bIns="0" rtlCol="0" anchor="ctr">
              <a:noAutofit/>
            </a:bodyPr>
            <a:lstStyle/>
            <a:p>
              <a:pPr algn="r"/>
              <a:r>
                <a:rPr lang="en-US" sz="800" dirty="0"/>
                <a:t>70</a:t>
              </a:r>
            </a:p>
          </p:txBody>
        </p:sp>
        <p:cxnSp>
          <p:nvCxnSpPr>
            <p:cNvPr id="54" name="Straight Connector 53"/>
            <p:cNvCxnSpPr/>
            <p:nvPr/>
          </p:nvCxnSpPr>
          <p:spPr>
            <a:xfrm rot="16200000">
              <a:off x="524965" y="3647384"/>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0862" y="3593694"/>
              <a:ext cx="141099" cy="142300"/>
            </a:xfrm>
            <a:prstGeom prst="rect">
              <a:avLst/>
            </a:prstGeom>
            <a:noFill/>
          </p:spPr>
          <p:txBody>
            <a:bodyPr wrap="square" lIns="0" tIns="0" rIns="0" bIns="0" rtlCol="0" anchor="ctr">
              <a:noAutofit/>
            </a:bodyPr>
            <a:lstStyle/>
            <a:p>
              <a:pPr algn="r"/>
              <a:r>
                <a:rPr lang="en-US" sz="800" dirty="0"/>
                <a:t>80</a:t>
              </a:r>
            </a:p>
          </p:txBody>
        </p:sp>
        <p:cxnSp>
          <p:nvCxnSpPr>
            <p:cNvPr id="56" name="Straight Connector 55"/>
            <p:cNvCxnSpPr/>
            <p:nvPr/>
          </p:nvCxnSpPr>
          <p:spPr>
            <a:xfrm>
              <a:off x="544152" y="5724939"/>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272145" y="3787437"/>
              <a:ext cx="141099" cy="142300"/>
            </a:xfrm>
            <a:prstGeom prst="rect">
              <a:avLst/>
            </a:prstGeom>
            <a:noFill/>
          </p:spPr>
          <p:txBody>
            <a:bodyPr wrap="square" lIns="0" tIns="0" rIns="0" bIns="0" rtlCol="0" anchor="ctr">
              <a:noAutofit/>
            </a:bodyPr>
            <a:lstStyle/>
            <a:p>
              <a:pPr algn="ctr"/>
              <a:r>
                <a:rPr lang="en-US" sz="800" dirty="0"/>
                <a:t>68</a:t>
              </a:r>
            </a:p>
          </p:txBody>
        </p:sp>
        <p:sp>
          <p:nvSpPr>
            <p:cNvPr id="58" name="TextBox 57"/>
            <p:cNvSpPr txBox="1"/>
            <p:nvPr/>
          </p:nvSpPr>
          <p:spPr>
            <a:xfrm>
              <a:off x="4075802" y="3810297"/>
              <a:ext cx="141099" cy="142300"/>
            </a:xfrm>
            <a:prstGeom prst="rect">
              <a:avLst/>
            </a:prstGeom>
            <a:noFill/>
          </p:spPr>
          <p:txBody>
            <a:bodyPr wrap="square" lIns="0" tIns="0" rIns="0" bIns="0" rtlCol="0" anchor="ctr">
              <a:noAutofit/>
            </a:bodyPr>
            <a:lstStyle/>
            <a:p>
              <a:pPr algn="ctr"/>
              <a:r>
                <a:rPr lang="en-US" sz="800" dirty="0"/>
                <a:t>67</a:t>
              </a:r>
            </a:p>
          </p:txBody>
        </p:sp>
        <p:sp>
          <p:nvSpPr>
            <p:cNvPr id="59" name="TextBox 58"/>
            <p:cNvSpPr txBox="1"/>
            <p:nvPr/>
          </p:nvSpPr>
          <p:spPr>
            <a:xfrm>
              <a:off x="3882263" y="3913167"/>
              <a:ext cx="141099" cy="142300"/>
            </a:xfrm>
            <a:prstGeom prst="rect">
              <a:avLst/>
            </a:prstGeom>
            <a:noFill/>
          </p:spPr>
          <p:txBody>
            <a:bodyPr wrap="square" lIns="0" tIns="0" rIns="0" bIns="0" rtlCol="0" anchor="ctr">
              <a:noAutofit/>
            </a:bodyPr>
            <a:lstStyle/>
            <a:p>
              <a:pPr algn="ctr"/>
              <a:r>
                <a:rPr lang="en-US" sz="800" dirty="0"/>
                <a:t>63</a:t>
              </a:r>
            </a:p>
          </p:txBody>
        </p:sp>
        <p:sp>
          <p:nvSpPr>
            <p:cNvPr id="60" name="TextBox 59"/>
            <p:cNvSpPr txBox="1"/>
            <p:nvPr/>
          </p:nvSpPr>
          <p:spPr>
            <a:xfrm>
              <a:off x="3688724" y="4252257"/>
              <a:ext cx="141099" cy="142300"/>
            </a:xfrm>
            <a:prstGeom prst="rect">
              <a:avLst/>
            </a:prstGeom>
            <a:noFill/>
          </p:spPr>
          <p:txBody>
            <a:bodyPr wrap="square" lIns="0" tIns="0" rIns="0" bIns="0" rtlCol="0" anchor="ctr">
              <a:noAutofit/>
            </a:bodyPr>
            <a:lstStyle/>
            <a:p>
              <a:pPr algn="ctr"/>
              <a:r>
                <a:rPr lang="en-US" sz="800" dirty="0"/>
                <a:t>50</a:t>
              </a:r>
            </a:p>
          </p:txBody>
        </p:sp>
        <p:sp>
          <p:nvSpPr>
            <p:cNvPr id="61" name="TextBox 60"/>
            <p:cNvSpPr txBox="1"/>
            <p:nvPr/>
          </p:nvSpPr>
          <p:spPr>
            <a:xfrm>
              <a:off x="3492380" y="4328457"/>
              <a:ext cx="141099" cy="142300"/>
            </a:xfrm>
            <a:prstGeom prst="rect">
              <a:avLst/>
            </a:prstGeom>
            <a:noFill/>
          </p:spPr>
          <p:txBody>
            <a:bodyPr wrap="square" lIns="0" tIns="0" rIns="0" bIns="0" rtlCol="0" anchor="ctr">
              <a:noAutofit/>
            </a:bodyPr>
            <a:lstStyle/>
            <a:p>
              <a:pPr algn="ctr"/>
              <a:r>
                <a:rPr lang="en-US" sz="800" dirty="0"/>
                <a:t>47</a:t>
              </a:r>
            </a:p>
          </p:txBody>
        </p:sp>
        <p:sp>
          <p:nvSpPr>
            <p:cNvPr id="62" name="TextBox 61"/>
            <p:cNvSpPr txBox="1"/>
            <p:nvPr/>
          </p:nvSpPr>
          <p:spPr>
            <a:xfrm>
              <a:off x="3298842" y="4351317"/>
              <a:ext cx="141099" cy="142300"/>
            </a:xfrm>
            <a:prstGeom prst="rect">
              <a:avLst/>
            </a:prstGeom>
            <a:noFill/>
          </p:spPr>
          <p:txBody>
            <a:bodyPr wrap="square" lIns="0" tIns="0" rIns="0" bIns="0" rtlCol="0" anchor="ctr">
              <a:noAutofit/>
            </a:bodyPr>
            <a:lstStyle/>
            <a:p>
              <a:pPr algn="ctr"/>
              <a:r>
                <a:rPr lang="en-US" sz="800" dirty="0"/>
                <a:t>46</a:t>
              </a:r>
            </a:p>
          </p:txBody>
        </p:sp>
        <p:sp>
          <p:nvSpPr>
            <p:cNvPr id="63" name="TextBox 62"/>
            <p:cNvSpPr txBox="1"/>
            <p:nvPr/>
          </p:nvSpPr>
          <p:spPr>
            <a:xfrm>
              <a:off x="3106069" y="4427517"/>
              <a:ext cx="141099" cy="142300"/>
            </a:xfrm>
            <a:prstGeom prst="rect">
              <a:avLst/>
            </a:prstGeom>
            <a:noFill/>
          </p:spPr>
          <p:txBody>
            <a:bodyPr wrap="square" lIns="0" tIns="0" rIns="0" bIns="0" rtlCol="0" anchor="ctr">
              <a:noAutofit/>
            </a:bodyPr>
            <a:lstStyle/>
            <a:p>
              <a:pPr algn="ctr"/>
              <a:r>
                <a:rPr lang="en-US" sz="800" dirty="0"/>
                <a:t>43</a:t>
              </a:r>
            </a:p>
          </p:txBody>
        </p:sp>
        <p:sp>
          <p:nvSpPr>
            <p:cNvPr id="64" name="TextBox 63"/>
            <p:cNvSpPr txBox="1"/>
            <p:nvPr/>
          </p:nvSpPr>
          <p:spPr>
            <a:xfrm>
              <a:off x="2909726" y="4530387"/>
              <a:ext cx="141099" cy="142300"/>
            </a:xfrm>
            <a:prstGeom prst="rect">
              <a:avLst/>
            </a:prstGeom>
            <a:noFill/>
          </p:spPr>
          <p:txBody>
            <a:bodyPr wrap="square" lIns="0" tIns="0" rIns="0" bIns="0" rtlCol="0" anchor="ctr">
              <a:noAutofit/>
            </a:bodyPr>
            <a:lstStyle/>
            <a:p>
              <a:pPr algn="ctr"/>
              <a:r>
                <a:rPr lang="en-US" sz="800" dirty="0"/>
                <a:t>39</a:t>
              </a:r>
            </a:p>
          </p:txBody>
        </p:sp>
        <p:sp>
          <p:nvSpPr>
            <p:cNvPr id="65" name="TextBox 64"/>
            <p:cNvSpPr txBox="1"/>
            <p:nvPr/>
          </p:nvSpPr>
          <p:spPr>
            <a:xfrm>
              <a:off x="2713382" y="4637067"/>
              <a:ext cx="141099" cy="142300"/>
            </a:xfrm>
            <a:prstGeom prst="rect">
              <a:avLst/>
            </a:prstGeom>
            <a:noFill/>
          </p:spPr>
          <p:txBody>
            <a:bodyPr wrap="square" lIns="0" tIns="0" rIns="0" bIns="0" rtlCol="0" anchor="ctr">
              <a:noAutofit/>
            </a:bodyPr>
            <a:lstStyle/>
            <a:p>
              <a:pPr algn="ctr"/>
              <a:r>
                <a:rPr lang="en-US" sz="800" dirty="0"/>
                <a:t>35</a:t>
              </a:r>
            </a:p>
          </p:txBody>
        </p:sp>
        <p:sp>
          <p:nvSpPr>
            <p:cNvPr id="66" name="TextBox 65"/>
            <p:cNvSpPr txBox="1"/>
            <p:nvPr/>
          </p:nvSpPr>
          <p:spPr>
            <a:xfrm>
              <a:off x="2519844" y="4789467"/>
              <a:ext cx="141099" cy="142300"/>
            </a:xfrm>
            <a:prstGeom prst="rect">
              <a:avLst/>
            </a:prstGeom>
            <a:noFill/>
          </p:spPr>
          <p:txBody>
            <a:bodyPr wrap="square" lIns="0" tIns="0" rIns="0" bIns="0" rtlCol="0" anchor="ctr">
              <a:noAutofit/>
            </a:bodyPr>
            <a:lstStyle/>
            <a:p>
              <a:pPr algn="ctr"/>
              <a:r>
                <a:rPr lang="en-US" sz="800" dirty="0"/>
                <a:t>29</a:t>
              </a:r>
            </a:p>
          </p:txBody>
        </p:sp>
        <p:sp>
          <p:nvSpPr>
            <p:cNvPr id="67" name="TextBox 66"/>
            <p:cNvSpPr txBox="1"/>
            <p:nvPr/>
          </p:nvSpPr>
          <p:spPr>
            <a:xfrm>
              <a:off x="2326892" y="4789467"/>
              <a:ext cx="141099" cy="142300"/>
            </a:xfrm>
            <a:prstGeom prst="rect">
              <a:avLst/>
            </a:prstGeom>
            <a:noFill/>
          </p:spPr>
          <p:txBody>
            <a:bodyPr wrap="square" lIns="0" tIns="0" rIns="0" bIns="0" rtlCol="0" anchor="ctr">
              <a:noAutofit/>
            </a:bodyPr>
            <a:lstStyle/>
            <a:p>
              <a:pPr algn="ctr"/>
              <a:r>
                <a:rPr lang="en-US" sz="800" dirty="0"/>
                <a:t>29</a:t>
              </a:r>
            </a:p>
          </p:txBody>
        </p:sp>
        <p:sp>
          <p:nvSpPr>
            <p:cNvPr id="68" name="TextBox 67"/>
            <p:cNvSpPr txBox="1"/>
            <p:nvPr/>
          </p:nvSpPr>
          <p:spPr>
            <a:xfrm>
              <a:off x="2133353" y="4919007"/>
              <a:ext cx="141099" cy="142300"/>
            </a:xfrm>
            <a:prstGeom prst="rect">
              <a:avLst/>
            </a:prstGeom>
            <a:noFill/>
          </p:spPr>
          <p:txBody>
            <a:bodyPr wrap="square" lIns="0" tIns="0" rIns="0" bIns="0" rtlCol="0" anchor="ctr">
              <a:noAutofit/>
            </a:bodyPr>
            <a:lstStyle/>
            <a:p>
              <a:pPr algn="ctr"/>
              <a:r>
                <a:rPr lang="en-US" sz="800" dirty="0"/>
                <a:t>24</a:t>
              </a:r>
            </a:p>
          </p:txBody>
        </p:sp>
        <p:sp>
          <p:nvSpPr>
            <p:cNvPr id="69" name="TextBox 68"/>
            <p:cNvSpPr txBox="1"/>
            <p:nvPr/>
          </p:nvSpPr>
          <p:spPr>
            <a:xfrm>
              <a:off x="1939815" y="4991397"/>
              <a:ext cx="141099" cy="142300"/>
            </a:xfrm>
            <a:prstGeom prst="rect">
              <a:avLst/>
            </a:prstGeom>
            <a:noFill/>
          </p:spPr>
          <p:txBody>
            <a:bodyPr wrap="square" lIns="0" tIns="0" rIns="0" bIns="0" rtlCol="0" anchor="ctr">
              <a:noAutofit/>
            </a:bodyPr>
            <a:lstStyle/>
            <a:p>
              <a:pPr algn="ctr"/>
              <a:r>
                <a:rPr lang="en-US" sz="800" dirty="0"/>
                <a:t>21</a:t>
              </a:r>
            </a:p>
          </p:txBody>
        </p:sp>
        <p:sp>
          <p:nvSpPr>
            <p:cNvPr id="70" name="TextBox 69"/>
            <p:cNvSpPr txBox="1"/>
            <p:nvPr/>
          </p:nvSpPr>
          <p:spPr>
            <a:xfrm>
              <a:off x="1743471" y="5067597"/>
              <a:ext cx="141099" cy="142300"/>
            </a:xfrm>
            <a:prstGeom prst="rect">
              <a:avLst/>
            </a:prstGeom>
            <a:noFill/>
          </p:spPr>
          <p:txBody>
            <a:bodyPr wrap="square" lIns="0" tIns="0" rIns="0" bIns="0" rtlCol="0" anchor="ctr">
              <a:noAutofit/>
            </a:bodyPr>
            <a:lstStyle/>
            <a:p>
              <a:pPr algn="ctr"/>
              <a:r>
                <a:rPr lang="en-US" sz="800" dirty="0"/>
                <a:t>18</a:t>
              </a:r>
            </a:p>
          </p:txBody>
        </p:sp>
        <p:sp>
          <p:nvSpPr>
            <p:cNvPr id="71" name="TextBox 70"/>
            <p:cNvSpPr txBox="1"/>
            <p:nvPr/>
          </p:nvSpPr>
          <p:spPr>
            <a:xfrm>
              <a:off x="1549909" y="5120937"/>
              <a:ext cx="141099" cy="142300"/>
            </a:xfrm>
            <a:prstGeom prst="rect">
              <a:avLst/>
            </a:prstGeom>
            <a:noFill/>
          </p:spPr>
          <p:txBody>
            <a:bodyPr wrap="square" lIns="0" tIns="0" rIns="0" bIns="0" rtlCol="0" anchor="ctr">
              <a:noAutofit/>
            </a:bodyPr>
            <a:lstStyle/>
            <a:p>
              <a:pPr algn="ctr"/>
              <a:r>
                <a:rPr lang="en-US" sz="800" dirty="0"/>
                <a:t>16</a:t>
              </a:r>
            </a:p>
          </p:txBody>
        </p:sp>
        <p:sp>
          <p:nvSpPr>
            <p:cNvPr id="72" name="TextBox 71"/>
            <p:cNvSpPr txBox="1"/>
            <p:nvPr/>
          </p:nvSpPr>
          <p:spPr>
            <a:xfrm>
              <a:off x="1353565" y="5277147"/>
              <a:ext cx="141099" cy="142300"/>
            </a:xfrm>
            <a:prstGeom prst="rect">
              <a:avLst/>
            </a:prstGeom>
            <a:noFill/>
          </p:spPr>
          <p:txBody>
            <a:bodyPr wrap="square" lIns="0" tIns="0" rIns="0" bIns="0" rtlCol="0" anchor="ctr">
              <a:noAutofit/>
            </a:bodyPr>
            <a:lstStyle/>
            <a:p>
              <a:pPr algn="ctr"/>
              <a:r>
                <a:rPr lang="en-US" sz="800" dirty="0"/>
                <a:t>10</a:t>
              </a:r>
            </a:p>
          </p:txBody>
        </p:sp>
        <p:sp>
          <p:nvSpPr>
            <p:cNvPr id="73" name="TextBox 72"/>
            <p:cNvSpPr txBox="1"/>
            <p:nvPr/>
          </p:nvSpPr>
          <p:spPr>
            <a:xfrm>
              <a:off x="1160026" y="5433357"/>
              <a:ext cx="141099" cy="142300"/>
            </a:xfrm>
            <a:prstGeom prst="rect">
              <a:avLst/>
            </a:prstGeom>
            <a:noFill/>
          </p:spPr>
          <p:txBody>
            <a:bodyPr wrap="square" lIns="0" tIns="0" rIns="0" bIns="0" rtlCol="0" anchor="ctr">
              <a:noAutofit/>
            </a:bodyPr>
            <a:lstStyle/>
            <a:p>
              <a:pPr algn="ctr"/>
              <a:r>
                <a:rPr lang="en-US" sz="800" dirty="0"/>
                <a:t>4</a:t>
              </a:r>
            </a:p>
          </p:txBody>
        </p:sp>
        <p:sp>
          <p:nvSpPr>
            <p:cNvPr id="74" name="TextBox 73"/>
            <p:cNvSpPr txBox="1"/>
            <p:nvPr/>
          </p:nvSpPr>
          <p:spPr>
            <a:xfrm>
              <a:off x="963683" y="5509557"/>
              <a:ext cx="141099" cy="142300"/>
            </a:xfrm>
            <a:prstGeom prst="rect">
              <a:avLst/>
            </a:prstGeom>
            <a:noFill/>
          </p:spPr>
          <p:txBody>
            <a:bodyPr wrap="square" lIns="0" tIns="0" rIns="0" bIns="0" rtlCol="0" anchor="ctr">
              <a:noAutofit/>
            </a:bodyPr>
            <a:lstStyle/>
            <a:p>
              <a:pPr algn="ctr"/>
              <a:r>
                <a:rPr lang="en-US" sz="800" dirty="0"/>
                <a:t>1</a:t>
              </a:r>
            </a:p>
          </p:txBody>
        </p:sp>
        <p:sp>
          <p:nvSpPr>
            <p:cNvPr id="75" name="TextBox 74"/>
            <p:cNvSpPr txBox="1"/>
            <p:nvPr/>
          </p:nvSpPr>
          <p:spPr>
            <a:xfrm>
              <a:off x="770316" y="5509557"/>
              <a:ext cx="141099" cy="142300"/>
            </a:xfrm>
            <a:prstGeom prst="rect">
              <a:avLst/>
            </a:prstGeom>
            <a:noFill/>
          </p:spPr>
          <p:txBody>
            <a:bodyPr wrap="square" lIns="0" tIns="0" rIns="0" bIns="0" rtlCol="0" anchor="ctr">
              <a:noAutofit/>
            </a:bodyPr>
            <a:lstStyle/>
            <a:p>
              <a:pPr algn="ctr"/>
              <a:r>
                <a:rPr lang="en-US" sz="800" dirty="0"/>
                <a:t>1</a:t>
              </a:r>
            </a:p>
          </p:txBody>
        </p:sp>
        <p:grpSp>
          <p:nvGrpSpPr>
            <p:cNvPr id="76" name="Group 75"/>
            <p:cNvGrpSpPr/>
            <p:nvPr/>
          </p:nvGrpSpPr>
          <p:grpSpPr>
            <a:xfrm>
              <a:off x="600957" y="3976687"/>
              <a:ext cx="3785305" cy="1748251"/>
              <a:chOff x="600957" y="3976687"/>
              <a:chExt cx="3785305" cy="1748251"/>
            </a:xfrm>
            <a:solidFill>
              <a:schemeClr val="tx1">
                <a:lumMod val="50000"/>
                <a:lumOff val="50000"/>
              </a:schemeClr>
            </a:solidFill>
          </p:grpSpPr>
          <p:sp>
            <p:nvSpPr>
              <p:cNvPr id="99" name="Rectangle 98"/>
              <p:cNvSpPr/>
              <p:nvPr/>
            </p:nvSpPr>
            <p:spPr>
              <a:xfrm>
                <a:off x="4299129" y="3976687"/>
                <a:ext cx="87133" cy="1748251"/>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00" name="Rectangle 99"/>
              <p:cNvSpPr/>
              <p:nvPr/>
            </p:nvSpPr>
            <p:spPr>
              <a:xfrm>
                <a:off x="4102786" y="3998082"/>
                <a:ext cx="87133" cy="1726856"/>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01" name="Rectangle 100"/>
              <p:cNvSpPr/>
              <p:nvPr/>
            </p:nvSpPr>
            <p:spPr>
              <a:xfrm>
                <a:off x="3909247" y="4108156"/>
                <a:ext cx="87133" cy="1616782"/>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02" name="Rectangle 101"/>
              <p:cNvSpPr/>
              <p:nvPr/>
            </p:nvSpPr>
            <p:spPr>
              <a:xfrm>
                <a:off x="3715708" y="4442653"/>
                <a:ext cx="87133" cy="1282285"/>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03" name="Rectangle 102"/>
              <p:cNvSpPr/>
              <p:nvPr/>
            </p:nvSpPr>
            <p:spPr>
              <a:xfrm>
                <a:off x="3519364" y="4513803"/>
                <a:ext cx="87133" cy="1211135"/>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04" name="Rectangle 103"/>
              <p:cNvSpPr/>
              <p:nvPr/>
            </p:nvSpPr>
            <p:spPr>
              <a:xfrm>
                <a:off x="3325826" y="4544806"/>
                <a:ext cx="87133" cy="1180132"/>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05" name="Rectangle 104"/>
              <p:cNvSpPr/>
              <p:nvPr/>
            </p:nvSpPr>
            <p:spPr>
              <a:xfrm>
                <a:off x="3133053" y="4627535"/>
                <a:ext cx="87133" cy="1097403"/>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06" name="Rectangle 105"/>
              <p:cNvSpPr/>
              <p:nvPr/>
            </p:nvSpPr>
            <p:spPr>
              <a:xfrm>
                <a:off x="2936710" y="4731765"/>
                <a:ext cx="87133" cy="993173"/>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07" name="Rectangle 106"/>
              <p:cNvSpPr/>
              <p:nvPr/>
            </p:nvSpPr>
            <p:spPr>
              <a:xfrm>
                <a:off x="2740366" y="4829214"/>
                <a:ext cx="87133" cy="895724"/>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08" name="Rectangle 107"/>
              <p:cNvSpPr/>
              <p:nvPr/>
            </p:nvSpPr>
            <p:spPr>
              <a:xfrm>
                <a:off x="2546828" y="4979911"/>
                <a:ext cx="87133" cy="745027"/>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09" name="Rectangle 108"/>
              <p:cNvSpPr/>
              <p:nvPr/>
            </p:nvSpPr>
            <p:spPr>
              <a:xfrm>
                <a:off x="2353876" y="4979911"/>
                <a:ext cx="87133" cy="745027"/>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10" name="Rectangle 109"/>
              <p:cNvSpPr/>
              <p:nvPr/>
            </p:nvSpPr>
            <p:spPr>
              <a:xfrm>
                <a:off x="2160337" y="5119370"/>
                <a:ext cx="87133" cy="605568"/>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11" name="Rectangle 110"/>
              <p:cNvSpPr/>
              <p:nvPr/>
            </p:nvSpPr>
            <p:spPr>
              <a:xfrm>
                <a:off x="1966799" y="5176236"/>
                <a:ext cx="87133" cy="548702"/>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12" name="Rectangle 111"/>
              <p:cNvSpPr/>
              <p:nvPr/>
            </p:nvSpPr>
            <p:spPr>
              <a:xfrm>
                <a:off x="1770455" y="5265448"/>
                <a:ext cx="87133" cy="459490"/>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13" name="Rectangle 112"/>
              <p:cNvSpPr/>
              <p:nvPr/>
            </p:nvSpPr>
            <p:spPr>
              <a:xfrm>
                <a:off x="1576893" y="5316437"/>
                <a:ext cx="87133" cy="408501"/>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14" name="Rectangle 113"/>
              <p:cNvSpPr/>
              <p:nvPr/>
            </p:nvSpPr>
            <p:spPr>
              <a:xfrm>
                <a:off x="1380549" y="5471844"/>
                <a:ext cx="87133" cy="253094"/>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15" name="Rectangle 114"/>
              <p:cNvSpPr/>
              <p:nvPr/>
            </p:nvSpPr>
            <p:spPr>
              <a:xfrm>
                <a:off x="1187010" y="5625770"/>
                <a:ext cx="87133" cy="99168"/>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16" name="Rectangle 115"/>
              <p:cNvSpPr/>
              <p:nvPr/>
            </p:nvSpPr>
            <p:spPr>
              <a:xfrm>
                <a:off x="990667" y="5697506"/>
                <a:ext cx="87133" cy="27432"/>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17" name="Rectangle 116"/>
              <p:cNvSpPr/>
              <p:nvPr/>
            </p:nvSpPr>
            <p:spPr>
              <a:xfrm>
                <a:off x="797300" y="5697506"/>
                <a:ext cx="87133" cy="27432"/>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18" name="Rectangle 117"/>
              <p:cNvSpPr/>
              <p:nvPr/>
            </p:nvSpPr>
            <p:spPr>
              <a:xfrm>
                <a:off x="600957" y="5697506"/>
                <a:ext cx="87133" cy="27432"/>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sp>
          <p:nvSpPr>
            <p:cNvPr id="77" name="TextBox 76"/>
            <p:cNvSpPr txBox="1"/>
            <p:nvPr/>
          </p:nvSpPr>
          <p:spPr>
            <a:xfrm>
              <a:off x="573973" y="5509557"/>
              <a:ext cx="141099" cy="142300"/>
            </a:xfrm>
            <a:prstGeom prst="rect">
              <a:avLst/>
            </a:prstGeom>
            <a:noFill/>
          </p:spPr>
          <p:txBody>
            <a:bodyPr wrap="square" lIns="0" tIns="0" rIns="0" bIns="0" rtlCol="0" anchor="ctr">
              <a:noAutofit/>
            </a:bodyPr>
            <a:lstStyle/>
            <a:p>
              <a:pPr algn="ctr"/>
              <a:r>
                <a:rPr lang="en-US" sz="800" dirty="0"/>
                <a:t>1</a:t>
              </a:r>
            </a:p>
          </p:txBody>
        </p:sp>
        <p:sp>
          <p:nvSpPr>
            <p:cNvPr id="78" name="TextBox 77"/>
            <p:cNvSpPr txBox="1"/>
            <p:nvPr/>
          </p:nvSpPr>
          <p:spPr>
            <a:xfrm rot="-2700000">
              <a:off x="365761" y="5881150"/>
              <a:ext cx="319362" cy="142300"/>
            </a:xfrm>
            <a:prstGeom prst="rect">
              <a:avLst/>
            </a:prstGeom>
            <a:noFill/>
          </p:spPr>
          <p:txBody>
            <a:bodyPr wrap="square" lIns="0" tIns="0" rIns="0" bIns="0" rtlCol="0" anchor="ctr">
              <a:noAutofit/>
            </a:bodyPr>
            <a:lstStyle/>
            <a:p>
              <a:pPr algn="r"/>
              <a:r>
                <a:rPr lang="en-US" sz="800" dirty="0"/>
                <a:t>1995</a:t>
              </a:r>
            </a:p>
          </p:txBody>
        </p:sp>
        <p:sp>
          <p:nvSpPr>
            <p:cNvPr id="79" name="TextBox 78"/>
            <p:cNvSpPr txBox="1"/>
            <p:nvPr/>
          </p:nvSpPr>
          <p:spPr>
            <a:xfrm rot="-2700000">
              <a:off x="561251" y="5881151"/>
              <a:ext cx="319362" cy="142300"/>
            </a:xfrm>
            <a:prstGeom prst="rect">
              <a:avLst/>
            </a:prstGeom>
            <a:noFill/>
          </p:spPr>
          <p:txBody>
            <a:bodyPr wrap="square" lIns="0" tIns="0" rIns="0" bIns="0" rtlCol="0" anchor="ctr">
              <a:noAutofit/>
            </a:bodyPr>
            <a:lstStyle/>
            <a:p>
              <a:pPr algn="r"/>
              <a:r>
                <a:rPr lang="en-US" sz="800" dirty="0"/>
                <a:t>1996</a:t>
              </a:r>
            </a:p>
          </p:txBody>
        </p:sp>
        <p:sp>
          <p:nvSpPr>
            <p:cNvPr id="80" name="TextBox 79"/>
            <p:cNvSpPr txBox="1"/>
            <p:nvPr/>
          </p:nvSpPr>
          <p:spPr>
            <a:xfrm rot="-2700000">
              <a:off x="759116" y="5881151"/>
              <a:ext cx="319362" cy="142300"/>
            </a:xfrm>
            <a:prstGeom prst="rect">
              <a:avLst/>
            </a:prstGeom>
            <a:noFill/>
          </p:spPr>
          <p:txBody>
            <a:bodyPr wrap="square" lIns="0" tIns="0" rIns="0" bIns="0" rtlCol="0" anchor="ctr">
              <a:noAutofit/>
            </a:bodyPr>
            <a:lstStyle/>
            <a:p>
              <a:pPr algn="r"/>
              <a:r>
                <a:rPr lang="en-US" sz="800" dirty="0"/>
                <a:t>1997</a:t>
              </a:r>
            </a:p>
          </p:txBody>
        </p:sp>
        <p:sp>
          <p:nvSpPr>
            <p:cNvPr id="81" name="TextBox 80"/>
            <p:cNvSpPr txBox="1"/>
            <p:nvPr/>
          </p:nvSpPr>
          <p:spPr>
            <a:xfrm rot="-2700000">
              <a:off x="949152" y="5881151"/>
              <a:ext cx="319362" cy="142300"/>
            </a:xfrm>
            <a:prstGeom prst="rect">
              <a:avLst/>
            </a:prstGeom>
            <a:noFill/>
          </p:spPr>
          <p:txBody>
            <a:bodyPr wrap="square" lIns="0" tIns="0" rIns="0" bIns="0" rtlCol="0" anchor="ctr">
              <a:noAutofit/>
            </a:bodyPr>
            <a:lstStyle/>
            <a:p>
              <a:pPr algn="r"/>
              <a:r>
                <a:rPr lang="en-US" sz="800" dirty="0"/>
                <a:t>1998</a:t>
              </a:r>
            </a:p>
          </p:txBody>
        </p:sp>
        <p:sp>
          <p:nvSpPr>
            <p:cNvPr id="82" name="TextBox 81"/>
            <p:cNvSpPr txBox="1"/>
            <p:nvPr/>
          </p:nvSpPr>
          <p:spPr>
            <a:xfrm rot="-2700000">
              <a:off x="1147217" y="5881151"/>
              <a:ext cx="319362" cy="142300"/>
            </a:xfrm>
            <a:prstGeom prst="rect">
              <a:avLst/>
            </a:prstGeom>
            <a:noFill/>
          </p:spPr>
          <p:txBody>
            <a:bodyPr wrap="square" lIns="0" tIns="0" rIns="0" bIns="0" rtlCol="0" anchor="ctr">
              <a:noAutofit/>
            </a:bodyPr>
            <a:lstStyle/>
            <a:p>
              <a:pPr algn="r"/>
              <a:r>
                <a:rPr lang="en-US" sz="800" dirty="0"/>
                <a:t>1999</a:t>
              </a:r>
            </a:p>
          </p:txBody>
        </p:sp>
        <p:sp>
          <p:nvSpPr>
            <p:cNvPr id="83" name="TextBox 82"/>
            <p:cNvSpPr txBox="1"/>
            <p:nvPr/>
          </p:nvSpPr>
          <p:spPr>
            <a:xfrm rot="-2700000">
              <a:off x="1345082" y="5881151"/>
              <a:ext cx="319362" cy="142300"/>
            </a:xfrm>
            <a:prstGeom prst="rect">
              <a:avLst/>
            </a:prstGeom>
            <a:noFill/>
          </p:spPr>
          <p:txBody>
            <a:bodyPr wrap="square" lIns="0" tIns="0" rIns="0" bIns="0" rtlCol="0" anchor="ctr">
              <a:noAutofit/>
            </a:bodyPr>
            <a:lstStyle/>
            <a:p>
              <a:pPr algn="r"/>
              <a:r>
                <a:rPr lang="en-US" sz="800" dirty="0"/>
                <a:t>2000</a:t>
              </a:r>
            </a:p>
          </p:txBody>
        </p:sp>
        <p:sp>
          <p:nvSpPr>
            <p:cNvPr id="84" name="TextBox 83"/>
            <p:cNvSpPr txBox="1"/>
            <p:nvPr/>
          </p:nvSpPr>
          <p:spPr>
            <a:xfrm rot="-2700000">
              <a:off x="1538210" y="5881152"/>
              <a:ext cx="319362" cy="142300"/>
            </a:xfrm>
            <a:prstGeom prst="rect">
              <a:avLst/>
            </a:prstGeom>
            <a:noFill/>
          </p:spPr>
          <p:txBody>
            <a:bodyPr wrap="square" lIns="0" tIns="0" rIns="0" bIns="0" rtlCol="0" anchor="ctr">
              <a:noAutofit/>
            </a:bodyPr>
            <a:lstStyle/>
            <a:p>
              <a:pPr algn="r"/>
              <a:r>
                <a:rPr lang="en-US" sz="800" dirty="0"/>
                <a:t>2001</a:t>
              </a:r>
            </a:p>
          </p:txBody>
        </p:sp>
        <p:sp>
          <p:nvSpPr>
            <p:cNvPr id="85" name="TextBox 84"/>
            <p:cNvSpPr txBox="1"/>
            <p:nvPr/>
          </p:nvSpPr>
          <p:spPr>
            <a:xfrm rot="-2700000">
              <a:off x="1735560" y="5881151"/>
              <a:ext cx="319362" cy="142300"/>
            </a:xfrm>
            <a:prstGeom prst="rect">
              <a:avLst/>
            </a:prstGeom>
            <a:noFill/>
          </p:spPr>
          <p:txBody>
            <a:bodyPr wrap="square" lIns="0" tIns="0" rIns="0" bIns="0" rtlCol="0" anchor="ctr">
              <a:noAutofit/>
            </a:bodyPr>
            <a:lstStyle/>
            <a:p>
              <a:pPr algn="r"/>
              <a:r>
                <a:rPr lang="en-US" sz="800" dirty="0"/>
                <a:t>2002</a:t>
              </a:r>
            </a:p>
          </p:txBody>
        </p:sp>
        <p:sp>
          <p:nvSpPr>
            <p:cNvPr id="86" name="TextBox 85"/>
            <p:cNvSpPr txBox="1"/>
            <p:nvPr/>
          </p:nvSpPr>
          <p:spPr>
            <a:xfrm rot="-2700000">
              <a:off x="1928688" y="5881152"/>
              <a:ext cx="319362" cy="142300"/>
            </a:xfrm>
            <a:prstGeom prst="rect">
              <a:avLst/>
            </a:prstGeom>
            <a:noFill/>
          </p:spPr>
          <p:txBody>
            <a:bodyPr wrap="square" lIns="0" tIns="0" rIns="0" bIns="0" rtlCol="0" anchor="ctr">
              <a:noAutofit/>
            </a:bodyPr>
            <a:lstStyle/>
            <a:p>
              <a:pPr algn="r"/>
              <a:r>
                <a:rPr lang="en-US" sz="800" dirty="0"/>
                <a:t>2003</a:t>
              </a:r>
            </a:p>
          </p:txBody>
        </p:sp>
        <p:sp>
          <p:nvSpPr>
            <p:cNvPr id="87" name="TextBox 86"/>
            <p:cNvSpPr txBox="1"/>
            <p:nvPr/>
          </p:nvSpPr>
          <p:spPr>
            <a:xfrm rot="-2700000">
              <a:off x="2121413" y="5881151"/>
              <a:ext cx="319362" cy="142300"/>
            </a:xfrm>
            <a:prstGeom prst="rect">
              <a:avLst/>
            </a:prstGeom>
            <a:noFill/>
          </p:spPr>
          <p:txBody>
            <a:bodyPr wrap="square" lIns="0" tIns="0" rIns="0" bIns="0" rtlCol="0" anchor="ctr">
              <a:noAutofit/>
            </a:bodyPr>
            <a:lstStyle/>
            <a:p>
              <a:pPr algn="r"/>
              <a:r>
                <a:rPr lang="en-US" sz="800" dirty="0"/>
                <a:t>2004</a:t>
              </a:r>
            </a:p>
          </p:txBody>
        </p:sp>
        <p:sp>
          <p:nvSpPr>
            <p:cNvPr id="88" name="TextBox 87"/>
            <p:cNvSpPr txBox="1"/>
            <p:nvPr/>
          </p:nvSpPr>
          <p:spPr>
            <a:xfrm rot="-2700000">
              <a:off x="2314541" y="5881152"/>
              <a:ext cx="319362" cy="142300"/>
            </a:xfrm>
            <a:prstGeom prst="rect">
              <a:avLst/>
            </a:prstGeom>
            <a:noFill/>
          </p:spPr>
          <p:txBody>
            <a:bodyPr wrap="square" lIns="0" tIns="0" rIns="0" bIns="0" rtlCol="0" anchor="ctr">
              <a:noAutofit/>
            </a:bodyPr>
            <a:lstStyle/>
            <a:p>
              <a:pPr algn="r"/>
              <a:r>
                <a:rPr lang="en-US" sz="800" dirty="0"/>
                <a:t>2005</a:t>
              </a:r>
            </a:p>
          </p:txBody>
        </p:sp>
        <p:sp>
          <p:nvSpPr>
            <p:cNvPr id="89" name="TextBox 88"/>
            <p:cNvSpPr txBox="1"/>
            <p:nvPr/>
          </p:nvSpPr>
          <p:spPr>
            <a:xfrm rot="-2700000">
              <a:off x="2511891" y="5881151"/>
              <a:ext cx="319362" cy="142300"/>
            </a:xfrm>
            <a:prstGeom prst="rect">
              <a:avLst/>
            </a:prstGeom>
            <a:noFill/>
          </p:spPr>
          <p:txBody>
            <a:bodyPr wrap="square" lIns="0" tIns="0" rIns="0" bIns="0" rtlCol="0" anchor="ctr">
              <a:noAutofit/>
            </a:bodyPr>
            <a:lstStyle/>
            <a:p>
              <a:pPr algn="r"/>
              <a:r>
                <a:rPr lang="en-US" sz="800" dirty="0"/>
                <a:t>2006</a:t>
              </a:r>
            </a:p>
          </p:txBody>
        </p:sp>
        <p:sp>
          <p:nvSpPr>
            <p:cNvPr id="90" name="TextBox 89"/>
            <p:cNvSpPr txBox="1"/>
            <p:nvPr/>
          </p:nvSpPr>
          <p:spPr>
            <a:xfrm rot="-2700000">
              <a:off x="2705019" y="5881152"/>
              <a:ext cx="319362" cy="142300"/>
            </a:xfrm>
            <a:prstGeom prst="rect">
              <a:avLst/>
            </a:prstGeom>
            <a:noFill/>
          </p:spPr>
          <p:txBody>
            <a:bodyPr wrap="square" lIns="0" tIns="0" rIns="0" bIns="0" rtlCol="0" anchor="ctr">
              <a:noAutofit/>
            </a:bodyPr>
            <a:lstStyle/>
            <a:p>
              <a:pPr algn="r"/>
              <a:r>
                <a:rPr lang="en-US" sz="800" dirty="0"/>
                <a:t>2007</a:t>
              </a:r>
            </a:p>
          </p:txBody>
        </p:sp>
        <p:sp>
          <p:nvSpPr>
            <p:cNvPr id="91" name="TextBox 90"/>
            <p:cNvSpPr txBox="1"/>
            <p:nvPr/>
          </p:nvSpPr>
          <p:spPr>
            <a:xfrm rot="-2700000">
              <a:off x="2903528" y="5881152"/>
              <a:ext cx="319362" cy="142300"/>
            </a:xfrm>
            <a:prstGeom prst="rect">
              <a:avLst/>
            </a:prstGeom>
            <a:noFill/>
          </p:spPr>
          <p:txBody>
            <a:bodyPr wrap="square" lIns="0" tIns="0" rIns="0" bIns="0" rtlCol="0" anchor="ctr">
              <a:noAutofit/>
            </a:bodyPr>
            <a:lstStyle/>
            <a:p>
              <a:pPr algn="r"/>
              <a:r>
                <a:rPr lang="en-US" sz="800" dirty="0"/>
                <a:t>2008</a:t>
              </a:r>
            </a:p>
          </p:txBody>
        </p:sp>
        <p:sp>
          <p:nvSpPr>
            <p:cNvPr id="92" name="TextBox 91"/>
            <p:cNvSpPr txBox="1"/>
            <p:nvPr/>
          </p:nvSpPr>
          <p:spPr>
            <a:xfrm rot="-2700000">
              <a:off x="3096656" y="5881153"/>
              <a:ext cx="319362" cy="142300"/>
            </a:xfrm>
            <a:prstGeom prst="rect">
              <a:avLst/>
            </a:prstGeom>
            <a:noFill/>
          </p:spPr>
          <p:txBody>
            <a:bodyPr wrap="square" lIns="0" tIns="0" rIns="0" bIns="0" rtlCol="0" anchor="ctr">
              <a:noAutofit/>
            </a:bodyPr>
            <a:lstStyle/>
            <a:p>
              <a:pPr algn="r"/>
              <a:r>
                <a:rPr lang="en-US" sz="800" dirty="0"/>
                <a:t>2009</a:t>
              </a:r>
            </a:p>
          </p:txBody>
        </p:sp>
        <p:sp>
          <p:nvSpPr>
            <p:cNvPr id="93" name="TextBox 92"/>
            <p:cNvSpPr txBox="1"/>
            <p:nvPr/>
          </p:nvSpPr>
          <p:spPr>
            <a:xfrm rot="-2700000">
              <a:off x="3294006" y="5881152"/>
              <a:ext cx="319362" cy="142300"/>
            </a:xfrm>
            <a:prstGeom prst="rect">
              <a:avLst/>
            </a:prstGeom>
            <a:noFill/>
          </p:spPr>
          <p:txBody>
            <a:bodyPr wrap="square" lIns="0" tIns="0" rIns="0" bIns="0" rtlCol="0" anchor="ctr">
              <a:noAutofit/>
            </a:bodyPr>
            <a:lstStyle/>
            <a:p>
              <a:pPr algn="r"/>
              <a:r>
                <a:rPr lang="en-US" sz="800" dirty="0"/>
                <a:t>2010</a:t>
              </a:r>
            </a:p>
          </p:txBody>
        </p:sp>
        <p:sp>
          <p:nvSpPr>
            <p:cNvPr id="94" name="TextBox 93"/>
            <p:cNvSpPr txBox="1"/>
            <p:nvPr/>
          </p:nvSpPr>
          <p:spPr>
            <a:xfrm rot="-2700000">
              <a:off x="3487134" y="5881153"/>
              <a:ext cx="319362" cy="142300"/>
            </a:xfrm>
            <a:prstGeom prst="rect">
              <a:avLst/>
            </a:prstGeom>
            <a:noFill/>
          </p:spPr>
          <p:txBody>
            <a:bodyPr wrap="square" lIns="0" tIns="0" rIns="0" bIns="0" rtlCol="0" anchor="ctr">
              <a:noAutofit/>
            </a:bodyPr>
            <a:lstStyle/>
            <a:p>
              <a:pPr algn="r"/>
              <a:r>
                <a:rPr lang="en-US" sz="800" dirty="0"/>
                <a:t>2011</a:t>
              </a:r>
            </a:p>
          </p:txBody>
        </p:sp>
        <p:sp>
          <p:nvSpPr>
            <p:cNvPr id="95" name="TextBox 94"/>
            <p:cNvSpPr txBox="1"/>
            <p:nvPr/>
          </p:nvSpPr>
          <p:spPr>
            <a:xfrm rot="-2700000">
              <a:off x="3681117" y="5881152"/>
              <a:ext cx="319362" cy="142300"/>
            </a:xfrm>
            <a:prstGeom prst="rect">
              <a:avLst/>
            </a:prstGeom>
            <a:noFill/>
          </p:spPr>
          <p:txBody>
            <a:bodyPr wrap="square" lIns="0" tIns="0" rIns="0" bIns="0" rtlCol="0" anchor="ctr">
              <a:noAutofit/>
            </a:bodyPr>
            <a:lstStyle/>
            <a:p>
              <a:pPr algn="r"/>
              <a:r>
                <a:rPr lang="en-US" sz="800" dirty="0"/>
                <a:t>2012</a:t>
              </a:r>
            </a:p>
          </p:txBody>
        </p:sp>
        <p:sp>
          <p:nvSpPr>
            <p:cNvPr id="96" name="TextBox 95"/>
            <p:cNvSpPr txBox="1"/>
            <p:nvPr/>
          </p:nvSpPr>
          <p:spPr>
            <a:xfrm rot="-2700000">
              <a:off x="3874245" y="5881153"/>
              <a:ext cx="319362" cy="142300"/>
            </a:xfrm>
            <a:prstGeom prst="rect">
              <a:avLst/>
            </a:prstGeom>
            <a:noFill/>
          </p:spPr>
          <p:txBody>
            <a:bodyPr wrap="square" lIns="0" tIns="0" rIns="0" bIns="0" rtlCol="0" anchor="ctr">
              <a:noAutofit/>
            </a:bodyPr>
            <a:lstStyle/>
            <a:p>
              <a:pPr algn="r"/>
              <a:r>
                <a:rPr lang="en-US" sz="800" dirty="0"/>
                <a:t>2013</a:t>
              </a:r>
            </a:p>
          </p:txBody>
        </p:sp>
        <p:sp>
          <p:nvSpPr>
            <p:cNvPr id="97" name="TextBox 96"/>
            <p:cNvSpPr txBox="1"/>
            <p:nvPr/>
          </p:nvSpPr>
          <p:spPr>
            <a:xfrm rot="-2700000">
              <a:off x="4071595" y="5881152"/>
              <a:ext cx="319362" cy="142300"/>
            </a:xfrm>
            <a:prstGeom prst="rect">
              <a:avLst/>
            </a:prstGeom>
            <a:noFill/>
          </p:spPr>
          <p:txBody>
            <a:bodyPr wrap="square" lIns="0" tIns="0" rIns="0" bIns="0" rtlCol="0" anchor="ctr">
              <a:noAutofit/>
            </a:bodyPr>
            <a:lstStyle/>
            <a:p>
              <a:pPr algn="r"/>
              <a:r>
                <a:rPr lang="en-US" sz="800" dirty="0"/>
                <a:t>2014</a:t>
              </a:r>
            </a:p>
          </p:txBody>
        </p:sp>
        <p:sp>
          <p:nvSpPr>
            <p:cNvPr id="98" name="Freeform 97"/>
            <p:cNvSpPr/>
            <p:nvPr/>
          </p:nvSpPr>
          <p:spPr>
            <a:xfrm>
              <a:off x="544152" y="3664844"/>
              <a:ext cx="3898822" cy="2060095"/>
            </a:xfrm>
            <a:custGeom>
              <a:avLst/>
              <a:gdLst>
                <a:gd name="connsiteX0" fmla="*/ 0 w 3898822"/>
                <a:gd name="connsiteY0" fmla="*/ 0 h 2053192"/>
                <a:gd name="connsiteX1" fmla="*/ 0 w 3898822"/>
                <a:gd name="connsiteY1" fmla="*/ 2053192 h 2053192"/>
                <a:gd name="connsiteX2" fmla="*/ 3898822 w 3898822"/>
                <a:gd name="connsiteY2" fmla="*/ 2053192 h 2053192"/>
              </a:gdLst>
              <a:ahLst/>
              <a:cxnLst>
                <a:cxn ang="0">
                  <a:pos x="connsiteX0" y="connsiteY0"/>
                </a:cxn>
                <a:cxn ang="0">
                  <a:pos x="connsiteX1" y="connsiteY1"/>
                </a:cxn>
                <a:cxn ang="0">
                  <a:pos x="connsiteX2" y="connsiteY2"/>
                </a:cxn>
              </a:cxnLst>
              <a:rect l="l" t="t" r="r" b="b"/>
              <a:pathLst>
                <a:path w="3898822" h="2053192">
                  <a:moveTo>
                    <a:pt x="0" y="0"/>
                  </a:moveTo>
                  <a:lnTo>
                    <a:pt x="0" y="2053192"/>
                  </a:lnTo>
                  <a:lnTo>
                    <a:pt x="3898822" y="2053192"/>
                  </a:lnTo>
                </a:path>
              </a:pathLst>
            </a:custGeom>
            <a:noFill/>
            <a:ln w="9525">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a:p>
          </p:txBody>
        </p:sp>
      </p:grpSp>
      <p:grpSp>
        <p:nvGrpSpPr>
          <p:cNvPr id="119" name="Group 118" descr="A bar graph shows that since 1999, the number of unique items is going up faster than linearly."/>
          <p:cNvGrpSpPr/>
          <p:nvPr/>
        </p:nvGrpSpPr>
        <p:grpSpPr>
          <a:xfrm>
            <a:off x="4724234" y="3298735"/>
            <a:ext cx="4257894" cy="2757059"/>
            <a:chOff x="4724234" y="3298735"/>
            <a:chExt cx="4257894" cy="2757059"/>
          </a:xfrm>
        </p:grpSpPr>
        <p:sp>
          <p:nvSpPr>
            <p:cNvPr id="120" name="Rectangle 119" descr="A bar graph shows that since 1999, the number of unique items is going up faster than linearly.">
              <a:extLst>
                <a:ext uri="{FF2B5EF4-FFF2-40B4-BE49-F238E27FC236}">
                  <a16:creationId xmlns:a16="http://schemas.microsoft.com/office/drawing/2014/main" id="{66C8B1B3-B66A-AA45-BCA4-0DC0A25EE3B6}"/>
                </a:ext>
              </a:extLst>
            </p:cNvPr>
            <p:cNvSpPr/>
            <p:nvPr/>
          </p:nvSpPr>
          <p:spPr>
            <a:xfrm>
              <a:off x="4724234" y="3323963"/>
              <a:ext cx="4257894" cy="2714275"/>
            </a:xfrm>
            <a:prstGeom prst="rect">
              <a:avLst/>
            </a:prstGeom>
            <a:solidFill>
              <a:schemeClr val="accent2">
                <a:lumMod val="20000"/>
                <a:lumOff val="80000"/>
                <a:alpha val="26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21" name="Rectangle 120"/>
            <p:cNvSpPr/>
            <p:nvPr/>
          </p:nvSpPr>
          <p:spPr>
            <a:xfrm>
              <a:off x="5065145" y="3371268"/>
              <a:ext cx="3585479" cy="2371478"/>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cxnSp>
          <p:nvCxnSpPr>
            <p:cNvPr id="122" name="Straight Connector 121"/>
            <p:cNvCxnSpPr/>
            <p:nvPr/>
          </p:nvCxnSpPr>
          <p:spPr>
            <a:xfrm>
              <a:off x="5065145"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389693"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716816"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041364"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368487"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693035"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020158"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344706"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7674405"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7998953"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326076"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650624" y="574412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a:off x="5045957" y="5724938"/>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4724234" y="5671595"/>
              <a:ext cx="240923" cy="142300"/>
            </a:xfrm>
            <a:prstGeom prst="rect">
              <a:avLst/>
            </a:prstGeom>
            <a:noFill/>
          </p:spPr>
          <p:txBody>
            <a:bodyPr wrap="square" lIns="0" tIns="0" rIns="0" bIns="0" rtlCol="0" anchor="ctr">
              <a:noAutofit/>
            </a:bodyPr>
            <a:lstStyle/>
            <a:p>
              <a:pPr algn="r"/>
              <a:r>
                <a:rPr lang="en-US" sz="800" dirty="0"/>
                <a:t>0</a:t>
              </a:r>
            </a:p>
          </p:txBody>
        </p:sp>
        <p:cxnSp>
          <p:nvCxnSpPr>
            <p:cNvPr id="136" name="Straight Connector 135"/>
            <p:cNvCxnSpPr/>
            <p:nvPr/>
          </p:nvCxnSpPr>
          <p:spPr>
            <a:xfrm rot="16200000">
              <a:off x="5045957" y="5486700"/>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4724234" y="5433357"/>
              <a:ext cx="240923" cy="142300"/>
            </a:xfrm>
            <a:prstGeom prst="rect">
              <a:avLst/>
            </a:prstGeom>
            <a:noFill/>
          </p:spPr>
          <p:txBody>
            <a:bodyPr wrap="square" lIns="0" tIns="0" rIns="0" bIns="0" rtlCol="0" anchor="ctr">
              <a:noAutofit/>
            </a:bodyPr>
            <a:lstStyle/>
            <a:p>
              <a:pPr algn="r"/>
              <a:r>
                <a:rPr lang="en-US" sz="800" dirty="0"/>
                <a:t>50</a:t>
              </a:r>
            </a:p>
          </p:txBody>
        </p:sp>
        <p:cxnSp>
          <p:nvCxnSpPr>
            <p:cNvPr id="138" name="Straight Connector 137"/>
            <p:cNvCxnSpPr/>
            <p:nvPr/>
          </p:nvCxnSpPr>
          <p:spPr>
            <a:xfrm rot="16200000">
              <a:off x="5045957" y="5249495"/>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4724234" y="5196152"/>
              <a:ext cx="240923" cy="142300"/>
            </a:xfrm>
            <a:prstGeom prst="rect">
              <a:avLst/>
            </a:prstGeom>
            <a:noFill/>
          </p:spPr>
          <p:txBody>
            <a:bodyPr wrap="square" lIns="0" tIns="0" rIns="0" bIns="0" rtlCol="0" anchor="ctr">
              <a:noAutofit/>
            </a:bodyPr>
            <a:lstStyle/>
            <a:p>
              <a:pPr algn="r"/>
              <a:r>
                <a:rPr lang="en-US" sz="800" dirty="0"/>
                <a:t>100</a:t>
              </a:r>
            </a:p>
          </p:txBody>
        </p:sp>
        <p:cxnSp>
          <p:nvCxnSpPr>
            <p:cNvPr id="140" name="Straight Connector 139"/>
            <p:cNvCxnSpPr/>
            <p:nvPr/>
          </p:nvCxnSpPr>
          <p:spPr>
            <a:xfrm rot="16200000">
              <a:off x="5045957" y="5010791"/>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4724234" y="4957448"/>
              <a:ext cx="240923" cy="142300"/>
            </a:xfrm>
            <a:prstGeom prst="rect">
              <a:avLst/>
            </a:prstGeom>
            <a:noFill/>
          </p:spPr>
          <p:txBody>
            <a:bodyPr wrap="square" lIns="0" tIns="0" rIns="0" bIns="0" rtlCol="0" anchor="ctr">
              <a:noAutofit/>
            </a:bodyPr>
            <a:lstStyle/>
            <a:p>
              <a:pPr algn="r"/>
              <a:r>
                <a:rPr lang="en-US" sz="800" dirty="0"/>
                <a:t>150</a:t>
              </a:r>
            </a:p>
          </p:txBody>
        </p:sp>
        <p:cxnSp>
          <p:nvCxnSpPr>
            <p:cNvPr id="142" name="Straight Connector 141"/>
            <p:cNvCxnSpPr/>
            <p:nvPr/>
          </p:nvCxnSpPr>
          <p:spPr>
            <a:xfrm rot="16200000">
              <a:off x="5045957" y="4772553"/>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4724234" y="4719210"/>
              <a:ext cx="240923" cy="142300"/>
            </a:xfrm>
            <a:prstGeom prst="rect">
              <a:avLst/>
            </a:prstGeom>
            <a:noFill/>
          </p:spPr>
          <p:txBody>
            <a:bodyPr wrap="square" lIns="0" tIns="0" rIns="0" bIns="0" rtlCol="0" anchor="ctr">
              <a:noAutofit/>
            </a:bodyPr>
            <a:lstStyle/>
            <a:p>
              <a:pPr algn="r"/>
              <a:r>
                <a:rPr lang="en-US" sz="800" dirty="0"/>
                <a:t>200</a:t>
              </a:r>
            </a:p>
          </p:txBody>
        </p:sp>
        <p:cxnSp>
          <p:nvCxnSpPr>
            <p:cNvPr id="144" name="Straight Connector 143"/>
            <p:cNvCxnSpPr/>
            <p:nvPr/>
          </p:nvCxnSpPr>
          <p:spPr>
            <a:xfrm rot="16200000">
              <a:off x="5045957" y="4535348"/>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4724234" y="4482005"/>
              <a:ext cx="240923" cy="142300"/>
            </a:xfrm>
            <a:prstGeom prst="rect">
              <a:avLst/>
            </a:prstGeom>
            <a:noFill/>
          </p:spPr>
          <p:txBody>
            <a:bodyPr wrap="square" lIns="0" tIns="0" rIns="0" bIns="0" rtlCol="0" anchor="ctr">
              <a:noAutofit/>
            </a:bodyPr>
            <a:lstStyle/>
            <a:p>
              <a:pPr algn="r"/>
              <a:r>
                <a:rPr lang="en-US" sz="800" dirty="0"/>
                <a:t>250</a:t>
              </a:r>
            </a:p>
          </p:txBody>
        </p:sp>
        <p:cxnSp>
          <p:nvCxnSpPr>
            <p:cNvPr id="146" name="Straight Connector 145"/>
            <p:cNvCxnSpPr/>
            <p:nvPr/>
          </p:nvCxnSpPr>
          <p:spPr>
            <a:xfrm rot="16200000">
              <a:off x="5045957" y="4295285"/>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4724234" y="4241942"/>
              <a:ext cx="240923" cy="142300"/>
            </a:xfrm>
            <a:prstGeom prst="rect">
              <a:avLst/>
            </a:prstGeom>
            <a:noFill/>
          </p:spPr>
          <p:txBody>
            <a:bodyPr wrap="square" lIns="0" tIns="0" rIns="0" bIns="0" rtlCol="0" anchor="ctr">
              <a:noAutofit/>
            </a:bodyPr>
            <a:lstStyle/>
            <a:p>
              <a:pPr algn="r"/>
              <a:r>
                <a:rPr lang="en-US" sz="800" dirty="0"/>
                <a:t>300</a:t>
              </a:r>
            </a:p>
          </p:txBody>
        </p:sp>
        <p:cxnSp>
          <p:nvCxnSpPr>
            <p:cNvPr id="148" name="Straight Connector 147"/>
            <p:cNvCxnSpPr/>
            <p:nvPr/>
          </p:nvCxnSpPr>
          <p:spPr>
            <a:xfrm rot="16200000">
              <a:off x="5045957" y="4057047"/>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4724234" y="4003704"/>
              <a:ext cx="240923" cy="142300"/>
            </a:xfrm>
            <a:prstGeom prst="rect">
              <a:avLst/>
            </a:prstGeom>
            <a:noFill/>
          </p:spPr>
          <p:txBody>
            <a:bodyPr wrap="square" lIns="0" tIns="0" rIns="0" bIns="0" rtlCol="0" anchor="ctr">
              <a:noAutofit/>
            </a:bodyPr>
            <a:lstStyle/>
            <a:p>
              <a:pPr algn="r"/>
              <a:r>
                <a:rPr lang="en-US" sz="800" dirty="0"/>
                <a:t>350</a:t>
              </a:r>
            </a:p>
          </p:txBody>
        </p:sp>
        <p:cxnSp>
          <p:nvCxnSpPr>
            <p:cNvPr id="150" name="Straight Connector 149"/>
            <p:cNvCxnSpPr/>
            <p:nvPr/>
          </p:nvCxnSpPr>
          <p:spPr>
            <a:xfrm rot="16200000">
              <a:off x="5045957" y="3819842"/>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4724234" y="3766499"/>
              <a:ext cx="240923" cy="142300"/>
            </a:xfrm>
            <a:prstGeom prst="rect">
              <a:avLst/>
            </a:prstGeom>
            <a:noFill/>
          </p:spPr>
          <p:txBody>
            <a:bodyPr wrap="square" lIns="0" tIns="0" rIns="0" bIns="0" rtlCol="0" anchor="ctr">
              <a:noAutofit/>
            </a:bodyPr>
            <a:lstStyle/>
            <a:p>
              <a:pPr algn="r"/>
              <a:r>
                <a:rPr lang="en-US" sz="800" dirty="0"/>
                <a:t>400</a:t>
              </a:r>
            </a:p>
          </p:txBody>
        </p:sp>
        <p:cxnSp>
          <p:nvCxnSpPr>
            <p:cNvPr id="152" name="Straight Connector 151"/>
            <p:cNvCxnSpPr/>
            <p:nvPr/>
          </p:nvCxnSpPr>
          <p:spPr>
            <a:xfrm rot="16200000">
              <a:off x="5045957" y="3590316"/>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4724234" y="3536973"/>
              <a:ext cx="240923" cy="142300"/>
            </a:xfrm>
            <a:prstGeom prst="rect">
              <a:avLst/>
            </a:prstGeom>
            <a:noFill/>
          </p:spPr>
          <p:txBody>
            <a:bodyPr wrap="square" lIns="0" tIns="0" rIns="0" bIns="0" rtlCol="0" anchor="ctr">
              <a:noAutofit/>
            </a:bodyPr>
            <a:lstStyle/>
            <a:p>
              <a:pPr algn="r"/>
              <a:r>
                <a:rPr lang="en-US" sz="800" dirty="0"/>
                <a:t>450</a:t>
              </a:r>
            </a:p>
          </p:txBody>
        </p:sp>
        <p:cxnSp>
          <p:nvCxnSpPr>
            <p:cNvPr id="154" name="Straight Connector 153"/>
            <p:cNvCxnSpPr/>
            <p:nvPr/>
          </p:nvCxnSpPr>
          <p:spPr>
            <a:xfrm rot="16200000">
              <a:off x="5045957" y="3352078"/>
              <a:ext cx="0" cy="38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4724234" y="3298735"/>
              <a:ext cx="240923" cy="142300"/>
            </a:xfrm>
            <a:prstGeom prst="rect">
              <a:avLst/>
            </a:prstGeom>
            <a:noFill/>
          </p:spPr>
          <p:txBody>
            <a:bodyPr wrap="square" lIns="0" tIns="0" rIns="0" bIns="0" rtlCol="0" anchor="ctr">
              <a:noAutofit/>
            </a:bodyPr>
            <a:lstStyle/>
            <a:p>
              <a:pPr algn="r"/>
              <a:r>
                <a:rPr lang="en-US" sz="800" dirty="0"/>
                <a:t>500</a:t>
              </a:r>
            </a:p>
          </p:txBody>
        </p:sp>
        <p:sp>
          <p:nvSpPr>
            <p:cNvPr id="156" name="Rectangle 155"/>
            <p:cNvSpPr/>
            <p:nvPr/>
          </p:nvSpPr>
          <p:spPr>
            <a:xfrm>
              <a:off x="8413750" y="3609505"/>
              <a:ext cx="134937" cy="2134621"/>
            </a:xfrm>
            <a:prstGeom prst="rect">
              <a:avLst/>
            </a:prstGeom>
            <a:solidFill>
              <a:schemeClr val="bg1">
                <a:lumMod val="50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57" name="TextBox 156"/>
            <p:cNvSpPr txBox="1"/>
            <p:nvPr/>
          </p:nvSpPr>
          <p:spPr>
            <a:xfrm>
              <a:off x="8365013" y="3451394"/>
              <a:ext cx="232410" cy="142300"/>
            </a:xfrm>
            <a:prstGeom prst="rect">
              <a:avLst/>
            </a:prstGeom>
            <a:noFill/>
          </p:spPr>
          <p:txBody>
            <a:bodyPr wrap="square" lIns="0" tIns="0" rIns="0" bIns="0" rtlCol="0" anchor="ctr">
              <a:noAutofit/>
            </a:bodyPr>
            <a:lstStyle/>
            <a:p>
              <a:pPr algn="ctr"/>
              <a:r>
                <a:rPr lang="en-US" sz="800" dirty="0"/>
                <a:t>448</a:t>
              </a:r>
            </a:p>
          </p:txBody>
        </p:sp>
        <p:sp>
          <p:nvSpPr>
            <p:cNvPr id="158" name="Rectangle 157"/>
            <p:cNvSpPr/>
            <p:nvPr/>
          </p:nvSpPr>
          <p:spPr>
            <a:xfrm>
              <a:off x="8093710" y="4470757"/>
              <a:ext cx="134937" cy="1273369"/>
            </a:xfrm>
            <a:prstGeom prst="rect">
              <a:avLst/>
            </a:prstGeom>
            <a:solidFill>
              <a:schemeClr val="bg1">
                <a:lumMod val="50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59" name="TextBox 158"/>
            <p:cNvSpPr txBox="1"/>
            <p:nvPr/>
          </p:nvSpPr>
          <p:spPr>
            <a:xfrm>
              <a:off x="8044973" y="4315551"/>
              <a:ext cx="232410" cy="142300"/>
            </a:xfrm>
            <a:prstGeom prst="rect">
              <a:avLst/>
            </a:prstGeom>
            <a:noFill/>
          </p:spPr>
          <p:txBody>
            <a:bodyPr wrap="square" lIns="0" tIns="0" rIns="0" bIns="0" rtlCol="0" anchor="ctr">
              <a:noAutofit/>
            </a:bodyPr>
            <a:lstStyle/>
            <a:p>
              <a:pPr algn="ctr"/>
              <a:r>
                <a:rPr lang="en-US" sz="800" dirty="0"/>
                <a:t>267</a:t>
              </a:r>
            </a:p>
          </p:txBody>
        </p:sp>
        <p:sp>
          <p:nvSpPr>
            <p:cNvPr id="160" name="Rectangle 159"/>
            <p:cNvSpPr/>
            <p:nvPr/>
          </p:nvSpPr>
          <p:spPr>
            <a:xfrm>
              <a:off x="7769860" y="4979911"/>
              <a:ext cx="134937" cy="764215"/>
            </a:xfrm>
            <a:prstGeom prst="rect">
              <a:avLst/>
            </a:prstGeom>
            <a:solidFill>
              <a:schemeClr val="bg1">
                <a:lumMod val="50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61" name="TextBox 160"/>
            <p:cNvSpPr txBox="1"/>
            <p:nvPr/>
          </p:nvSpPr>
          <p:spPr>
            <a:xfrm>
              <a:off x="7721123" y="4817951"/>
              <a:ext cx="232410" cy="142300"/>
            </a:xfrm>
            <a:prstGeom prst="rect">
              <a:avLst/>
            </a:prstGeom>
            <a:noFill/>
          </p:spPr>
          <p:txBody>
            <a:bodyPr wrap="square" lIns="0" tIns="0" rIns="0" bIns="0" rtlCol="0" anchor="ctr">
              <a:noAutofit/>
            </a:bodyPr>
            <a:lstStyle/>
            <a:p>
              <a:pPr algn="ctr"/>
              <a:r>
                <a:rPr lang="en-US" sz="800" dirty="0"/>
                <a:t>161</a:t>
              </a:r>
            </a:p>
          </p:txBody>
        </p:sp>
        <p:sp>
          <p:nvSpPr>
            <p:cNvPr id="162" name="Rectangle 161"/>
            <p:cNvSpPr/>
            <p:nvPr/>
          </p:nvSpPr>
          <p:spPr>
            <a:xfrm>
              <a:off x="7442200" y="5292797"/>
              <a:ext cx="134937" cy="451329"/>
            </a:xfrm>
            <a:prstGeom prst="rect">
              <a:avLst/>
            </a:prstGeom>
            <a:solidFill>
              <a:schemeClr val="bg1">
                <a:lumMod val="50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63" name="TextBox 162"/>
            <p:cNvSpPr txBox="1"/>
            <p:nvPr/>
          </p:nvSpPr>
          <p:spPr>
            <a:xfrm>
              <a:off x="7393463" y="5134463"/>
              <a:ext cx="232410" cy="142300"/>
            </a:xfrm>
            <a:prstGeom prst="rect">
              <a:avLst/>
            </a:prstGeom>
            <a:noFill/>
          </p:spPr>
          <p:txBody>
            <a:bodyPr wrap="square" lIns="0" tIns="0" rIns="0" bIns="0" rtlCol="0" anchor="ctr">
              <a:noAutofit/>
            </a:bodyPr>
            <a:lstStyle/>
            <a:p>
              <a:pPr algn="ctr"/>
              <a:r>
                <a:rPr lang="en-US" sz="800" dirty="0"/>
                <a:t>94</a:t>
              </a:r>
            </a:p>
          </p:txBody>
        </p:sp>
        <p:sp>
          <p:nvSpPr>
            <p:cNvPr id="164" name="Rectangle 163"/>
            <p:cNvSpPr/>
            <p:nvPr/>
          </p:nvSpPr>
          <p:spPr>
            <a:xfrm>
              <a:off x="7118350" y="5435765"/>
              <a:ext cx="134937" cy="308361"/>
            </a:xfrm>
            <a:prstGeom prst="rect">
              <a:avLst/>
            </a:prstGeom>
            <a:solidFill>
              <a:schemeClr val="bg1">
                <a:lumMod val="50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65" name="TextBox 164"/>
            <p:cNvSpPr txBox="1"/>
            <p:nvPr/>
          </p:nvSpPr>
          <p:spPr>
            <a:xfrm>
              <a:off x="7069613" y="5280159"/>
              <a:ext cx="232410" cy="142300"/>
            </a:xfrm>
            <a:prstGeom prst="rect">
              <a:avLst/>
            </a:prstGeom>
            <a:noFill/>
          </p:spPr>
          <p:txBody>
            <a:bodyPr wrap="square" lIns="0" tIns="0" rIns="0" bIns="0" rtlCol="0" anchor="ctr">
              <a:noAutofit/>
            </a:bodyPr>
            <a:lstStyle/>
            <a:p>
              <a:pPr algn="ctr"/>
              <a:r>
                <a:rPr lang="en-US" sz="800" dirty="0"/>
                <a:t>64</a:t>
              </a:r>
            </a:p>
          </p:txBody>
        </p:sp>
        <p:sp>
          <p:nvSpPr>
            <p:cNvPr id="166" name="Rectangle 165"/>
            <p:cNvSpPr/>
            <p:nvPr/>
          </p:nvSpPr>
          <p:spPr>
            <a:xfrm>
              <a:off x="6790415" y="5551927"/>
              <a:ext cx="134937" cy="192199"/>
            </a:xfrm>
            <a:prstGeom prst="rect">
              <a:avLst/>
            </a:prstGeom>
            <a:solidFill>
              <a:schemeClr val="bg1">
                <a:lumMod val="50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67" name="TextBox 166"/>
            <p:cNvSpPr txBox="1"/>
            <p:nvPr/>
          </p:nvSpPr>
          <p:spPr>
            <a:xfrm>
              <a:off x="6741678" y="5390687"/>
              <a:ext cx="232410" cy="142300"/>
            </a:xfrm>
            <a:prstGeom prst="rect">
              <a:avLst/>
            </a:prstGeom>
            <a:noFill/>
          </p:spPr>
          <p:txBody>
            <a:bodyPr wrap="square" lIns="0" tIns="0" rIns="0" bIns="0" rtlCol="0" anchor="ctr">
              <a:noAutofit/>
            </a:bodyPr>
            <a:lstStyle/>
            <a:p>
              <a:pPr algn="ctr"/>
              <a:r>
                <a:rPr lang="en-US" sz="800" dirty="0"/>
                <a:t>40</a:t>
              </a:r>
            </a:p>
          </p:txBody>
        </p:sp>
        <p:sp>
          <p:nvSpPr>
            <p:cNvPr id="168" name="Rectangle 167"/>
            <p:cNvSpPr/>
            <p:nvPr/>
          </p:nvSpPr>
          <p:spPr>
            <a:xfrm>
              <a:off x="6462755" y="5653196"/>
              <a:ext cx="134937" cy="90930"/>
            </a:xfrm>
            <a:prstGeom prst="rect">
              <a:avLst/>
            </a:prstGeom>
            <a:solidFill>
              <a:schemeClr val="bg1">
                <a:lumMod val="50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69" name="TextBox 168"/>
            <p:cNvSpPr txBox="1"/>
            <p:nvPr/>
          </p:nvSpPr>
          <p:spPr>
            <a:xfrm>
              <a:off x="6414018" y="5491167"/>
              <a:ext cx="232410" cy="142300"/>
            </a:xfrm>
            <a:prstGeom prst="rect">
              <a:avLst/>
            </a:prstGeom>
            <a:noFill/>
          </p:spPr>
          <p:txBody>
            <a:bodyPr wrap="square" lIns="0" tIns="0" rIns="0" bIns="0" rtlCol="0" anchor="ctr">
              <a:noAutofit/>
            </a:bodyPr>
            <a:lstStyle/>
            <a:p>
              <a:pPr algn="ctr"/>
              <a:r>
                <a:rPr lang="en-US" sz="800" dirty="0"/>
                <a:t>19</a:t>
              </a:r>
            </a:p>
          </p:txBody>
        </p:sp>
        <p:sp>
          <p:nvSpPr>
            <p:cNvPr id="170" name="Rectangle 169"/>
            <p:cNvSpPr/>
            <p:nvPr/>
          </p:nvSpPr>
          <p:spPr>
            <a:xfrm>
              <a:off x="6135095" y="5698406"/>
              <a:ext cx="134937" cy="45719"/>
            </a:xfrm>
            <a:prstGeom prst="rect">
              <a:avLst/>
            </a:prstGeom>
            <a:solidFill>
              <a:schemeClr val="bg1">
                <a:lumMod val="50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71" name="TextBox 170"/>
            <p:cNvSpPr txBox="1"/>
            <p:nvPr/>
          </p:nvSpPr>
          <p:spPr>
            <a:xfrm>
              <a:off x="6086358" y="5551455"/>
              <a:ext cx="232410" cy="142300"/>
            </a:xfrm>
            <a:prstGeom prst="rect">
              <a:avLst/>
            </a:prstGeom>
            <a:noFill/>
          </p:spPr>
          <p:txBody>
            <a:bodyPr wrap="square" lIns="0" tIns="0" rIns="0" bIns="0" rtlCol="0" anchor="ctr">
              <a:noAutofit/>
            </a:bodyPr>
            <a:lstStyle/>
            <a:p>
              <a:pPr algn="ctr"/>
              <a:r>
                <a:rPr lang="en-US" sz="800" dirty="0"/>
                <a:t>7</a:t>
              </a:r>
            </a:p>
          </p:txBody>
        </p:sp>
        <p:sp>
          <p:nvSpPr>
            <p:cNvPr id="172" name="Rectangle 171"/>
            <p:cNvSpPr/>
            <p:nvPr/>
          </p:nvSpPr>
          <p:spPr>
            <a:xfrm>
              <a:off x="5811245" y="5707550"/>
              <a:ext cx="134937" cy="36576"/>
            </a:xfrm>
            <a:prstGeom prst="rect">
              <a:avLst/>
            </a:prstGeom>
            <a:solidFill>
              <a:schemeClr val="bg1">
                <a:lumMod val="50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73" name="TextBox 172"/>
            <p:cNvSpPr txBox="1"/>
            <p:nvPr/>
          </p:nvSpPr>
          <p:spPr>
            <a:xfrm>
              <a:off x="5762508" y="5556479"/>
              <a:ext cx="232410" cy="142300"/>
            </a:xfrm>
            <a:prstGeom prst="rect">
              <a:avLst/>
            </a:prstGeom>
            <a:noFill/>
          </p:spPr>
          <p:txBody>
            <a:bodyPr wrap="square" lIns="0" tIns="0" rIns="0" bIns="0" rtlCol="0" anchor="ctr">
              <a:noAutofit/>
            </a:bodyPr>
            <a:lstStyle/>
            <a:p>
              <a:pPr algn="ctr"/>
              <a:r>
                <a:rPr lang="en-US" sz="800" dirty="0"/>
                <a:t>6</a:t>
              </a:r>
            </a:p>
          </p:txBody>
        </p:sp>
        <p:sp>
          <p:nvSpPr>
            <p:cNvPr id="174" name="Rectangle 173"/>
            <p:cNvSpPr/>
            <p:nvPr/>
          </p:nvSpPr>
          <p:spPr>
            <a:xfrm>
              <a:off x="5483585" y="5716694"/>
              <a:ext cx="134937" cy="27432"/>
            </a:xfrm>
            <a:prstGeom prst="rect">
              <a:avLst/>
            </a:prstGeom>
            <a:solidFill>
              <a:schemeClr val="bg1">
                <a:lumMod val="50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75" name="TextBox 174"/>
            <p:cNvSpPr txBox="1"/>
            <p:nvPr/>
          </p:nvSpPr>
          <p:spPr>
            <a:xfrm>
              <a:off x="5434848" y="5561503"/>
              <a:ext cx="232410" cy="142300"/>
            </a:xfrm>
            <a:prstGeom prst="rect">
              <a:avLst/>
            </a:prstGeom>
            <a:noFill/>
          </p:spPr>
          <p:txBody>
            <a:bodyPr wrap="square" lIns="0" tIns="0" rIns="0" bIns="0" rtlCol="0" anchor="ctr">
              <a:noAutofit/>
            </a:bodyPr>
            <a:lstStyle/>
            <a:p>
              <a:pPr algn="ctr"/>
              <a:r>
                <a:rPr lang="en-US" sz="800" dirty="0"/>
                <a:t>5</a:t>
              </a:r>
            </a:p>
          </p:txBody>
        </p:sp>
        <p:sp>
          <p:nvSpPr>
            <p:cNvPr id="176" name="Rectangle 175"/>
            <p:cNvSpPr/>
            <p:nvPr/>
          </p:nvSpPr>
          <p:spPr>
            <a:xfrm>
              <a:off x="5159735" y="5734981"/>
              <a:ext cx="134937" cy="9144"/>
            </a:xfrm>
            <a:prstGeom prst="rect">
              <a:avLst/>
            </a:prstGeom>
            <a:solidFill>
              <a:schemeClr val="bg1">
                <a:lumMod val="50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77" name="TextBox 176"/>
            <p:cNvSpPr txBox="1"/>
            <p:nvPr/>
          </p:nvSpPr>
          <p:spPr>
            <a:xfrm>
              <a:off x="5110998" y="5576575"/>
              <a:ext cx="232410" cy="142300"/>
            </a:xfrm>
            <a:prstGeom prst="rect">
              <a:avLst/>
            </a:prstGeom>
            <a:noFill/>
          </p:spPr>
          <p:txBody>
            <a:bodyPr wrap="square" lIns="0" tIns="0" rIns="0" bIns="0" rtlCol="0" anchor="ctr">
              <a:noAutofit/>
            </a:bodyPr>
            <a:lstStyle/>
            <a:p>
              <a:pPr algn="ctr"/>
              <a:r>
                <a:rPr lang="en-US" sz="800" dirty="0"/>
                <a:t>0.8</a:t>
              </a:r>
            </a:p>
          </p:txBody>
        </p:sp>
        <p:sp>
          <p:nvSpPr>
            <p:cNvPr id="178" name="Freeform 177"/>
            <p:cNvSpPr/>
            <p:nvPr/>
          </p:nvSpPr>
          <p:spPr>
            <a:xfrm>
              <a:off x="5065145" y="3370749"/>
              <a:ext cx="3585479" cy="2373378"/>
            </a:xfrm>
            <a:custGeom>
              <a:avLst/>
              <a:gdLst>
                <a:gd name="connsiteX0" fmla="*/ 0 w 3898822"/>
                <a:gd name="connsiteY0" fmla="*/ 0 h 2053192"/>
                <a:gd name="connsiteX1" fmla="*/ 0 w 3898822"/>
                <a:gd name="connsiteY1" fmla="*/ 2053192 h 2053192"/>
                <a:gd name="connsiteX2" fmla="*/ 3898822 w 3898822"/>
                <a:gd name="connsiteY2" fmla="*/ 2053192 h 2053192"/>
              </a:gdLst>
              <a:ahLst/>
              <a:cxnLst>
                <a:cxn ang="0">
                  <a:pos x="connsiteX0" y="connsiteY0"/>
                </a:cxn>
                <a:cxn ang="0">
                  <a:pos x="connsiteX1" y="connsiteY1"/>
                </a:cxn>
                <a:cxn ang="0">
                  <a:pos x="connsiteX2" y="connsiteY2"/>
                </a:cxn>
              </a:cxnLst>
              <a:rect l="l" t="t" r="r" b="b"/>
              <a:pathLst>
                <a:path w="3898822" h="2053192">
                  <a:moveTo>
                    <a:pt x="0" y="0"/>
                  </a:moveTo>
                  <a:lnTo>
                    <a:pt x="0" y="2053192"/>
                  </a:lnTo>
                  <a:lnTo>
                    <a:pt x="3898822" y="2053192"/>
                  </a:lnTo>
                </a:path>
              </a:pathLst>
            </a:custGeom>
            <a:noFill/>
            <a:ln w="9525">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a:p>
          </p:txBody>
        </p:sp>
        <p:sp>
          <p:nvSpPr>
            <p:cNvPr id="179" name="TextBox 178"/>
            <p:cNvSpPr txBox="1"/>
            <p:nvPr/>
          </p:nvSpPr>
          <p:spPr>
            <a:xfrm rot="18900000">
              <a:off x="4950625" y="5913494"/>
              <a:ext cx="319362" cy="142300"/>
            </a:xfrm>
            <a:prstGeom prst="rect">
              <a:avLst/>
            </a:prstGeom>
            <a:noFill/>
          </p:spPr>
          <p:txBody>
            <a:bodyPr wrap="square" lIns="0" tIns="0" rIns="0" bIns="0" rtlCol="0" anchor="ctr">
              <a:noAutofit/>
            </a:bodyPr>
            <a:lstStyle/>
            <a:p>
              <a:pPr algn="r"/>
              <a:r>
                <a:rPr lang="en-US" sz="800" dirty="0"/>
                <a:t>1999</a:t>
              </a:r>
            </a:p>
          </p:txBody>
        </p:sp>
        <p:sp>
          <p:nvSpPr>
            <p:cNvPr id="180" name="TextBox 179"/>
            <p:cNvSpPr txBox="1"/>
            <p:nvPr/>
          </p:nvSpPr>
          <p:spPr>
            <a:xfrm rot="18900000">
              <a:off x="5284241" y="5913494"/>
              <a:ext cx="319362" cy="142300"/>
            </a:xfrm>
            <a:prstGeom prst="rect">
              <a:avLst/>
            </a:prstGeom>
            <a:noFill/>
          </p:spPr>
          <p:txBody>
            <a:bodyPr wrap="square" lIns="0" tIns="0" rIns="0" bIns="0" rtlCol="0" anchor="ctr">
              <a:noAutofit/>
            </a:bodyPr>
            <a:lstStyle/>
            <a:p>
              <a:pPr algn="r"/>
              <a:r>
                <a:rPr lang="en-US" sz="800" dirty="0"/>
                <a:t>2000</a:t>
              </a:r>
            </a:p>
          </p:txBody>
        </p:sp>
        <p:sp>
          <p:nvSpPr>
            <p:cNvPr id="181" name="TextBox 180"/>
            <p:cNvSpPr txBox="1"/>
            <p:nvPr/>
          </p:nvSpPr>
          <p:spPr>
            <a:xfrm rot="18900000">
              <a:off x="5599802" y="5913494"/>
              <a:ext cx="319362" cy="142300"/>
            </a:xfrm>
            <a:prstGeom prst="rect">
              <a:avLst/>
            </a:prstGeom>
            <a:noFill/>
          </p:spPr>
          <p:txBody>
            <a:bodyPr wrap="square" lIns="0" tIns="0" rIns="0" bIns="0" rtlCol="0" anchor="ctr">
              <a:noAutofit/>
            </a:bodyPr>
            <a:lstStyle/>
            <a:p>
              <a:pPr algn="r"/>
              <a:r>
                <a:rPr lang="en-US" sz="800" dirty="0"/>
                <a:t>2001</a:t>
              </a:r>
            </a:p>
          </p:txBody>
        </p:sp>
        <p:sp>
          <p:nvSpPr>
            <p:cNvPr id="182" name="TextBox 181"/>
            <p:cNvSpPr txBox="1"/>
            <p:nvPr/>
          </p:nvSpPr>
          <p:spPr>
            <a:xfrm rot="18900000">
              <a:off x="5934744" y="5913494"/>
              <a:ext cx="319362" cy="142300"/>
            </a:xfrm>
            <a:prstGeom prst="rect">
              <a:avLst/>
            </a:prstGeom>
            <a:noFill/>
          </p:spPr>
          <p:txBody>
            <a:bodyPr wrap="square" lIns="0" tIns="0" rIns="0" bIns="0" rtlCol="0" anchor="ctr">
              <a:noAutofit/>
            </a:bodyPr>
            <a:lstStyle/>
            <a:p>
              <a:pPr algn="r"/>
              <a:r>
                <a:rPr lang="en-US" sz="800" dirty="0"/>
                <a:t>2002</a:t>
              </a:r>
            </a:p>
          </p:txBody>
        </p:sp>
        <p:sp>
          <p:nvSpPr>
            <p:cNvPr id="183" name="TextBox 182"/>
            <p:cNvSpPr txBox="1"/>
            <p:nvPr/>
          </p:nvSpPr>
          <p:spPr>
            <a:xfrm rot="18900000">
              <a:off x="6250305" y="5913494"/>
              <a:ext cx="319362" cy="142300"/>
            </a:xfrm>
            <a:prstGeom prst="rect">
              <a:avLst/>
            </a:prstGeom>
            <a:noFill/>
          </p:spPr>
          <p:txBody>
            <a:bodyPr wrap="square" lIns="0" tIns="0" rIns="0" bIns="0" rtlCol="0" anchor="ctr">
              <a:noAutofit/>
            </a:bodyPr>
            <a:lstStyle/>
            <a:p>
              <a:pPr algn="r"/>
              <a:r>
                <a:rPr lang="en-US" sz="800" dirty="0"/>
                <a:t>2003</a:t>
              </a:r>
            </a:p>
          </p:txBody>
        </p:sp>
        <p:sp>
          <p:nvSpPr>
            <p:cNvPr id="184" name="TextBox 183"/>
            <p:cNvSpPr txBox="1"/>
            <p:nvPr/>
          </p:nvSpPr>
          <p:spPr>
            <a:xfrm rot="18900000">
              <a:off x="6582443" y="5913494"/>
              <a:ext cx="319362" cy="142300"/>
            </a:xfrm>
            <a:prstGeom prst="rect">
              <a:avLst/>
            </a:prstGeom>
            <a:noFill/>
          </p:spPr>
          <p:txBody>
            <a:bodyPr wrap="square" lIns="0" tIns="0" rIns="0" bIns="0" rtlCol="0" anchor="ctr">
              <a:noAutofit/>
            </a:bodyPr>
            <a:lstStyle/>
            <a:p>
              <a:pPr algn="r"/>
              <a:r>
                <a:rPr lang="en-US" sz="800" dirty="0"/>
                <a:t>2004</a:t>
              </a:r>
            </a:p>
          </p:txBody>
        </p:sp>
        <p:sp>
          <p:nvSpPr>
            <p:cNvPr id="185" name="TextBox 184"/>
            <p:cNvSpPr txBox="1"/>
            <p:nvPr/>
          </p:nvSpPr>
          <p:spPr>
            <a:xfrm rot="18900000">
              <a:off x="6905956" y="5913494"/>
              <a:ext cx="319362" cy="142300"/>
            </a:xfrm>
            <a:prstGeom prst="rect">
              <a:avLst/>
            </a:prstGeom>
            <a:noFill/>
          </p:spPr>
          <p:txBody>
            <a:bodyPr wrap="square" lIns="0" tIns="0" rIns="0" bIns="0" rtlCol="0" anchor="ctr">
              <a:noAutofit/>
            </a:bodyPr>
            <a:lstStyle/>
            <a:p>
              <a:pPr algn="r"/>
              <a:r>
                <a:rPr lang="en-US" sz="800" dirty="0"/>
                <a:t>2005</a:t>
              </a:r>
            </a:p>
          </p:txBody>
        </p:sp>
        <p:sp>
          <p:nvSpPr>
            <p:cNvPr id="186" name="TextBox 185"/>
            <p:cNvSpPr txBox="1"/>
            <p:nvPr/>
          </p:nvSpPr>
          <p:spPr>
            <a:xfrm rot="18900000">
              <a:off x="7233781" y="5913494"/>
              <a:ext cx="319362" cy="142300"/>
            </a:xfrm>
            <a:prstGeom prst="rect">
              <a:avLst/>
            </a:prstGeom>
            <a:noFill/>
          </p:spPr>
          <p:txBody>
            <a:bodyPr wrap="square" lIns="0" tIns="0" rIns="0" bIns="0" rtlCol="0" anchor="ctr">
              <a:noAutofit/>
            </a:bodyPr>
            <a:lstStyle/>
            <a:p>
              <a:pPr algn="r"/>
              <a:r>
                <a:rPr lang="en-US" sz="800" dirty="0"/>
                <a:t>2006</a:t>
              </a:r>
            </a:p>
          </p:txBody>
        </p:sp>
        <p:sp>
          <p:nvSpPr>
            <p:cNvPr id="187" name="TextBox 186"/>
            <p:cNvSpPr txBox="1"/>
            <p:nvPr/>
          </p:nvSpPr>
          <p:spPr>
            <a:xfrm rot="18900000">
              <a:off x="7557294" y="5913494"/>
              <a:ext cx="319362" cy="142300"/>
            </a:xfrm>
            <a:prstGeom prst="rect">
              <a:avLst/>
            </a:prstGeom>
            <a:noFill/>
          </p:spPr>
          <p:txBody>
            <a:bodyPr wrap="square" lIns="0" tIns="0" rIns="0" bIns="0" rtlCol="0" anchor="ctr">
              <a:noAutofit/>
            </a:bodyPr>
            <a:lstStyle/>
            <a:p>
              <a:pPr algn="r"/>
              <a:r>
                <a:rPr lang="en-US" sz="800" dirty="0"/>
                <a:t>2007</a:t>
              </a:r>
            </a:p>
          </p:txBody>
        </p:sp>
        <p:sp>
          <p:nvSpPr>
            <p:cNvPr id="188" name="TextBox 187"/>
            <p:cNvSpPr txBox="1"/>
            <p:nvPr/>
          </p:nvSpPr>
          <p:spPr>
            <a:xfrm rot="18900000">
              <a:off x="7889432" y="5913494"/>
              <a:ext cx="319362" cy="142300"/>
            </a:xfrm>
            <a:prstGeom prst="rect">
              <a:avLst/>
            </a:prstGeom>
            <a:noFill/>
          </p:spPr>
          <p:txBody>
            <a:bodyPr wrap="square" lIns="0" tIns="0" rIns="0" bIns="0" rtlCol="0" anchor="ctr">
              <a:noAutofit/>
            </a:bodyPr>
            <a:lstStyle/>
            <a:p>
              <a:pPr algn="r"/>
              <a:r>
                <a:rPr lang="en-US" sz="800" dirty="0"/>
                <a:t>2008</a:t>
              </a:r>
            </a:p>
          </p:txBody>
        </p:sp>
        <p:sp>
          <p:nvSpPr>
            <p:cNvPr id="189" name="TextBox 188"/>
            <p:cNvSpPr txBox="1"/>
            <p:nvPr/>
          </p:nvSpPr>
          <p:spPr>
            <a:xfrm rot="18900000">
              <a:off x="8204993" y="5913494"/>
              <a:ext cx="319362" cy="142300"/>
            </a:xfrm>
            <a:prstGeom prst="rect">
              <a:avLst/>
            </a:prstGeom>
            <a:noFill/>
          </p:spPr>
          <p:txBody>
            <a:bodyPr wrap="square" lIns="0" tIns="0" rIns="0" bIns="0" rtlCol="0" anchor="ctr">
              <a:noAutofit/>
            </a:bodyPr>
            <a:lstStyle/>
            <a:p>
              <a:pPr algn="r"/>
              <a:r>
                <a:rPr lang="en-US" sz="800" dirty="0"/>
                <a:t>2009</a:t>
              </a:r>
            </a:p>
          </p:txBody>
        </p:sp>
      </p:grpSp>
    </p:spTree>
    <p:extLst>
      <p:ext uri="{BB962C8B-B14F-4D97-AF65-F5344CB8AC3E}">
        <p14:creationId xmlns:p14="http://schemas.microsoft.com/office/powerpoint/2010/main" val="297457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266706" y="228600"/>
            <a:ext cx="8686800" cy="1143000"/>
          </a:xfrm>
        </p:spPr>
        <p:txBody>
          <a:bodyPr>
            <a:normAutofit/>
          </a:bodyPr>
          <a:lstStyle/>
          <a:p>
            <a:r>
              <a:rPr lang="en-US" dirty="0"/>
              <a:t>Recommender Systems</a:t>
            </a:r>
          </a:p>
        </p:txBody>
      </p:sp>
      <p:sp>
        <p:nvSpPr>
          <p:cNvPr id="15" name="Oval 14" descr="In a Hybred Recommender system, a user profile and her contextual parameters are brought together with product features as well as community data to be run through a recommendation component. This then creates the recommendation list.">
            <a:extLst>
              <a:ext uri="{FF2B5EF4-FFF2-40B4-BE49-F238E27FC236}">
                <a16:creationId xmlns:a16="http://schemas.microsoft.com/office/drawing/2014/main" id="{352ADA2F-F6E2-4140-84FE-555A9D36FD27}"/>
              </a:ext>
            </a:extLst>
          </p:cNvPr>
          <p:cNvSpPr/>
          <p:nvPr/>
        </p:nvSpPr>
        <p:spPr bwMode="auto">
          <a:xfrm>
            <a:off x="534518" y="1787968"/>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3</a:t>
            </a:r>
          </a:p>
        </p:txBody>
      </p:sp>
      <p:sp>
        <p:nvSpPr>
          <p:cNvPr id="31" name="Rectangle 30">
            <a:extLst>
              <a:ext uri="{FF2B5EF4-FFF2-40B4-BE49-F238E27FC236}">
                <a16:creationId xmlns:a16="http://schemas.microsoft.com/office/drawing/2014/main" id="{A8AB6137-923D-E345-AF80-94B3554E36C6}"/>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Jannach</a:t>
            </a:r>
            <a:r>
              <a:rPr lang="en-US" sz="1000" dirty="0">
                <a:solidFill>
                  <a:schemeClr val="bg1">
                    <a:lumMod val="50000"/>
                  </a:schemeClr>
                </a:solidFill>
              </a:rPr>
              <a:t>, 2014</a:t>
            </a:r>
          </a:p>
        </p:txBody>
      </p:sp>
      <p:sp>
        <p:nvSpPr>
          <p:cNvPr id="22" name="TextBox 21" descr="In a Hybred Recommender system, a user profile and her contextual parameters are brought together with product features as well as community data to be run through a recommendation component. This then creates the recommendation list.">
            <a:extLst>
              <a:ext uri="{FF2B5EF4-FFF2-40B4-BE49-F238E27FC236}">
                <a16:creationId xmlns:a16="http://schemas.microsoft.com/office/drawing/2014/main" id="{D275589E-0A8A-ED40-9FDF-D5D07BDDA97A}"/>
              </a:ext>
            </a:extLst>
          </p:cNvPr>
          <p:cNvSpPr txBox="1"/>
          <p:nvPr/>
        </p:nvSpPr>
        <p:spPr>
          <a:xfrm>
            <a:off x="994041" y="1667769"/>
            <a:ext cx="4857749" cy="769441"/>
          </a:xfrm>
          <a:prstGeom prst="rect">
            <a:avLst/>
          </a:prstGeom>
          <a:solidFill>
            <a:schemeClr val="accent2">
              <a:lumMod val="20000"/>
              <a:lumOff val="80000"/>
            </a:schemeClr>
          </a:solidFill>
        </p:spPr>
        <p:txBody>
          <a:bodyPr wrap="square" rtlCol="0">
            <a:spAutoFit/>
          </a:bodyPr>
          <a:lstStyle/>
          <a:p>
            <a:r>
              <a:rPr lang="en-US" sz="2200" b="1" dirty="0"/>
              <a:t>Hybrid</a:t>
            </a:r>
            <a:r>
              <a:rPr lang="en-US" sz="2200" dirty="0"/>
              <a:t>: Use combinations of various inputs and different methods.</a:t>
            </a:r>
          </a:p>
        </p:txBody>
      </p:sp>
      <p:sp>
        <p:nvSpPr>
          <p:cNvPr id="16" name="TextBox 15" descr="In a Hybred Recommender system, a user profile and her contextual parameters are brought together with product features as well as community data to be run through a recommendation component. This then creates the recommendation list."/>
          <p:cNvSpPr txBox="1"/>
          <p:nvPr/>
        </p:nvSpPr>
        <p:spPr>
          <a:xfrm>
            <a:off x="2645833" y="3471333"/>
            <a:ext cx="184666" cy="369332"/>
          </a:xfrm>
          <a:prstGeom prst="rect">
            <a:avLst/>
          </a:prstGeom>
          <a:noFill/>
        </p:spPr>
        <p:txBody>
          <a:bodyPr wrap="none" rtlCol="0">
            <a:noAutofit/>
          </a:bodyPr>
          <a:lstStyle/>
          <a:p>
            <a:endParaRPr lang="en-US" dirty="0"/>
          </a:p>
        </p:txBody>
      </p:sp>
      <p:grpSp>
        <p:nvGrpSpPr>
          <p:cNvPr id="17" name="Group 16" descr="In a Hybred Recommender system, a user profile and her contextual parameters are brought together with product features as well as community data to be run through a recommendation component. This then creates the recommendation list."/>
          <p:cNvGrpSpPr/>
          <p:nvPr/>
        </p:nvGrpSpPr>
        <p:grpSpPr>
          <a:xfrm>
            <a:off x="4278800" y="4624387"/>
            <a:ext cx="1124256" cy="780912"/>
            <a:chOff x="4278800" y="4624387"/>
            <a:chExt cx="1124256" cy="780912"/>
          </a:xfrm>
        </p:grpSpPr>
        <p:grpSp>
          <p:nvGrpSpPr>
            <p:cNvPr id="18" name="Group 17"/>
            <p:cNvGrpSpPr/>
            <p:nvPr/>
          </p:nvGrpSpPr>
          <p:grpSpPr>
            <a:xfrm>
              <a:off x="4278800" y="4629149"/>
              <a:ext cx="1124256" cy="776150"/>
              <a:chOff x="4278800" y="4629149"/>
              <a:chExt cx="1124256" cy="776150"/>
            </a:xfrm>
            <a:solidFill>
              <a:srgbClr val="595959"/>
            </a:solidFill>
          </p:grpSpPr>
          <p:sp>
            <p:nvSpPr>
              <p:cNvPr id="33" name="Rectangle 32"/>
              <p:cNvSpPr/>
              <p:nvPr/>
            </p:nvSpPr>
            <p:spPr>
              <a:xfrm>
                <a:off x="4278800" y="4791074"/>
                <a:ext cx="959949" cy="614225"/>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4" name="Rectangle 18"/>
              <p:cNvSpPr/>
              <p:nvPr/>
            </p:nvSpPr>
            <p:spPr>
              <a:xfrm>
                <a:off x="4278801" y="4629150"/>
                <a:ext cx="1119492" cy="161924"/>
              </a:xfrm>
              <a:custGeom>
                <a:avLst/>
                <a:gdLst>
                  <a:gd name="connsiteX0" fmla="*/ 0 w 959949"/>
                  <a:gd name="connsiteY0" fmla="*/ 0 h 169068"/>
                  <a:gd name="connsiteX1" fmla="*/ 959949 w 959949"/>
                  <a:gd name="connsiteY1" fmla="*/ 0 h 169068"/>
                  <a:gd name="connsiteX2" fmla="*/ 959949 w 959949"/>
                  <a:gd name="connsiteY2" fmla="*/ 169068 h 169068"/>
                  <a:gd name="connsiteX3" fmla="*/ 0 w 959949"/>
                  <a:gd name="connsiteY3" fmla="*/ 169068 h 169068"/>
                  <a:gd name="connsiteX4" fmla="*/ 0 w 959949"/>
                  <a:gd name="connsiteY4" fmla="*/ 0 h 169068"/>
                  <a:gd name="connsiteX0" fmla="*/ 183356 w 959949"/>
                  <a:gd name="connsiteY0" fmla="*/ 2381 h 169068"/>
                  <a:gd name="connsiteX1" fmla="*/ 959949 w 959949"/>
                  <a:gd name="connsiteY1" fmla="*/ 0 h 169068"/>
                  <a:gd name="connsiteX2" fmla="*/ 959949 w 959949"/>
                  <a:gd name="connsiteY2" fmla="*/ 169068 h 169068"/>
                  <a:gd name="connsiteX3" fmla="*/ 0 w 959949"/>
                  <a:gd name="connsiteY3" fmla="*/ 169068 h 169068"/>
                  <a:gd name="connsiteX4" fmla="*/ 183356 w 959949"/>
                  <a:gd name="connsiteY4" fmla="*/ 2381 h 169068"/>
                  <a:gd name="connsiteX0" fmla="*/ 183356 w 1119492"/>
                  <a:gd name="connsiteY0" fmla="*/ 0 h 166687"/>
                  <a:gd name="connsiteX1" fmla="*/ 1119492 w 1119492"/>
                  <a:gd name="connsiteY1" fmla="*/ 0 h 166687"/>
                  <a:gd name="connsiteX2" fmla="*/ 959949 w 1119492"/>
                  <a:gd name="connsiteY2" fmla="*/ 166687 h 166687"/>
                  <a:gd name="connsiteX3" fmla="*/ 0 w 1119492"/>
                  <a:gd name="connsiteY3" fmla="*/ 166687 h 166687"/>
                  <a:gd name="connsiteX4" fmla="*/ 183356 w 1119492"/>
                  <a:gd name="connsiteY4" fmla="*/ 0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492" h="166687">
                    <a:moveTo>
                      <a:pt x="183356" y="0"/>
                    </a:moveTo>
                    <a:lnTo>
                      <a:pt x="1119492" y="0"/>
                    </a:lnTo>
                    <a:lnTo>
                      <a:pt x="959949" y="166687"/>
                    </a:lnTo>
                    <a:lnTo>
                      <a:pt x="0" y="166687"/>
                    </a:lnTo>
                    <a:lnTo>
                      <a:pt x="183356" y="0"/>
                    </a:lnTo>
                    <a:close/>
                  </a:path>
                </a:pathLst>
              </a:cu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5" name="Rectangle 19"/>
              <p:cNvSpPr/>
              <p:nvPr/>
            </p:nvSpPr>
            <p:spPr>
              <a:xfrm>
                <a:off x="5238750" y="4629149"/>
                <a:ext cx="164306" cy="776150"/>
              </a:xfrm>
              <a:custGeom>
                <a:avLst/>
                <a:gdLst>
                  <a:gd name="connsiteX0" fmla="*/ 0 w 159543"/>
                  <a:gd name="connsiteY0" fmla="*/ 0 h 614225"/>
                  <a:gd name="connsiteX1" fmla="*/ 159543 w 159543"/>
                  <a:gd name="connsiteY1" fmla="*/ 0 h 614225"/>
                  <a:gd name="connsiteX2" fmla="*/ 159543 w 159543"/>
                  <a:gd name="connsiteY2" fmla="*/ 614225 h 614225"/>
                  <a:gd name="connsiteX3" fmla="*/ 0 w 159543"/>
                  <a:gd name="connsiteY3" fmla="*/ 614225 h 614225"/>
                  <a:gd name="connsiteX4" fmla="*/ 0 w 159543"/>
                  <a:gd name="connsiteY4" fmla="*/ 0 h 614225"/>
                  <a:gd name="connsiteX0" fmla="*/ 0 w 161925"/>
                  <a:gd name="connsiteY0" fmla="*/ 0 h 614225"/>
                  <a:gd name="connsiteX1" fmla="*/ 159543 w 161925"/>
                  <a:gd name="connsiteY1" fmla="*/ 0 h 614225"/>
                  <a:gd name="connsiteX2" fmla="*/ 161925 w 161925"/>
                  <a:gd name="connsiteY2" fmla="*/ 440394 h 614225"/>
                  <a:gd name="connsiteX3" fmla="*/ 0 w 161925"/>
                  <a:gd name="connsiteY3" fmla="*/ 614225 h 614225"/>
                  <a:gd name="connsiteX4" fmla="*/ 0 w 161925"/>
                  <a:gd name="connsiteY4" fmla="*/ 0 h 614225"/>
                  <a:gd name="connsiteX0" fmla="*/ 0 w 161925"/>
                  <a:gd name="connsiteY0" fmla="*/ 161925 h 776150"/>
                  <a:gd name="connsiteX1" fmla="*/ 157162 w 161925"/>
                  <a:gd name="connsiteY1" fmla="*/ 0 h 776150"/>
                  <a:gd name="connsiteX2" fmla="*/ 161925 w 161925"/>
                  <a:gd name="connsiteY2" fmla="*/ 602319 h 776150"/>
                  <a:gd name="connsiteX3" fmla="*/ 0 w 161925"/>
                  <a:gd name="connsiteY3" fmla="*/ 776150 h 776150"/>
                  <a:gd name="connsiteX4" fmla="*/ 0 w 161925"/>
                  <a:gd name="connsiteY4" fmla="*/ 161925 h 776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76150">
                    <a:moveTo>
                      <a:pt x="0" y="161925"/>
                    </a:moveTo>
                    <a:lnTo>
                      <a:pt x="157162" y="0"/>
                    </a:lnTo>
                    <a:cubicBezTo>
                      <a:pt x="158750" y="200773"/>
                      <a:pt x="160337" y="401546"/>
                      <a:pt x="161925" y="602319"/>
                    </a:cubicBezTo>
                    <a:lnTo>
                      <a:pt x="0" y="776150"/>
                    </a:lnTo>
                    <a:lnTo>
                      <a:pt x="0" y="161925"/>
                    </a:lnTo>
                    <a:close/>
                  </a:path>
                </a:pathLst>
              </a:cu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grpSp>
          <p:nvGrpSpPr>
            <p:cNvPr id="19" name="Group 18"/>
            <p:cNvGrpSpPr/>
            <p:nvPr/>
          </p:nvGrpSpPr>
          <p:grpSpPr>
            <a:xfrm>
              <a:off x="4278800" y="4624387"/>
              <a:ext cx="1124256" cy="780912"/>
              <a:chOff x="4278800" y="4624387"/>
              <a:chExt cx="1124256" cy="780912"/>
            </a:xfrm>
          </p:grpSpPr>
          <p:sp>
            <p:nvSpPr>
              <p:cNvPr id="20" name="Rectangle 19"/>
              <p:cNvSpPr/>
              <p:nvPr/>
            </p:nvSpPr>
            <p:spPr>
              <a:xfrm>
                <a:off x="4278800" y="4791074"/>
                <a:ext cx="959949" cy="614225"/>
              </a:xfrm>
              <a:prstGeom prst="rect">
                <a:avLst/>
              </a:prstGeom>
              <a:solidFill>
                <a:schemeClr val="tx1">
                  <a:lumMod val="75000"/>
                  <a:lumOff val="25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1" name="Rectangle 18"/>
              <p:cNvSpPr/>
              <p:nvPr/>
            </p:nvSpPr>
            <p:spPr>
              <a:xfrm>
                <a:off x="4278801" y="4624387"/>
                <a:ext cx="1119492" cy="166687"/>
              </a:xfrm>
              <a:custGeom>
                <a:avLst/>
                <a:gdLst>
                  <a:gd name="connsiteX0" fmla="*/ 0 w 959949"/>
                  <a:gd name="connsiteY0" fmla="*/ 0 h 169068"/>
                  <a:gd name="connsiteX1" fmla="*/ 959949 w 959949"/>
                  <a:gd name="connsiteY1" fmla="*/ 0 h 169068"/>
                  <a:gd name="connsiteX2" fmla="*/ 959949 w 959949"/>
                  <a:gd name="connsiteY2" fmla="*/ 169068 h 169068"/>
                  <a:gd name="connsiteX3" fmla="*/ 0 w 959949"/>
                  <a:gd name="connsiteY3" fmla="*/ 169068 h 169068"/>
                  <a:gd name="connsiteX4" fmla="*/ 0 w 959949"/>
                  <a:gd name="connsiteY4" fmla="*/ 0 h 169068"/>
                  <a:gd name="connsiteX0" fmla="*/ 183356 w 959949"/>
                  <a:gd name="connsiteY0" fmla="*/ 2381 h 169068"/>
                  <a:gd name="connsiteX1" fmla="*/ 959949 w 959949"/>
                  <a:gd name="connsiteY1" fmla="*/ 0 h 169068"/>
                  <a:gd name="connsiteX2" fmla="*/ 959949 w 959949"/>
                  <a:gd name="connsiteY2" fmla="*/ 169068 h 169068"/>
                  <a:gd name="connsiteX3" fmla="*/ 0 w 959949"/>
                  <a:gd name="connsiteY3" fmla="*/ 169068 h 169068"/>
                  <a:gd name="connsiteX4" fmla="*/ 183356 w 959949"/>
                  <a:gd name="connsiteY4" fmla="*/ 2381 h 169068"/>
                  <a:gd name="connsiteX0" fmla="*/ 183356 w 1119492"/>
                  <a:gd name="connsiteY0" fmla="*/ 0 h 166687"/>
                  <a:gd name="connsiteX1" fmla="*/ 1119492 w 1119492"/>
                  <a:gd name="connsiteY1" fmla="*/ 0 h 166687"/>
                  <a:gd name="connsiteX2" fmla="*/ 959949 w 1119492"/>
                  <a:gd name="connsiteY2" fmla="*/ 166687 h 166687"/>
                  <a:gd name="connsiteX3" fmla="*/ 0 w 1119492"/>
                  <a:gd name="connsiteY3" fmla="*/ 166687 h 166687"/>
                  <a:gd name="connsiteX4" fmla="*/ 183356 w 1119492"/>
                  <a:gd name="connsiteY4" fmla="*/ 0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492" h="166687">
                    <a:moveTo>
                      <a:pt x="183356" y="0"/>
                    </a:moveTo>
                    <a:lnTo>
                      <a:pt x="1119492" y="0"/>
                    </a:lnTo>
                    <a:lnTo>
                      <a:pt x="959949" y="166687"/>
                    </a:lnTo>
                    <a:lnTo>
                      <a:pt x="0" y="166687"/>
                    </a:lnTo>
                    <a:lnTo>
                      <a:pt x="183356" y="0"/>
                    </a:lnTo>
                    <a:close/>
                  </a:path>
                </a:pathLst>
              </a:custGeom>
              <a:solidFill>
                <a:srgbClr val="7F7F7F"/>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2" name="Rectangle 19"/>
              <p:cNvSpPr/>
              <p:nvPr/>
            </p:nvSpPr>
            <p:spPr>
              <a:xfrm>
                <a:off x="5238750" y="4629149"/>
                <a:ext cx="164306" cy="776150"/>
              </a:xfrm>
              <a:custGeom>
                <a:avLst/>
                <a:gdLst>
                  <a:gd name="connsiteX0" fmla="*/ 0 w 159543"/>
                  <a:gd name="connsiteY0" fmla="*/ 0 h 614225"/>
                  <a:gd name="connsiteX1" fmla="*/ 159543 w 159543"/>
                  <a:gd name="connsiteY1" fmla="*/ 0 h 614225"/>
                  <a:gd name="connsiteX2" fmla="*/ 159543 w 159543"/>
                  <a:gd name="connsiteY2" fmla="*/ 614225 h 614225"/>
                  <a:gd name="connsiteX3" fmla="*/ 0 w 159543"/>
                  <a:gd name="connsiteY3" fmla="*/ 614225 h 614225"/>
                  <a:gd name="connsiteX4" fmla="*/ 0 w 159543"/>
                  <a:gd name="connsiteY4" fmla="*/ 0 h 614225"/>
                  <a:gd name="connsiteX0" fmla="*/ 0 w 161925"/>
                  <a:gd name="connsiteY0" fmla="*/ 0 h 614225"/>
                  <a:gd name="connsiteX1" fmla="*/ 159543 w 161925"/>
                  <a:gd name="connsiteY1" fmla="*/ 0 h 614225"/>
                  <a:gd name="connsiteX2" fmla="*/ 161925 w 161925"/>
                  <a:gd name="connsiteY2" fmla="*/ 440394 h 614225"/>
                  <a:gd name="connsiteX3" fmla="*/ 0 w 161925"/>
                  <a:gd name="connsiteY3" fmla="*/ 614225 h 614225"/>
                  <a:gd name="connsiteX4" fmla="*/ 0 w 161925"/>
                  <a:gd name="connsiteY4" fmla="*/ 0 h 614225"/>
                  <a:gd name="connsiteX0" fmla="*/ 0 w 161925"/>
                  <a:gd name="connsiteY0" fmla="*/ 161925 h 776150"/>
                  <a:gd name="connsiteX1" fmla="*/ 157162 w 161925"/>
                  <a:gd name="connsiteY1" fmla="*/ 0 h 776150"/>
                  <a:gd name="connsiteX2" fmla="*/ 161925 w 161925"/>
                  <a:gd name="connsiteY2" fmla="*/ 602319 h 776150"/>
                  <a:gd name="connsiteX3" fmla="*/ 0 w 161925"/>
                  <a:gd name="connsiteY3" fmla="*/ 776150 h 776150"/>
                  <a:gd name="connsiteX4" fmla="*/ 0 w 161925"/>
                  <a:gd name="connsiteY4" fmla="*/ 161925 h 776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76150">
                    <a:moveTo>
                      <a:pt x="0" y="161925"/>
                    </a:moveTo>
                    <a:lnTo>
                      <a:pt x="157162" y="0"/>
                    </a:lnTo>
                    <a:cubicBezTo>
                      <a:pt x="158750" y="200773"/>
                      <a:pt x="160337" y="401546"/>
                      <a:pt x="161925" y="602319"/>
                    </a:cubicBezTo>
                    <a:lnTo>
                      <a:pt x="0" y="776150"/>
                    </a:lnTo>
                    <a:lnTo>
                      <a:pt x="0" y="161925"/>
                    </a:lnTo>
                    <a:close/>
                  </a:path>
                </a:pathLst>
              </a:custGeom>
              <a:solidFill>
                <a:schemeClr val="tx1">
                  <a:lumMod val="65000"/>
                  <a:lumOff val="35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grpSp>
      <p:graphicFrame>
        <p:nvGraphicFramePr>
          <p:cNvPr id="36" name="Table 35" descr="In a Hybred Recommender system, a user profile and her contextual parameters are brought together with product features as well as community data to be run through a recommendation component. This then creates the recommendation list."/>
          <p:cNvGraphicFramePr>
            <a:graphicFrameLocks noGrp="1"/>
          </p:cNvGraphicFramePr>
          <p:nvPr/>
        </p:nvGraphicFramePr>
        <p:xfrm>
          <a:off x="7397697" y="4343400"/>
          <a:ext cx="1088126" cy="1219200"/>
        </p:xfrm>
        <a:graphic>
          <a:graphicData uri="http://schemas.openxmlformats.org/drawingml/2006/table">
            <a:tbl>
              <a:tblPr firstRow="1" bandRow="1">
                <a:tableStyleId>{21E4AEA4-8DFA-4A89-87EB-49C32662AFE0}</a:tableStyleId>
              </a:tblPr>
              <a:tblGrid>
                <a:gridCol w="544063">
                  <a:extLst>
                    <a:ext uri="{9D8B030D-6E8A-4147-A177-3AD203B41FA5}">
                      <a16:colId xmlns:a16="http://schemas.microsoft.com/office/drawing/2014/main" val="2193851320"/>
                    </a:ext>
                  </a:extLst>
                </a:gridCol>
                <a:gridCol w="544063">
                  <a:extLst>
                    <a:ext uri="{9D8B030D-6E8A-4147-A177-3AD203B41FA5}">
                      <a16:colId xmlns:a16="http://schemas.microsoft.com/office/drawing/2014/main" val="2985868412"/>
                    </a:ext>
                  </a:extLst>
                </a:gridCol>
              </a:tblGrid>
              <a:tr h="220464">
                <a:tc>
                  <a:txBody>
                    <a:bodyPr/>
                    <a:lstStyle/>
                    <a:p>
                      <a:pPr algn="ctr"/>
                      <a:r>
                        <a:rPr lang="en-US" sz="1000" dirty="0"/>
                        <a:t>item</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1000" dirty="0"/>
                        <a:t>score</a:t>
                      </a:r>
                    </a:p>
                  </a:txBody>
                  <a:tcPr anchor="ctr">
                    <a:lnB w="19050" cap="flat" cmpd="sng" algn="ctr">
                      <a:solidFill>
                        <a:schemeClr val="bg1"/>
                      </a:solidFill>
                      <a:prstDash val="solid"/>
                      <a:round/>
                      <a:headEnd type="none" w="med" len="med"/>
                      <a:tailEnd type="none" w="med" len="med"/>
                    </a:lnB>
                    <a:solidFill>
                      <a:srgbClr val="A41034"/>
                    </a:solidFill>
                  </a:tcPr>
                </a:tc>
                <a:extLst>
                  <a:ext uri="{0D108BD9-81ED-4DB2-BD59-A6C34878D82A}">
                    <a16:rowId xmlns:a16="http://schemas.microsoft.com/office/drawing/2014/main" val="2919722205"/>
                  </a:ext>
                </a:extLst>
              </a:tr>
              <a:tr h="220464">
                <a:tc>
                  <a:txBody>
                    <a:bodyPr/>
                    <a:lstStyle/>
                    <a:p>
                      <a:pPr algn="ctr"/>
                      <a:r>
                        <a:rPr lang="en-US" sz="1000" dirty="0"/>
                        <a:t>i1</a:t>
                      </a:r>
                    </a:p>
                  </a:txBody>
                  <a:tcPr anchor="ctr">
                    <a:lnT w="19050" cap="flat" cmpd="sng" algn="ctr">
                      <a:solidFill>
                        <a:schemeClr val="bg1"/>
                      </a:solidFill>
                      <a:prstDash val="solid"/>
                      <a:round/>
                      <a:headEnd type="none" w="med" len="med"/>
                      <a:tailEnd type="none" w="med" len="med"/>
                    </a:lnT>
                  </a:tcPr>
                </a:tc>
                <a:tc>
                  <a:txBody>
                    <a:bodyPr/>
                    <a:lstStyle/>
                    <a:p>
                      <a:pPr algn="ctr"/>
                      <a:r>
                        <a:rPr lang="en-US" sz="1000" dirty="0"/>
                        <a:t>0.9</a:t>
                      </a:r>
                    </a:p>
                  </a:txBody>
                  <a:tcPr anchor="ctr">
                    <a:lnT w="190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334157936"/>
                  </a:ext>
                </a:extLst>
              </a:tr>
              <a:tr h="220464">
                <a:tc>
                  <a:txBody>
                    <a:bodyPr/>
                    <a:lstStyle/>
                    <a:p>
                      <a:pPr algn="ctr"/>
                      <a:r>
                        <a:rPr lang="en-US" sz="1000" dirty="0"/>
                        <a:t>i2</a:t>
                      </a:r>
                    </a:p>
                  </a:txBody>
                  <a:tcPr anchor="ctr"/>
                </a:tc>
                <a:tc>
                  <a:txBody>
                    <a:bodyPr/>
                    <a:lstStyle/>
                    <a:p>
                      <a:pPr algn="ctr"/>
                      <a:r>
                        <a:rPr lang="en-US" sz="1000" dirty="0"/>
                        <a:t>1</a:t>
                      </a:r>
                    </a:p>
                  </a:txBody>
                  <a:tcPr anchor="ctr"/>
                </a:tc>
                <a:extLst>
                  <a:ext uri="{0D108BD9-81ED-4DB2-BD59-A6C34878D82A}">
                    <a16:rowId xmlns:a16="http://schemas.microsoft.com/office/drawing/2014/main" val="1060959920"/>
                  </a:ext>
                </a:extLst>
              </a:tr>
              <a:tr h="220464">
                <a:tc>
                  <a:txBody>
                    <a:bodyPr/>
                    <a:lstStyle/>
                    <a:p>
                      <a:pPr algn="ctr"/>
                      <a:r>
                        <a:rPr lang="en-US" sz="1000" dirty="0"/>
                        <a:t>i3</a:t>
                      </a:r>
                    </a:p>
                  </a:txBody>
                  <a:tcPr anchor="ctr"/>
                </a:tc>
                <a:tc>
                  <a:txBody>
                    <a:bodyPr/>
                    <a:lstStyle/>
                    <a:p>
                      <a:pPr algn="ctr"/>
                      <a:r>
                        <a:rPr lang="en-US" sz="1000" dirty="0"/>
                        <a:t>0.3</a:t>
                      </a:r>
                    </a:p>
                  </a:txBody>
                  <a:tcPr anchor="ctr"/>
                </a:tc>
                <a:extLst>
                  <a:ext uri="{0D108BD9-81ED-4DB2-BD59-A6C34878D82A}">
                    <a16:rowId xmlns:a16="http://schemas.microsoft.com/office/drawing/2014/main" val="3392537285"/>
                  </a:ext>
                </a:extLst>
              </a:tr>
              <a:tr h="220464">
                <a:tc>
                  <a:txBody>
                    <a:bodyPr/>
                    <a:lstStyle/>
                    <a:p>
                      <a:pPr algn="ctr"/>
                      <a:r>
                        <a:rPr lang="en-US" sz="1000" dirty="0"/>
                        <a:t>…</a:t>
                      </a:r>
                    </a:p>
                  </a:txBody>
                  <a:tcPr anchor="ctr"/>
                </a:tc>
                <a:tc>
                  <a:txBody>
                    <a:bodyPr/>
                    <a:lstStyle/>
                    <a:p>
                      <a:pPr algn="ctr"/>
                      <a:r>
                        <a:rPr lang="en-US" sz="1000" dirty="0"/>
                        <a:t>…</a:t>
                      </a:r>
                    </a:p>
                  </a:txBody>
                  <a:tcPr anchor="ctr"/>
                </a:tc>
                <a:extLst>
                  <a:ext uri="{0D108BD9-81ED-4DB2-BD59-A6C34878D82A}">
                    <a16:rowId xmlns:a16="http://schemas.microsoft.com/office/drawing/2014/main" val="3185413675"/>
                  </a:ext>
                </a:extLst>
              </a:tr>
            </a:tbl>
          </a:graphicData>
        </a:graphic>
      </p:graphicFrame>
      <p:graphicFrame>
        <p:nvGraphicFramePr>
          <p:cNvPr id="37" name="Table 36" descr="In a Hybred Recommender system, a user profile and her contextual parameters are brought together with product features as well as community data to be run through a recommendation component. This then creates the recommendation list."/>
          <p:cNvGraphicFramePr>
            <a:graphicFrameLocks noGrp="1"/>
          </p:cNvGraphicFramePr>
          <p:nvPr/>
        </p:nvGraphicFramePr>
        <p:xfrm>
          <a:off x="159768" y="5428130"/>
          <a:ext cx="2081408" cy="487680"/>
        </p:xfrm>
        <a:graphic>
          <a:graphicData uri="http://schemas.openxmlformats.org/drawingml/2006/table">
            <a:tbl>
              <a:tblPr firstRow="1" bandRow="1">
                <a:tableStyleId>{21E4AEA4-8DFA-4A89-87EB-49C32662AFE0}</a:tableStyleId>
              </a:tblPr>
              <a:tblGrid>
                <a:gridCol w="501130">
                  <a:extLst>
                    <a:ext uri="{9D8B030D-6E8A-4147-A177-3AD203B41FA5}">
                      <a16:colId xmlns:a16="http://schemas.microsoft.com/office/drawing/2014/main" val="2193851320"/>
                    </a:ext>
                  </a:extLst>
                </a:gridCol>
                <a:gridCol w="608498">
                  <a:extLst>
                    <a:ext uri="{9D8B030D-6E8A-4147-A177-3AD203B41FA5}">
                      <a16:colId xmlns:a16="http://schemas.microsoft.com/office/drawing/2014/main" val="2985868412"/>
                    </a:ext>
                  </a:extLst>
                </a:gridCol>
                <a:gridCol w="599414">
                  <a:extLst>
                    <a:ext uri="{9D8B030D-6E8A-4147-A177-3AD203B41FA5}">
                      <a16:colId xmlns:a16="http://schemas.microsoft.com/office/drawing/2014/main" val="2656630029"/>
                    </a:ext>
                  </a:extLst>
                </a:gridCol>
                <a:gridCol w="372366">
                  <a:extLst>
                    <a:ext uri="{9D8B030D-6E8A-4147-A177-3AD203B41FA5}">
                      <a16:colId xmlns:a16="http://schemas.microsoft.com/office/drawing/2014/main" val="707921349"/>
                    </a:ext>
                  </a:extLst>
                </a:gridCol>
              </a:tblGrid>
              <a:tr h="220464">
                <a:tc>
                  <a:txBody>
                    <a:bodyPr/>
                    <a:lstStyle/>
                    <a:p>
                      <a:pPr algn="ctr"/>
                      <a:r>
                        <a:rPr lang="en-US" sz="1000" dirty="0"/>
                        <a:t>Title</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1000" dirty="0"/>
                        <a:t>Genre</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1000" dirty="0"/>
                        <a:t>Actors</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1000" dirty="0"/>
                        <a:t>…</a:t>
                      </a:r>
                    </a:p>
                  </a:txBody>
                  <a:tcPr anchor="ctr">
                    <a:lnB w="19050" cap="flat" cmpd="sng" algn="ctr">
                      <a:solidFill>
                        <a:schemeClr val="bg1"/>
                      </a:solidFill>
                      <a:prstDash val="solid"/>
                      <a:round/>
                      <a:headEnd type="none" w="med" len="med"/>
                      <a:tailEnd type="none" w="med" len="med"/>
                    </a:lnB>
                    <a:solidFill>
                      <a:srgbClr val="A41034"/>
                    </a:solidFill>
                  </a:tcPr>
                </a:tc>
                <a:extLst>
                  <a:ext uri="{0D108BD9-81ED-4DB2-BD59-A6C34878D82A}">
                    <a16:rowId xmlns:a16="http://schemas.microsoft.com/office/drawing/2014/main" val="2919722205"/>
                  </a:ext>
                </a:extLst>
              </a:tr>
              <a:tr h="220464">
                <a:tc>
                  <a:txBody>
                    <a:bodyPr/>
                    <a:lstStyle/>
                    <a:p>
                      <a:pPr algn="ctr"/>
                      <a:endParaRPr lang="en-US" sz="1000" dirty="0"/>
                    </a:p>
                  </a:txBody>
                  <a:tcPr anchor="ctr">
                    <a:lnT w="19050" cap="flat" cmpd="sng" algn="ctr">
                      <a:solidFill>
                        <a:schemeClr val="bg1"/>
                      </a:solidFill>
                      <a:prstDash val="solid"/>
                      <a:round/>
                      <a:headEnd type="none" w="med" len="med"/>
                      <a:tailEnd type="none" w="med" len="med"/>
                    </a:lnT>
                  </a:tcPr>
                </a:tc>
                <a:tc>
                  <a:txBody>
                    <a:bodyPr/>
                    <a:lstStyle/>
                    <a:p>
                      <a:pPr algn="ctr"/>
                      <a:endParaRPr lang="en-US" sz="1000" dirty="0"/>
                    </a:p>
                  </a:txBody>
                  <a:tcPr anchor="ctr">
                    <a:lnT w="19050" cap="flat" cmpd="sng" algn="ctr">
                      <a:solidFill>
                        <a:schemeClr val="bg1"/>
                      </a:solidFill>
                      <a:prstDash val="solid"/>
                      <a:round/>
                      <a:headEnd type="none" w="med" len="med"/>
                      <a:tailEnd type="none" w="med" len="med"/>
                    </a:lnT>
                  </a:tcPr>
                </a:tc>
                <a:tc>
                  <a:txBody>
                    <a:bodyPr/>
                    <a:lstStyle/>
                    <a:p>
                      <a:pPr algn="ctr"/>
                      <a:endParaRPr lang="en-US" sz="1000" dirty="0"/>
                    </a:p>
                  </a:txBody>
                  <a:tcPr anchor="ctr">
                    <a:lnT w="19050" cap="flat" cmpd="sng" algn="ctr">
                      <a:solidFill>
                        <a:schemeClr val="bg1"/>
                      </a:solidFill>
                      <a:prstDash val="solid"/>
                      <a:round/>
                      <a:headEnd type="none" w="med" len="med"/>
                      <a:tailEnd type="none" w="med" len="med"/>
                    </a:lnT>
                  </a:tcPr>
                </a:tc>
                <a:tc>
                  <a:txBody>
                    <a:bodyPr/>
                    <a:lstStyle/>
                    <a:p>
                      <a:pPr algn="ctr"/>
                      <a:endParaRPr lang="en-US" sz="1000" dirty="0"/>
                    </a:p>
                  </a:txBody>
                  <a:tcPr anchor="ctr">
                    <a:lnT w="190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334157936"/>
                  </a:ext>
                </a:extLst>
              </a:tr>
            </a:tbl>
          </a:graphicData>
        </a:graphic>
      </p:graphicFrame>
      <p:sp>
        <p:nvSpPr>
          <p:cNvPr id="38" name="Title 1"/>
          <p:cNvSpPr txBox="1">
            <a:spLocks/>
          </p:cNvSpPr>
          <p:nvPr/>
        </p:nvSpPr>
        <p:spPr>
          <a:xfrm>
            <a:off x="6849980" y="5580099"/>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Recommendation list</a:t>
            </a:r>
          </a:p>
        </p:txBody>
      </p:sp>
      <p:sp>
        <p:nvSpPr>
          <p:cNvPr id="39" name="Title 1"/>
          <p:cNvSpPr txBox="1">
            <a:spLocks/>
          </p:cNvSpPr>
          <p:nvPr/>
        </p:nvSpPr>
        <p:spPr>
          <a:xfrm>
            <a:off x="3862429" y="5580099"/>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Recommendation component</a:t>
            </a:r>
          </a:p>
        </p:txBody>
      </p:sp>
      <p:sp>
        <p:nvSpPr>
          <p:cNvPr id="40" name="Title 1"/>
          <p:cNvSpPr txBox="1">
            <a:spLocks/>
          </p:cNvSpPr>
          <p:nvPr/>
        </p:nvSpPr>
        <p:spPr>
          <a:xfrm>
            <a:off x="68693" y="5789649"/>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Product features</a:t>
            </a:r>
          </a:p>
        </p:txBody>
      </p:sp>
      <p:sp>
        <p:nvSpPr>
          <p:cNvPr id="41" name="Title 1" descr="In a Hybred Recommender system, a user profile and her contextual parameters are brought together with product features as well as community data to be run through a recommendation component. This then creates the recommendation list."/>
          <p:cNvSpPr txBox="1">
            <a:spLocks/>
          </p:cNvSpPr>
          <p:nvPr/>
        </p:nvSpPr>
        <p:spPr>
          <a:xfrm>
            <a:off x="68693" y="3363299"/>
            <a:ext cx="2372630"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User profile and contextual prameters</a:t>
            </a:r>
          </a:p>
        </p:txBody>
      </p:sp>
      <p:sp>
        <p:nvSpPr>
          <p:cNvPr id="42" name="Arc 41" descr="In a Hybred Recommender system, a user profile and her contextual parameters are brought together with product features as well as community data to be run through a recommendation component. This then creates the recommendation list."/>
          <p:cNvSpPr/>
          <p:nvPr/>
        </p:nvSpPr>
        <p:spPr>
          <a:xfrm>
            <a:off x="1152525" y="3394702"/>
            <a:ext cx="3181350" cy="2244098"/>
          </a:xfrm>
          <a:prstGeom prst="arc">
            <a:avLst>
              <a:gd name="adj1" fmla="val 14835332"/>
              <a:gd name="adj2" fmla="val 21204613"/>
            </a:avLst>
          </a:prstGeom>
          <a:ln w="50800">
            <a:solidFill>
              <a:srgbClr val="8C8C8C"/>
            </a:solidFill>
            <a:prstDash val="lgDash"/>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3" name="Arc 42" descr="In a Hybred Recommender system, a user profile and her contextual parameters are brought together with product features as well as community data to be run through a recommendation component. This then creates the recommendation list."/>
          <p:cNvSpPr/>
          <p:nvPr/>
        </p:nvSpPr>
        <p:spPr>
          <a:xfrm>
            <a:off x="1123950" y="3878340"/>
            <a:ext cx="3133725" cy="1950960"/>
          </a:xfrm>
          <a:prstGeom prst="arc">
            <a:avLst>
              <a:gd name="adj1" fmla="val 1786692"/>
              <a:gd name="adj2" fmla="val 6533092"/>
            </a:avLst>
          </a:prstGeom>
          <a:ln w="50800">
            <a:solidFill>
              <a:srgbClr val="8C8C8C"/>
            </a:solidFill>
            <a:prstDash val="solid"/>
            <a:headEnd type="triangl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cxnSp>
        <p:nvCxnSpPr>
          <p:cNvPr id="44" name="Straight Arrow Connector 43" descr="In a Hybred Recommender system, a user profile and her contextual parameters are brought together with product features as well as community data to be run through a recommendation component. This then creates the recommendation list."/>
          <p:cNvCxnSpPr/>
          <p:nvPr/>
        </p:nvCxnSpPr>
        <p:spPr>
          <a:xfrm>
            <a:off x="1895475" y="4657725"/>
            <a:ext cx="2152650" cy="495300"/>
          </a:xfrm>
          <a:prstGeom prst="straightConnector1">
            <a:avLst/>
          </a:prstGeom>
          <a:ln w="50800">
            <a:solidFill>
              <a:srgbClr val="8C8C8C"/>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descr="In a Hybred Recommender system, a user profile and her contextual parameters are brought together with product features as well as community data to be run through a recommendation component. This then creates the recommendation list."/>
          <p:cNvCxnSpPr/>
          <p:nvPr/>
        </p:nvCxnSpPr>
        <p:spPr>
          <a:xfrm>
            <a:off x="5743575" y="5079761"/>
            <a:ext cx="1283065" cy="0"/>
          </a:xfrm>
          <a:prstGeom prst="straightConnector1">
            <a:avLst/>
          </a:prstGeom>
          <a:ln w="50800">
            <a:solidFill>
              <a:srgbClr val="8C8C8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6" name="Title 1" descr="In a Hybred Recommender system, a user profile and her contextual parameters are brought together with product features as well as community data to be run through a recommendation component. This then creates the recommendation list."/>
          <p:cNvSpPr txBox="1">
            <a:spLocks/>
          </p:cNvSpPr>
          <p:nvPr/>
        </p:nvSpPr>
        <p:spPr>
          <a:xfrm>
            <a:off x="68693" y="4833910"/>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Community data</a:t>
            </a:r>
          </a:p>
        </p:txBody>
      </p:sp>
      <p:pic>
        <p:nvPicPr>
          <p:cNvPr id="47" name="Picture 46" descr="In a Hybred Recommender system, a user profile and her contextual parameters are brought together with product features as well as community data to be run through a recommendation component. This then creates the recommendation lis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471" y="2597609"/>
            <a:ext cx="722033" cy="905236"/>
          </a:xfrm>
          <a:prstGeom prst="rect">
            <a:avLst/>
          </a:prstGeom>
        </p:spPr>
      </p:pic>
      <p:grpSp>
        <p:nvGrpSpPr>
          <p:cNvPr id="48" name="Group 47" descr="In a Hybred Recommender system, a user profile and her contextual parameters are brought together with product features as well as community data to be run through a recommendation component. This then creates the recommendation list."/>
          <p:cNvGrpSpPr/>
          <p:nvPr/>
        </p:nvGrpSpPr>
        <p:grpSpPr>
          <a:xfrm>
            <a:off x="303643" y="4009759"/>
            <a:ext cx="1719567" cy="1108647"/>
            <a:chOff x="303643" y="3932990"/>
            <a:chExt cx="1719567" cy="1108647"/>
          </a:xfrm>
        </p:grpSpPr>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291" y="4207137"/>
              <a:ext cx="665613" cy="834500"/>
            </a:xfrm>
            <a:prstGeom prst="rect">
              <a:avLst/>
            </a:prstGeom>
          </p:spPr>
        </p:pic>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7597" y="3932990"/>
              <a:ext cx="665613" cy="834500"/>
            </a:xfrm>
            <a:prstGeom prst="rect">
              <a:avLst/>
            </a:prstGeom>
          </p:spPr>
        </p:pic>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643" y="3940272"/>
              <a:ext cx="722033" cy="905236"/>
            </a:xfrm>
            <a:prstGeom prst="rect">
              <a:avLst/>
            </a:prstGeom>
          </p:spPr>
        </p:pic>
      </p:grpSp>
    </p:spTree>
    <p:extLst>
      <p:ext uri="{BB962C8B-B14F-4D97-AF65-F5344CB8AC3E}">
        <p14:creationId xmlns:p14="http://schemas.microsoft.com/office/powerpoint/2010/main" val="1490635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4"/>
          <p:cNvSpPr>
            <a:spLocks noGrp="1" noChangeArrowheads="1"/>
          </p:cNvSpPr>
          <p:nvPr>
            <p:ph type="title"/>
          </p:nvPr>
        </p:nvSpPr>
        <p:spPr>
          <a:xfrm>
            <a:off x="457200" y="228600"/>
            <a:ext cx="8229600" cy="1143000"/>
          </a:xfrm>
        </p:spPr>
        <p:txBody>
          <a:bodyPr>
            <a:noAutofit/>
          </a:bodyPr>
          <a:lstStyle/>
          <a:p>
            <a:r>
              <a:rPr lang="en-US" dirty="0"/>
              <a:t>Collaborative Filtering</a:t>
            </a:r>
          </a:p>
        </p:txBody>
      </p:sp>
      <p:sp>
        <p:nvSpPr>
          <p:cNvPr id="5" name="Content Placeholder 4"/>
          <p:cNvSpPr>
            <a:spLocks noGrp="1"/>
          </p:cNvSpPr>
          <p:nvPr>
            <p:ph idx="1"/>
          </p:nvPr>
        </p:nvSpPr>
        <p:spPr>
          <a:xfrm>
            <a:off x="457200" y="1600200"/>
            <a:ext cx="8229600" cy="1076325"/>
          </a:xfrm>
        </p:spPr>
        <p:txBody>
          <a:bodyPr>
            <a:noAutofit/>
          </a:bodyPr>
          <a:lstStyle/>
          <a:p>
            <a:pPr marL="0" indent="0">
              <a:buNone/>
            </a:pPr>
            <a:r>
              <a:rPr lang="en-US" dirty="0"/>
              <a:t>Does user 3 </a:t>
            </a:r>
            <a:br>
              <a:rPr lang="en-US" dirty="0"/>
            </a:br>
            <a:r>
              <a:rPr lang="en-US" dirty="0"/>
              <a:t>like oranges?</a:t>
            </a:r>
          </a:p>
        </p:txBody>
      </p:sp>
      <p:sp>
        <p:nvSpPr>
          <p:cNvPr id="10" name="Rectangle 9">
            <a:extLst>
              <a:ext uri="{FF2B5EF4-FFF2-40B4-BE49-F238E27FC236}">
                <a16:creationId xmlns:a16="http://schemas.microsoft.com/office/drawing/2014/main" id="{92AB74FD-0B38-C54E-8A22-BE47C84B759B}"/>
              </a:ext>
            </a:extLst>
          </p:cNvPr>
          <p:cNvSpPr/>
          <p:nvPr/>
        </p:nvSpPr>
        <p:spPr>
          <a:xfrm>
            <a:off x="457200" y="6434594"/>
            <a:ext cx="8229600" cy="429998"/>
          </a:xfrm>
          <a:prstGeom prst="rect">
            <a:avLst/>
          </a:prstGeom>
          <a:noFill/>
        </p:spPr>
        <p:txBody>
          <a:bodyPr wrap="none" anchor="b">
            <a:noAutofit/>
          </a:bodyPr>
          <a:lstStyle/>
          <a:p>
            <a:pPr algn="r"/>
            <a:r>
              <a:rPr lang="en-US" sz="1200" dirty="0">
                <a:solidFill>
                  <a:schemeClr val="bg1">
                    <a:lumMod val="50000"/>
                  </a:schemeClr>
                </a:solidFill>
              </a:rPr>
              <a:t>source: https://medium.com/@tomar.</a:t>
            </a:r>
            <a:br>
              <a:rPr lang="en-US" sz="1200" dirty="0">
                <a:solidFill>
                  <a:schemeClr val="bg1">
                    <a:lumMod val="50000"/>
                  </a:schemeClr>
                </a:solidFill>
              </a:rPr>
            </a:br>
            <a:r>
              <a:rPr lang="en-US" sz="1200" dirty="0">
                <a:solidFill>
                  <a:schemeClr val="bg1">
                    <a:lumMod val="50000"/>
                  </a:schemeClr>
                </a:solidFill>
              </a:rPr>
              <a:t>ankur287/item-item-collaborative-filtering-recommender-system-in-python-cf3c945fae1e</a:t>
            </a:r>
          </a:p>
        </p:txBody>
      </p:sp>
      <p:grpSp>
        <p:nvGrpSpPr>
          <p:cNvPr id="55" name="Group 54" descr="A graphic shows three users purchasing different fruits. User 1 purchases oranges, apples, and bananas. User 2 purchases Oranges and apples. User 3 purchases apples. Another arrow suggests transfer between oranges and apples. The question is whether the given information gives us a sense as to weather User 3 will also purchase oranges.">
            <a:extLst>
              <a:ext uri="{FF2B5EF4-FFF2-40B4-BE49-F238E27FC236}">
                <a16:creationId xmlns:a16="http://schemas.microsoft.com/office/drawing/2014/main" id="{2CDD7446-82CF-9847-A3D5-5E4FDD9C5D12}"/>
              </a:ext>
            </a:extLst>
          </p:cNvPr>
          <p:cNvGrpSpPr/>
          <p:nvPr/>
        </p:nvGrpSpPr>
        <p:grpSpPr>
          <a:xfrm>
            <a:off x="4273601" y="1551138"/>
            <a:ext cx="4413199" cy="4892047"/>
            <a:chOff x="4273601" y="1551138"/>
            <a:chExt cx="4413199" cy="4892047"/>
          </a:xfrm>
        </p:grpSpPr>
        <p:grpSp>
          <p:nvGrpSpPr>
            <p:cNvPr id="52" name="Group 51"/>
            <p:cNvGrpSpPr/>
            <p:nvPr/>
          </p:nvGrpSpPr>
          <p:grpSpPr>
            <a:xfrm>
              <a:off x="4277042" y="1611632"/>
              <a:ext cx="4409758" cy="4831553"/>
              <a:chOff x="3422967" y="1611631"/>
              <a:chExt cx="4657408" cy="5102891"/>
            </a:xfrm>
          </p:grpSpPr>
          <p:sp>
            <p:nvSpPr>
              <p:cNvPr id="47" name="Rectangle 46">
                <a:extLst>
                  <a:ext uri="{FF2B5EF4-FFF2-40B4-BE49-F238E27FC236}">
                    <a16:creationId xmlns:a16="http://schemas.microsoft.com/office/drawing/2014/main" id="{92AB74FD-0B38-C54E-8A22-BE47C84B759B}"/>
                  </a:ext>
                </a:extLst>
              </p:cNvPr>
              <p:cNvSpPr/>
              <p:nvPr/>
            </p:nvSpPr>
            <p:spPr>
              <a:xfrm>
                <a:off x="4749007" y="6437523"/>
                <a:ext cx="1219200" cy="276999"/>
              </a:xfrm>
              <a:prstGeom prst="rect">
                <a:avLst/>
              </a:prstGeom>
              <a:noFill/>
            </p:spPr>
            <p:txBody>
              <a:bodyPr wrap="none" anchor="ctr">
                <a:noAutofit/>
              </a:bodyPr>
              <a:lstStyle/>
              <a:p>
                <a:pPr algn="ctr"/>
                <a:r>
                  <a:rPr lang="en-US" sz="1400" b="1" dirty="0"/>
                  <a:t>Purchases</a:t>
                </a:r>
              </a:p>
            </p:txBody>
          </p:sp>
          <p:grpSp>
            <p:nvGrpSpPr>
              <p:cNvPr id="46" name="Group 45"/>
              <p:cNvGrpSpPr/>
              <p:nvPr/>
            </p:nvGrpSpPr>
            <p:grpSpPr>
              <a:xfrm>
                <a:off x="3422967" y="1611631"/>
                <a:ext cx="4657408" cy="4969807"/>
                <a:chOff x="3422967" y="1611631"/>
                <a:chExt cx="4657408" cy="4969807"/>
              </a:xfrm>
            </p:grpSpPr>
            <p:sp>
              <p:nvSpPr>
                <p:cNvPr id="6" name="Oval 5"/>
                <p:cNvSpPr/>
                <p:nvPr/>
              </p:nvSpPr>
              <p:spPr>
                <a:xfrm>
                  <a:off x="6216969" y="1611631"/>
                  <a:ext cx="1077276" cy="1077276"/>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216969" y="2817371"/>
                  <a:ext cx="1077276" cy="1077276"/>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216969" y="4023111"/>
                  <a:ext cx="1077276" cy="1077276"/>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16969" y="5228852"/>
                  <a:ext cx="1077276" cy="1077276"/>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5431577" y="2032794"/>
                  <a:ext cx="2648798" cy="2648798"/>
                </a:xfrm>
                <a:prstGeom prst="arc">
                  <a:avLst>
                    <a:gd name="adj1" fmla="val 17621149"/>
                    <a:gd name="adj2" fmla="val 3975214"/>
                  </a:avLst>
                </a:prstGeom>
                <a:noFill/>
                <a:ln w="2540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7" idx="6"/>
                  <a:endCxn id="6" idx="2"/>
                </p:cNvCxnSpPr>
                <p:nvPr/>
              </p:nvCxnSpPr>
              <p:spPr>
                <a:xfrm>
                  <a:off x="4500243" y="2150269"/>
                  <a:ext cx="1716726" cy="0"/>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3422967" y="3420242"/>
                  <a:ext cx="1077276" cy="107727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22967" y="5228852"/>
                  <a:ext cx="1077276" cy="10772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stCxn id="27" idx="6"/>
                  <a:endCxn id="17" idx="1"/>
                </p:cNvCxnSpPr>
                <p:nvPr/>
              </p:nvCxnSpPr>
              <p:spPr>
                <a:xfrm>
                  <a:off x="4500243" y="2150269"/>
                  <a:ext cx="1874489" cy="2030605"/>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7" idx="6"/>
                  <a:endCxn id="18" idx="2"/>
                </p:cNvCxnSpPr>
                <p:nvPr/>
              </p:nvCxnSpPr>
              <p:spPr>
                <a:xfrm>
                  <a:off x="4500243" y="2150269"/>
                  <a:ext cx="1716726" cy="3617221"/>
                </a:xfrm>
                <a:prstGeom prst="line">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8" idx="6"/>
                  <a:endCxn id="6" idx="3"/>
                </p:cNvCxnSpPr>
                <p:nvPr/>
              </p:nvCxnSpPr>
              <p:spPr>
                <a:xfrm flipV="1">
                  <a:off x="4500243" y="2531144"/>
                  <a:ext cx="1874489" cy="1427736"/>
                </a:xfrm>
                <a:prstGeom prst="line">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8" idx="6"/>
                  <a:endCxn id="17" idx="2"/>
                </p:cNvCxnSpPr>
                <p:nvPr/>
              </p:nvCxnSpPr>
              <p:spPr>
                <a:xfrm>
                  <a:off x="4500243" y="3958880"/>
                  <a:ext cx="1716726" cy="602869"/>
                </a:xfrm>
                <a:prstGeom prst="line">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9" idx="6"/>
                  <a:endCxn id="17" idx="3"/>
                </p:cNvCxnSpPr>
                <p:nvPr/>
              </p:nvCxnSpPr>
              <p:spPr>
                <a:xfrm flipV="1">
                  <a:off x="4500243" y="4942624"/>
                  <a:ext cx="1874489" cy="824866"/>
                </a:xfrm>
                <a:prstGeom prst="line">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422967" y="1611631"/>
                  <a:ext cx="1077276" cy="107727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92AB74FD-0B38-C54E-8A22-BE47C84B759B}"/>
                    </a:ext>
                  </a:extLst>
                </p:cNvPr>
                <p:cNvSpPr/>
                <p:nvPr/>
              </p:nvSpPr>
              <p:spPr>
                <a:xfrm>
                  <a:off x="3577429" y="2691228"/>
                  <a:ext cx="768352" cy="276999"/>
                </a:xfrm>
                <a:prstGeom prst="roundRect">
                  <a:avLst>
                    <a:gd name="adj" fmla="val 7211"/>
                  </a:avLst>
                </a:prstGeom>
                <a:solidFill>
                  <a:schemeClr val="bg1">
                    <a:lumMod val="95000"/>
                  </a:schemeClr>
                </a:solidFill>
              </p:spPr>
              <p:txBody>
                <a:bodyPr wrap="none" anchor="ctr">
                  <a:noAutofit/>
                </a:bodyPr>
                <a:lstStyle/>
                <a:p>
                  <a:pPr algn="ctr"/>
                  <a:r>
                    <a:rPr lang="en-US" sz="1400" dirty="0"/>
                    <a:t>User 1</a:t>
                  </a:r>
                </a:p>
              </p:txBody>
            </p:sp>
            <p:sp>
              <p:nvSpPr>
                <p:cNvPr id="50" name="Rounded Rectangle 49">
                  <a:extLst>
                    <a:ext uri="{FF2B5EF4-FFF2-40B4-BE49-F238E27FC236}">
                      <a16:creationId xmlns:a16="http://schemas.microsoft.com/office/drawing/2014/main" id="{92AB74FD-0B38-C54E-8A22-BE47C84B759B}"/>
                    </a:ext>
                  </a:extLst>
                </p:cNvPr>
                <p:cNvSpPr/>
                <p:nvPr/>
              </p:nvSpPr>
              <p:spPr>
                <a:xfrm>
                  <a:off x="3577429" y="4500589"/>
                  <a:ext cx="768352" cy="276999"/>
                </a:xfrm>
                <a:prstGeom prst="roundRect">
                  <a:avLst>
                    <a:gd name="adj" fmla="val 7211"/>
                  </a:avLst>
                </a:prstGeom>
                <a:solidFill>
                  <a:schemeClr val="bg1">
                    <a:lumMod val="95000"/>
                  </a:schemeClr>
                </a:solidFill>
              </p:spPr>
              <p:txBody>
                <a:bodyPr wrap="none" anchor="ctr">
                  <a:noAutofit/>
                </a:bodyPr>
                <a:lstStyle/>
                <a:p>
                  <a:pPr algn="ctr"/>
                  <a:r>
                    <a:rPr lang="en-US" sz="1400" dirty="0"/>
                    <a:t>User 2</a:t>
                  </a:r>
                </a:p>
              </p:txBody>
            </p:sp>
            <p:sp>
              <p:nvSpPr>
                <p:cNvPr id="51" name="Rounded Rectangle 50">
                  <a:extLst>
                    <a:ext uri="{FF2B5EF4-FFF2-40B4-BE49-F238E27FC236}">
                      <a16:creationId xmlns:a16="http://schemas.microsoft.com/office/drawing/2014/main" id="{92AB74FD-0B38-C54E-8A22-BE47C84B759B}"/>
                    </a:ext>
                  </a:extLst>
                </p:cNvPr>
                <p:cNvSpPr/>
                <p:nvPr/>
              </p:nvSpPr>
              <p:spPr>
                <a:xfrm>
                  <a:off x="3577429" y="6304439"/>
                  <a:ext cx="768352" cy="276999"/>
                </a:xfrm>
                <a:prstGeom prst="roundRect">
                  <a:avLst>
                    <a:gd name="adj" fmla="val 7211"/>
                  </a:avLst>
                </a:prstGeom>
                <a:solidFill>
                  <a:schemeClr val="bg1">
                    <a:lumMod val="95000"/>
                  </a:schemeClr>
                </a:solidFill>
              </p:spPr>
              <p:txBody>
                <a:bodyPr wrap="none" anchor="ctr">
                  <a:noAutofit/>
                </a:bodyPr>
                <a:lstStyle/>
                <a:p>
                  <a:pPr algn="ctr"/>
                  <a:r>
                    <a:rPr lang="en-US" sz="1400" dirty="0"/>
                    <a:t>User 3</a:t>
                  </a:r>
                </a:p>
              </p:txBody>
            </p:sp>
          </p:grpSp>
        </p:grpSp>
        <p:pic>
          <p:nvPicPr>
            <p:cNvPr id="8" name="Picture 7">
              <a:extLst>
                <a:ext uri="{FF2B5EF4-FFF2-40B4-BE49-F238E27FC236}">
                  <a16:creationId xmlns:a16="http://schemas.microsoft.com/office/drawing/2014/main" id="{1419566D-E8D3-5842-848A-2721705024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9939925">
              <a:off x="6874043" y="5171897"/>
              <a:ext cx="1116865" cy="797183"/>
            </a:xfrm>
            <a:prstGeom prst="rect">
              <a:avLst/>
            </a:prstGeom>
          </p:spPr>
        </p:pic>
        <p:pic>
          <p:nvPicPr>
            <p:cNvPr id="12" name="Picture 11">
              <a:extLst>
                <a:ext uri="{FF2B5EF4-FFF2-40B4-BE49-F238E27FC236}">
                  <a16:creationId xmlns:a16="http://schemas.microsoft.com/office/drawing/2014/main" id="{57FB6D29-71D8-6649-BA50-1FA2F14F883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175" b="94444" l="5740" r="93015">
                          <a14:foregroundMark x1="43361" y1="83081" x2="43361" y2="83081"/>
                          <a14:foregroundMark x1="79737" y1="84596" x2="79737" y2="84596"/>
                          <a14:foregroundMark x1="11964" y1="9596" x2="11964" y2="9596"/>
                          <a14:foregroundMark x1="5878" y1="9343" x2="5878" y2="9343"/>
                          <a14:foregroundMark x1="93084" y1="23822" x2="93084" y2="23822"/>
                          <a14:foregroundMark x1="41079" y1="94444" x2="41079" y2="94444"/>
                        </a14:backgroundRemoval>
                      </a14:imgEffect>
                    </a14:imgLayer>
                  </a14:imgProps>
                </a:ext>
                <a:ext uri="{28A0092B-C50C-407E-A947-70E740481C1C}">
                  <a14:useLocalDpi xmlns:a14="http://schemas.microsoft.com/office/drawing/2010/main" val="0"/>
                </a:ext>
              </a:extLst>
            </a:blip>
            <a:stretch>
              <a:fillRect/>
            </a:stretch>
          </p:blipFill>
          <p:spPr>
            <a:xfrm rot="20206460">
              <a:off x="5512658" y="4890403"/>
              <a:ext cx="526213" cy="432324"/>
            </a:xfrm>
            <a:prstGeom prst="rect">
              <a:avLst/>
            </a:prstGeom>
          </p:spPr>
        </p:pic>
        <p:pic>
          <p:nvPicPr>
            <p:cNvPr id="14" name="Picture 13">
              <a:extLst>
                <a:ext uri="{FF2B5EF4-FFF2-40B4-BE49-F238E27FC236}">
                  <a16:creationId xmlns:a16="http://schemas.microsoft.com/office/drawing/2014/main" id="{45CC3EFE-1712-F840-8083-13B556B5879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950" b="90050" l="9740" r="89935">
                          <a14:foregroundMark x1="33766" y1="90050" x2="60390" y2="90050"/>
                          <a14:foregroundMark x1="60390" y1="90050" x2="66558" y2="89055"/>
                        </a14:backgroundRemoval>
                      </a14:imgEffect>
                    </a14:imgLayer>
                  </a14:imgProps>
                </a:ext>
                <a:ext uri="{28A0092B-C50C-407E-A947-70E740481C1C}">
                  <a14:useLocalDpi xmlns:a14="http://schemas.microsoft.com/office/drawing/2010/main" val="0"/>
                </a:ext>
              </a:extLst>
            </a:blip>
            <a:srcRect l="-4806" r="-4436" b="11037"/>
            <a:stretch/>
          </p:blipFill>
          <p:spPr>
            <a:xfrm>
              <a:off x="4277042" y="1551138"/>
              <a:ext cx="1016553" cy="1080487"/>
            </a:xfrm>
            <a:prstGeom prst="ellipse">
              <a:avLst/>
            </a:prstGeom>
          </p:spPr>
        </p:pic>
        <p:pic>
          <p:nvPicPr>
            <p:cNvPr id="21" name="Picture 20">
              <a:extLst>
                <a:ext uri="{FF2B5EF4-FFF2-40B4-BE49-F238E27FC236}">
                  <a16:creationId xmlns:a16="http://schemas.microsoft.com/office/drawing/2014/main" id="{27BAA2D4-8E4A-F745-92D1-479657DD08C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556" b="89474" l="10000" r="90000">
                          <a14:foregroundMark x1="50833" y1="9649" x2="50833" y2="9649"/>
                          <a14:foregroundMark x1="50833" y1="7310" x2="50833" y2="7310"/>
                          <a14:foregroundMark x1="50833" y1="7310" x2="50833" y2="7310"/>
                          <a14:foregroundMark x1="52222" y1="5556" x2="52222" y2="5556"/>
                          <a14:foregroundMark x1="52778" y1="6140" x2="52778" y2="6140"/>
                          <a14:backgroundMark x1="49444" y1="7018" x2="49444" y2="7018"/>
                          <a14:backgroundMark x1="49444" y1="7895" x2="49444" y2="7895"/>
                          <a14:backgroundMark x1="48333" y1="8772" x2="50833" y2="6433"/>
                          <a14:backgroundMark x1="49167" y1="9064" x2="49167" y2="9064"/>
                        </a14:backgroundRemoval>
                      </a14:imgEffect>
                    </a14:imgLayer>
                  </a14:imgProps>
                </a:ext>
                <a:ext uri="{28A0092B-C50C-407E-A947-70E740481C1C}">
                  <a14:useLocalDpi xmlns:a14="http://schemas.microsoft.com/office/drawing/2010/main" val="0"/>
                </a:ext>
              </a:extLst>
            </a:blip>
            <a:stretch>
              <a:fillRect/>
            </a:stretch>
          </p:blipFill>
          <p:spPr>
            <a:xfrm>
              <a:off x="7031861" y="1769214"/>
              <a:ext cx="801228" cy="761168"/>
            </a:xfrm>
            <a:prstGeom prst="rect">
              <a:avLst/>
            </a:prstGeom>
          </p:spPr>
        </p:pic>
        <p:pic>
          <p:nvPicPr>
            <p:cNvPr id="24" name="Picture 23">
              <a:extLst>
                <a:ext uri="{FF2B5EF4-FFF2-40B4-BE49-F238E27FC236}">
                  <a16:creationId xmlns:a16="http://schemas.microsoft.com/office/drawing/2014/main" id="{E144109B-0CBF-AC44-BDD8-875BDF1A1CA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28481" y1="12429" x2="28481" y2="12429"/>
                        </a14:backgroundRemoval>
                      </a14:imgEffect>
                    </a14:imgLayer>
                  </a14:imgProps>
                </a:ext>
                <a:ext uri="{28A0092B-C50C-407E-A947-70E740481C1C}">
                  <a14:useLocalDpi xmlns:a14="http://schemas.microsoft.com/office/drawing/2010/main" val="0"/>
                </a:ext>
              </a:extLst>
            </a:blip>
            <a:stretch>
              <a:fillRect/>
            </a:stretch>
          </p:blipFill>
          <p:spPr>
            <a:xfrm>
              <a:off x="7060266" y="4029157"/>
              <a:ext cx="703302" cy="787875"/>
            </a:xfrm>
            <a:prstGeom prst="rect">
              <a:avLst/>
            </a:prstGeom>
          </p:spPr>
        </p:pic>
        <p:pic>
          <p:nvPicPr>
            <p:cNvPr id="35" name="Picture 34">
              <a:extLst>
                <a:ext uri="{FF2B5EF4-FFF2-40B4-BE49-F238E27FC236}">
                  <a16:creationId xmlns:a16="http://schemas.microsoft.com/office/drawing/2014/main" id="{63FA686C-01C0-B345-A9D2-2AEFFE5A022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5854" b="90000" l="9794" r="89691">
                          <a14:foregroundMark x1="48196" y1="9024" x2="48196" y2="9024"/>
                          <a14:foregroundMark x1="47680" y1="5854" x2="47680" y2="5854"/>
                          <a14:foregroundMark x1="48196" y1="5854" x2="48196" y2="5854"/>
                        </a14:backgroundRemoval>
                      </a14:imgEffect>
                    </a14:imgLayer>
                  </a14:imgProps>
                </a:ext>
                <a:ext uri="{28A0092B-C50C-407E-A947-70E740481C1C}">
                  <a14:useLocalDpi xmlns:a14="http://schemas.microsoft.com/office/drawing/2010/main" val="0"/>
                </a:ext>
              </a:extLst>
            </a:blip>
            <a:stretch>
              <a:fillRect/>
            </a:stretch>
          </p:blipFill>
          <p:spPr>
            <a:xfrm rot="2025466">
              <a:off x="7103871" y="2923921"/>
              <a:ext cx="713677" cy="754141"/>
            </a:xfrm>
            <a:prstGeom prst="rect">
              <a:avLst/>
            </a:prstGeom>
          </p:spPr>
        </p:pic>
        <p:pic>
          <p:nvPicPr>
            <p:cNvPr id="38" name="Picture 37">
              <a:extLst>
                <a:ext uri="{FF2B5EF4-FFF2-40B4-BE49-F238E27FC236}">
                  <a16:creationId xmlns:a16="http://schemas.microsoft.com/office/drawing/2014/main" id="{2D55C5E2-4C4D-AD48-A82C-E6F8211C4F6C}"/>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45541" y1="58245" x2="60828" y2="58777"/>
                          <a14:foregroundMark x1="42357" y1="56117" x2="59873" y2="56915"/>
                          <a14:foregroundMark x1="22930" y1="80319" x2="49682" y2="81117"/>
                          <a14:foregroundMark x1="49682" y1="81117" x2="76752" y2="78989"/>
                          <a14:foregroundMark x1="66242" y1="74202" x2="78344" y2="78191"/>
                          <a14:foregroundMark x1="64013" y1="72872" x2="43312" y2="85106"/>
                          <a14:foregroundMark x1="43312" y1="85106" x2="34076" y2="75532"/>
                          <a14:foregroundMark x1="37580" y1="76330" x2="37580" y2="76330"/>
                          <a14:foregroundMark x1="40764" y1="76862" x2="40764" y2="76862"/>
                          <a14:foregroundMark x1="40764" y1="72340" x2="40764" y2="72340"/>
                          <a14:foregroundMark x1="77707" y1="76330" x2="77707" y2="76330"/>
                          <a14:foregroundMark x1="79299" y1="80319" x2="79299" y2="80319"/>
                          <a14:foregroundMark x1="67197" y1="83777" x2="79299" y2="84309"/>
                        </a14:backgroundRemoval>
                      </a14:imgEffect>
                    </a14:imgLayer>
                  </a14:imgProps>
                </a:ext>
                <a:ext uri="{28A0092B-C50C-407E-A947-70E740481C1C}">
                  <a14:useLocalDpi xmlns:a14="http://schemas.microsoft.com/office/drawing/2010/main" val="0"/>
                </a:ext>
              </a:extLst>
            </a:blip>
            <a:stretch>
              <a:fillRect/>
            </a:stretch>
          </p:blipFill>
          <p:spPr>
            <a:xfrm>
              <a:off x="4294585" y="3357571"/>
              <a:ext cx="930169" cy="1113833"/>
            </a:xfrm>
            <a:prstGeom prst="rect">
              <a:avLst/>
            </a:prstGeom>
          </p:spPr>
        </p:pic>
        <p:pic>
          <p:nvPicPr>
            <p:cNvPr id="41" name="Picture 40">
              <a:extLst>
                <a:ext uri="{FF2B5EF4-FFF2-40B4-BE49-F238E27FC236}">
                  <a16:creationId xmlns:a16="http://schemas.microsoft.com/office/drawing/2014/main" id="{46D800A2-CB2C-374F-93A6-406B1BD2C8CD}"/>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10000" b="90000" l="10000" r="90000">
                          <a14:foregroundMark x1="42105" y1="10054" x2="42105" y2="10054"/>
                          <a14:foregroundMark x1="48538" y1="57880" x2="48538" y2="57880"/>
                          <a14:foregroundMark x1="50292" y1="55707" x2="50292" y2="55707"/>
                          <a14:foregroundMark x1="43860" y1="55435" x2="52339" y2="55707"/>
                        </a14:backgroundRemoval>
                      </a14:imgEffect>
                    </a14:imgLayer>
                  </a14:imgProps>
                </a:ext>
                <a:ext uri="{28A0092B-C50C-407E-A947-70E740481C1C}">
                  <a14:useLocalDpi xmlns:a14="http://schemas.microsoft.com/office/drawing/2010/main" val="0"/>
                </a:ext>
              </a:extLst>
            </a:blip>
            <a:srcRect l="2165" t="-1945" r="6309" b="17018"/>
            <a:stretch/>
          </p:blipFill>
          <p:spPr>
            <a:xfrm>
              <a:off x="4273601" y="5049391"/>
              <a:ext cx="1019994" cy="1018395"/>
            </a:xfrm>
            <a:prstGeom prst="ellipse">
              <a:avLst/>
            </a:prstGeom>
          </p:spPr>
        </p:pic>
        <p:pic>
          <p:nvPicPr>
            <p:cNvPr id="53" name="Picture 52">
              <a:extLst>
                <a:ext uri="{FF2B5EF4-FFF2-40B4-BE49-F238E27FC236}">
                  <a16:creationId xmlns:a16="http://schemas.microsoft.com/office/drawing/2014/main" id="{EE048BDF-C8C5-DA40-A2F6-34267FE83643}"/>
                </a:ext>
              </a:extLst>
            </p:cNvPr>
            <p:cNvPicPr>
              <a:picLocks noChangeAspect="1"/>
            </p:cNvPicPr>
            <p:nvPr/>
          </p:nvPicPr>
          <p:blipFill>
            <a:blip r:embed="rId5">
              <a:extLst>
                <a:ext uri="{BEBA8EAE-BF5A-486C-A8C5-ECC9F3942E4B}">
                  <a14:imgProps xmlns:a14="http://schemas.microsoft.com/office/drawing/2010/main">
                    <a14:imgLayer r:embed="rId19">
                      <a14:imgEffect>
                        <a14:backgroundRemoval t="9175" b="94444" l="5740" r="93015">
                          <a14:foregroundMark x1="43361" y1="83081" x2="43361" y2="83081"/>
                          <a14:foregroundMark x1="79737" y1="84596" x2="79737" y2="84596"/>
                          <a14:foregroundMark x1="11964" y1="9596" x2="11964" y2="9596"/>
                          <a14:foregroundMark x1="5878" y1="9343" x2="5878" y2="9343"/>
                          <a14:foregroundMark x1="93084" y1="23822" x2="93084" y2="23822"/>
                          <a14:foregroundMark x1="41079" y1="94444" x2="41079" y2="94444"/>
                        </a14:backgroundRemoval>
                      </a14:imgEffect>
                    </a14:imgLayer>
                  </a14:imgProps>
                </a:ext>
                <a:ext uri="{28A0092B-C50C-407E-A947-70E740481C1C}">
                  <a14:useLocalDpi xmlns:a14="http://schemas.microsoft.com/office/drawing/2010/main" val="0"/>
                </a:ext>
              </a:extLst>
            </a:blip>
            <a:stretch>
              <a:fillRect/>
            </a:stretch>
          </p:blipFill>
          <p:spPr>
            <a:xfrm rot="1215134">
              <a:off x="5583494" y="3627799"/>
              <a:ext cx="478375" cy="393022"/>
            </a:xfrm>
            <a:prstGeom prst="rect">
              <a:avLst/>
            </a:prstGeom>
          </p:spPr>
        </p:pic>
        <p:pic>
          <p:nvPicPr>
            <p:cNvPr id="54" name="Picture 53">
              <a:extLst>
                <a:ext uri="{FF2B5EF4-FFF2-40B4-BE49-F238E27FC236}">
                  <a16:creationId xmlns:a16="http://schemas.microsoft.com/office/drawing/2014/main" id="{69521B59-2665-ED42-A79A-8AE15B605A63}"/>
                </a:ext>
              </a:extLst>
            </p:cNvPr>
            <p:cNvPicPr>
              <a:picLocks noChangeAspect="1"/>
            </p:cNvPicPr>
            <p:nvPr/>
          </p:nvPicPr>
          <p:blipFill>
            <a:blip r:embed="rId5">
              <a:extLst>
                <a:ext uri="{BEBA8EAE-BF5A-486C-A8C5-ECC9F3942E4B}">
                  <a14:imgProps xmlns:a14="http://schemas.microsoft.com/office/drawing/2010/main">
                    <a14:imgLayer r:embed="rId20">
                      <a14:imgEffect>
                        <a14:backgroundRemoval t="9175" b="94444" l="5740" r="93015">
                          <a14:foregroundMark x1="43361" y1="83081" x2="43361" y2="83081"/>
                          <a14:foregroundMark x1="79737" y1="84596" x2="79737" y2="84596"/>
                          <a14:foregroundMark x1="11964" y1="9596" x2="11964" y2="9596"/>
                          <a14:foregroundMark x1="5878" y1="9343" x2="5878" y2="9343"/>
                          <a14:foregroundMark x1="93084" y1="23822" x2="93084" y2="23822"/>
                          <a14:foregroundMark x1="41079" y1="94444" x2="41079" y2="94444"/>
                        </a14:backgroundRemoval>
                      </a14:imgEffect>
                    </a14:imgLayer>
                  </a14:imgProps>
                </a:ext>
                <a:ext uri="{28A0092B-C50C-407E-A947-70E740481C1C}">
                  <a14:useLocalDpi xmlns:a14="http://schemas.microsoft.com/office/drawing/2010/main" val="0"/>
                </a:ext>
              </a:extLst>
            </a:blip>
            <a:stretch>
              <a:fillRect/>
            </a:stretch>
          </p:blipFill>
          <p:spPr>
            <a:xfrm>
              <a:off x="5485264" y="1715398"/>
              <a:ext cx="526213" cy="432324"/>
            </a:xfrm>
            <a:prstGeom prst="rect">
              <a:avLst/>
            </a:prstGeom>
          </p:spPr>
        </p:pic>
      </p:grpSp>
    </p:spTree>
    <p:extLst>
      <p:ext uri="{BB962C8B-B14F-4D97-AF65-F5344CB8AC3E}">
        <p14:creationId xmlns:p14="http://schemas.microsoft.com/office/powerpoint/2010/main" val="351678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a:t>
            </a:r>
          </a:p>
        </p:txBody>
      </p:sp>
      <p:sp>
        <p:nvSpPr>
          <p:cNvPr id="17" name="Rectangle 16"/>
          <p:cNvSpPr/>
          <p:nvPr/>
        </p:nvSpPr>
        <p:spPr>
          <a:xfrm>
            <a:off x="4329444" y="2338401"/>
            <a:ext cx="4577490" cy="1785104"/>
          </a:xfrm>
          <a:prstGeom prst="rect">
            <a:avLst/>
          </a:prstGeom>
          <a:ln>
            <a:noFill/>
          </a:ln>
        </p:spPr>
        <p:txBody>
          <a:bodyPr wrap="square">
            <a:spAutoFit/>
          </a:bodyPr>
          <a:lstStyle/>
          <a:p>
            <a:r>
              <a:rPr lang="en-US" sz="2200" dirty="0"/>
              <a:t>Data: implicit or explicit preference data on some user-item pairs</a:t>
            </a:r>
          </a:p>
          <a:p>
            <a:endParaRPr lang="en-US" sz="2200" dirty="0"/>
          </a:p>
          <a:p>
            <a:r>
              <a:rPr lang="en-US" sz="2200" dirty="0"/>
              <a:t>For example: ratings, purchases, views, click counts…</a:t>
            </a:r>
          </a:p>
        </p:txBody>
      </p:sp>
      <p:sp>
        <p:nvSpPr>
          <p:cNvPr id="29" name="Rectangle 28"/>
          <p:cNvSpPr/>
          <p:nvPr/>
        </p:nvSpPr>
        <p:spPr>
          <a:xfrm>
            <a:off x="3251200" y="3577552"/>
            <a:ext cx="406400" cy="363296"/>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pic>
        <p:nvPicPr>
          <p:cNvPr id="32" name="Picture 31" descr="A somewhat complicated scatterplot features users on the y axis and items on the x axis. Many squares within are white and empty, suggesting an unknown rating. But many others contain integer values, meaning ratings between 1 and 5. These numbered squares are highlighted yellow."/>
          <p:cNvPicPr>
            <a:picLocks noChangeAspect="1"/>
          </p:cNvPicPr>
          <p:nvPr/>
        </p:nvPicPr>
        <p:blipFill>
          <a:blip r:embed="rId2"/>
          <a:stretch>
            <a:fillRect/>
          </a:stretch>
        </p:blipFill>
        <p:spPr>
          <a:xfrm rot="5400000">
            <a:off x="-818704" y="2325910"/>
            <a:ext cx="5433204" cy="3410844"/>
          </a:xfrm>
          <a:prstGeom prst="rect">
            <a:avLst/>
          </a:prstGeom>
        </p:spPr>
      </p:pic>
      <p:pic>
        <p:nvPicPr>
          <p:cNvPr id="33" name="Picture 32" descr="Screen Shot 2018-07-01 at 3.17.37 PM.png"/>
          <p:cNvPicPr>
            <a:picLocks noChangeAspect="1"/>
          </p:cNvPicPr>
          <p:nvPr/>
        </p:nvPicPr>
        <p:blipFill>
          <a:blip r:embed="rId3" cstate="print"/>
          <a:stretch>
            <a:fillRect/>
          </a:stretch>
        </p:blipFill>
        <p:spPr>
          <a:xfrm>
            <a:off x="3937000" y="1426046"/>
            <a:ext cx="4402666" cy="492242"/>
          </a:xfrm>
          <a:prstGeom prst="rect">
            <a:avLst/>
          </a:prstGeom>
        </p:spPr>
      </p:pic>
      <p:sp>
        <p:nvSpPr>
          <p:cNvPr id="35" name="Rectangle 34"/>
          <p:cNvSpPr/>
          <p:nvPr/>
        </p:nvSpPr>
        <p:spPr>
          <a:xfrm>
            <a:off x="4360333" y="4477434"/>
            <a:ext cx="4140200" cy="769441"/>
          </a:xfrm>
          <a:prstGeom prst="rect">
            <a:avLst/>
          </a:prstGeom>
          <a:solidFill>
            <a:schemeClr val="accent2">
              <a:lumMod val="20000"/>
              <a:lumOff val="80000"/>
            </a:schemeClr>
          </a:solidFill>
        </p:spPr>
        <p:txBody>
          <a:bodyPr wrap="square">
            <a:spAutoFit/>
          </a:bodyPr>
          <a:lstStyle/>
          <a:p>
            <a:r>
              <a:rPr lang="en-US" sz="2200" dirty="0"/>
              <a:t>High level goal: predict missing entries</a:t>
            </a:r>
          </a:p>
        </p:txBody>
      </p:sp>
      <p:sp>
        <p:nvSpPr>
          <p:cNvPr id="9" name="Rectangle 8">
            <a:extLst>
              <a:ext uri="{FF2B5EF4-FFF2-40B4-BE49-F238E27FC236}">
                <a16:creationId xmlns:a16="http://schemas.microsoft.com/office/drawing/2014/main" id="{B65B51A4-B4CB-6144-9E6B-EE704F367BDE}"/>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Mining of Massive Datasets, http://</a:t>
            </a:r>
            <a:r>
              <a:rPr lang="en-US" sz="1000" dirty="0" err="1">
                <a:solidFill>
                  <a:schemeClr val="bg1">
                    <a:lumMod val="50000"/>
                  </a:schemeClr>
                </a:solidFill>
              </a:rPr>
              <a:t>www.mmds.org</a:t>
            </a:r>
            <a:endParaRPr lang="en-US" sz="1000" dirty="0">
              <a:solidFill>
                <a:schemeClr val="bg1">
                  <a:lumMod val="50000"/>
                </a:schemeClr>
              </a:solidFill>
            </a:endParaRPr>
          </a:p>
        </p:txBody>
      </p:sp>
      <p:sp>
        <p:nvSpPr>
          <p:cNvPr id="10" name="Rectangle 9" descr="A somewhat complicated scatterplot features users on the y axis and items on the x axis. Many squares within are white and empty, suggesting an unknown rating. But many others contain integer values, meaning ratings between 1 and 5. These numbered squares are highlighted yellow.">
            <a:extLst>
              <a:ext uri="{FF2B5EF4-FFF2-40B4-BE49-F238E27FC236}">
                <a16:creationId xmlns:a16="http://schemas.microsoft.com/office/drawing/2014/main" id="{8CAA2A9D-8EC8-144A-A14D-D1B1C9313622}"/>
              </a:ext>
            </a:extLst>
          </p:cNvPr>
          <p:cNvSpPr/>
          <p:nvPr/>
        </p:nvSpPr>
        <p:spPr>
          <a:xfrm>
            <a:off x="939652" y="2063750"/>
            <a:ext cx="2559198" cy="4521200"/>
          </a:xfrm>
          <a:prstGeom prst="rect">
            <a:avLst/>
          </a:prstGeom>
          <a:solidFill>
            <a:schemeClr val="accent2">
              <a:lumMod val="20000"/>
              <a:lumOff val="80000"/>
              <a:alpha val="26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403DA74-B28D-B843-A965-F9ABD33A5397}"/>
              </a:ext>
            </a:extLst>
          </p:cNvPr>
          <p:cNvSpPr/>
          <p:nvPr/>
        </p:nvSpPr>
        <p:spPr>
          <a:xfrm>
            <a:off x="4013200" y="1479550"/>
            <a:ext cx="400050" cy="393700"/>
          </a:xfrm>
          <a:prstGeom prst="rect">
            <a:avLst/>
          </a:prstGeom>
          <a:solidFill>
            <a:schemeClr val="accent2">
              <a:lumMod val="20000"/>
              <a:lumOff val="80000"/>
              <a:alpha val="26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a:t>
            </a:r>
          </a:p>
        </p:txBody>
      </p:sp>
      <p:pic>
        <p:nvPicPr>
          <p:cNvPr id="9" name="Picture 8" descr="A somewhat complicated scatterplot features users on the y axis and items on the x axis. Many squares within are white and empty, suggesting an unknown rating. But many others contain integer values, meaning ratings between 1 and 5. These numbered squares are highlighted yellow. Arrows highlight areas of the graphic suggesting methods of reliably inferring values within other blank squares."/>
          <p:cNvPicPr>
            <a:picLocks noChangeAspect="1"/>
          </p:cNvPicPr>
          <p:nvPr/>
        </p:nvPicPr>
        <p:blipFill>
          <a:blip r:embed="rId3"/>
          <a:stretch>
            <a:fillRect/>
          </a:stretch>
        </p:blipFill>
        <p:spPr>
          <a:xfrm rot="5400000">
            <a:off x="-818704" y="2325910"/>
            <a:ext cx="5433204" cy="3410844"/>
          </a:xfrm>
          <a:prstGeom prst="rect">
            <a:avLst/>
          </a:prstGeom>
        </p:spPr>
      </p:pic>
      <p:cxnSp>
        <p:nvCxnSpPr>
          <p:cNvPr id="10" name="Straight Arrow Connector 9">
            <a:extLst>
              <a:ext uri="{FF2B5EF4-FFF2-40B4-BE49-F238E27FC236}">
                <a16:creationId xmlns:a16="http://schemas.microsoft.com/office/drawing/2014/main" id="{EC6AE85B-AA49-6445-AE1F-7852B324698B}"/>
              </a:ext>
            </a:extLst>
          </p:cNvPr>
          <p:cNvCxnSpPr>
            <a:cxnSpLocks/>
          </p:cNvCxnSpPr>
          <p:nvPr/>
        </p:nvCxnSpPr>
        <p:spPr>
          <a:xfrm flipH="1">
            <a:off x="3488267" y="2184402"/>
            <a:ext cx="104986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6AE85B-AA49-6445-AE1F-7852B324698B}"/>
              </a:ext>
            </a:extLst>
          </p:cNvPr>
          <p:cNvCxnSpPr>
            <a:cxnSpLocks/>
          </p:cNvCxnSpPr>
          <p:nvPr/>
        </p:nvCxnSpPr>
        <p:spPr>
          <a:xfrm flipH="1">
            <a:off x="3480978" y="2184402"/>
            <a:ext cx="1057156" cy="78104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Screen Shot 2018-07-01 at 3.17.37 PM.png"/>
          <p:cNvPicPr>
            <a:picLocks noChangeAspect="1"/>
          </p:cNvPicPr>
          <p:nvPr/>
        </p:nvPicPr>
        <p:blipFill>
          <a:blip r:embed="rId4" cstate="print"/>
          <a:stretch>
            <a:fillRect/>
          </a:stretch>
        </p:blipFill>
        <p:spPr>
          <a:xfrm>
            <a:off x="3937000" y="1426046"/>
            <a:ext cx="4402666" cy="492242"/>
          </a:xfrm>
          <a:prstGeom prst="rect">
            <a:avLst/>
          </a:prstGeom>
        </p:spPr>
      </p:pic>
      <p:sp>
        <p:nvSpPr>
          <p:cNvPr id="24" name="Rectangle 23"/>
          <p:cNvSpPr/>
          <p:nvPr/>
        </p:nvSpPr>
        <p:spPr>
          <a:xfrm>
            <a:off x="4572000" y="1986402"/>
            <a:ext cx="4572000" cy="1977464"/>
          </a:xfrm>
          <a:prstGeom prst="rect">
            <a:avLst/>
          </a:prstGeom>
        </p:spPr>
        <p:txBody>
          <a:bodyPr>
            <a:spAutoFit/>
          </a:bodyPr>
          <a:lstStyle/>
          <a:p>
            <a:pPr marL="342900" indent="-342900">
              <a:lnSpc>
                <a:spcPts val="2660"/>
              </a:lnSpc>
            </a:pPr>
            <a:r>
              <a:rPr lang="en-US" sz="2600" b="1" dirty="0"/>
              <a:t>User–User</a:t>
            </a:r>
            <a:r>
              <a:rPr lang="en-US" sz="2600" dirty="0"/>
              <a:t>:</a:t>
            </a:r>
          </a:p>
          <a:p>
            <a:pPr marL="342900" indent="-342900">
              <a:lnSpc>
                <a:spcPts val="2660"/>
              </a:lnSpc>
              <a:spcBef>
                <a:spcPts val="600"/>
              </a:spcBef>
              <a:buFontTx/>
              <a:buChar char="•"/>
            </a:pPr>
            <a:r>
              <a:rPr lang="en-US" sz="2400" dirty="0"/>
              <a:t>Find users similar to user 5 (</a:t>
            </a:r>
            <a:r>
              <a:rPr lang="en-US" sz="2400" i="1" dirty="0"/>
              <a:t>users </a:t>
            </a:r>
            <a:r>
              <a:rPr lang="en-US" sz="2400" dirty="0"/>
              <a:t>1, 3)</a:t>
            </a:r>
          </a:p>
          <a:p>
            <a:pPr marL="342900" indent="-342900">
              <a:lnSpc>
                <a:spcPts val="2660"/>
              </a:lnSpc>
              <a:spcBef>
                <a:spcPts val="600"/>
              </a:spcBef>
              <a:buFontTx/>
              <a:buChar char="•"/>
            </a:pPr>
            <a:r>
              <a:rPr lang="en-US" sz="2400" dirty="0"/>
              <a:t>Average the rating on item 6 for these users</a:t>
            </a:r>
          </a:p>
        </p:txBody>
      </p:sp>
      <p:grpSp>
        <p:nvGrpSpPr>
          <p:cNvPr id="68" name="Group 67"/>
          <p:cNvGrpSpPr/>
          <p:nvPr/>
        </p:nvGrpSpPr>
        <p:grpSpPr>
          <a:xfrm>
            <a:off x="920750" y="3571874"/>
            <a:ext cx="8223250" cy="2596206"/>
            <a:chOff x="920750" y="3571874"/>
            <a:chExt cx="8223250" cy="2596206"/>
          </a:xfrm>
        </p:grpSpPr>
        <p:sp>
          <p:nvSpPr>
            <p:cNvPr id="23" name="Rectangle 22"/>
            <p:cNvSpPr/>
            <p:nvPr/>
          </p:nvSpPr>
          <p:spPr>
            <a:xfrm>
              <a:off x="4572000" y="4168687"/>
              <a:ext cx="4572000" cy="1999393"/>
            </a:xfrm>
            <a:prstGeom prst="rect">
              <a:avLst/>
            </a:prstGeom>
          </p:spPr>
          <p:txBody>
            <a:bodyPr>
              <a:spAutoFit/>
            </a:bodyPr>
            <a:lstStyle/>
            <a:p>
              <a:pPr marL="342900" indent="-342900">
                <a:lnSpc>
                  <a:spcPts val="2660"/>
                </a:lnSpc>
              </a:pPr>
              <a:r>
                <a:rPr lang="en-US" sz="2600" b="1" dirty="0"/>
                <a:t>Item–Item</a:t>
              </a:r>
              <a:r>
                <a:rPr lang="en-US" sz="2600" dirty="0"/>
                <a:t>:</a:t>
              </a:r>
            </a:p>
            <a:p>
              <a:pPr marL="342900" indent="-342900">
                <a:lnSpc>
                  <a:spcPts val="2760"/>
                </a:lnSpc>
                <a:spcBef>
                  <a:spcPts val="600"/>
                </a:spcBef>
                <a:buFontTx/>
                <a:buChar char="•"/>
              </a:pPr>
              <a:r>
                <a:rPr lang="en-US" sz="2400" dirty="0"/>
                <a:t>Find items similar to item 6 (</a:t>
              </a:r>
              <a:r>
                <a:rPr lang="en-US" sz="2400" i="1" dirty="0"/>
                <a:t>items </a:t>
              </a:r>
              <a:r>
                <a:rPr lang="en-US" sz="2400" dirty="0"/>
                <a:t>1, 4)</a:t>
              </a:r>
            </a:p>
            <a:p>
              <a:pPr marL="342900" indent="-342900">
                <a:lnSpc>
                  <a:spcPts val="3060"/>
                </a:lnSpc>
                <a:buFontTx/>
                <a:buChar char="•"/>
              </a:pPr>
              <a:r>
                <a:rPr lang="en-US" sz="2400" dirty="0"/>
                <a:t>Average the rating of user 5 on these items </a:t>
              </a:r>
            </a:p>
          </p:txBody>
        </p:sp>
        <p:cxnSp>
          <p:nvCxnSpPr>
            <p:cNvPr id="36" name="Straight Arrow Connector 35">
              <a:extLst>
                <a:ext uri="{FF2B5EF4-FFF2-40B4-BE49-F238E27FC236}">
                  <a16:creationId xmlns:a16="http://schemas.microsoft.com/office/drawing/2014/main" id="{EC6AE85B-AA49-6445-AE1F-7852B324698B}"/>
                </a:ext>
              </a:extLst>
            </p:cNvPr>
            <p:cNvCxnSpPr>
              <a:cxnSpLocks/>
            </p:cNvCxnSpPr>
            <p:nvPr/>
          </p:nvCxnSpPr>
          <p:spPr>
            <a:xfrm flipH="1" flipV="1">
              <a:off x="2631725" y="3913990"/>
              <a:ext cx="1906408" cy="344746"/>
            </a:xfrm>
            <a:prstGeom prst="straightConnector1">
              <a:avLst/>
            </a:prstGeom>
            <a:ln w="28575">
              <a:solidFill>
                <a:srgbClr val="10069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C6AE85B-AA49-6445-AE1F-7852B324698B}"/>
                </a:ext>
              </a:extLst>
            </p:cNvPr>
            <p:cNvCxnSpPr>
              <a:cxnSpLocks/>
            </p:cNvCxnSpPr>
            <p:nvPr/>
          </p:nvCxnSpPr>
          <p:spPr>
            <a:xfrm flipH="1" flipV="1">
              <a:off x="1361725" y="3875808"/>
              <a:ext cx="3193346" cy="391392"/>
            </a:xfrm>
            <a:prstGeom prst="straightConnector1">
              <a:avLst/>
            </a:prstGeom>
            <a:ln w="28575">
              <a:solidFill>
                <a:srgbClr val="10069F"/>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8642C0-2E7C-7A49-AB57-B728DDE774EC}"/>
                </a:ext>
              </a:extLst>
            </p:cNvPr>
            <p:cNvSpPr txBox="1"/>
            <p:nvPr/>
          </p:nvSpPr>
          <p:spPr>
            <a:xfrm>
              <a:off x="2209799" y="3571874"/>
              <a:ext cx="421925" cy="375961"/>
            </a:xfrm>
            <a:prstGeom prst="rect">
              <a:avLst/>
            </a:prstGeom>
            <a:noFill/>
            <a:ln w="50800">
              <a:solidFill>
                <a:srgbClr val="10069F"/>
              </a:solidFill>
            </a:ln>
          </p:spPr>
          <p:txBody>
            <a:bodyPr wrap="square" rtlCol="0">
              <a:spAutoFit/>
            </a:bodyPr>
            <a:lstStyle/>
            <a:p>
              <a:endParaRPr lang="en-US" dirty="0"/>
            </a:p>
          </p:txBody>
        </p:sp>
        <p:sp>
          <p:nvSpPr>
            <p:cNvPr id="38" name="TextBox 37">
              <a:extLst>
                <a:ext uri="{FF2B5EF4-FFF2-40B4-BE49-F238E27FC236}">
                  <a16:creationId xmlns:a16="http://schemas.microsoft.com/office/drawing/2014/main" id="{B38642C0-2E7C-7A49-AB57-B728DDE774EC}"/>
                </a:ext>
              </a:extLst>
            </p:cNvPr>
            <p:cNvSpPr txBox="1"/>
            <p:nvPr/>
          </p:nvSpPr>
          <p:spPr>
            <a:xfrm>
              <a:off x="920750" y="3571875"/>
              <a:ext cx="424037" cy="363281"/>
            </a:xfrm>
            <a:prstGeom prst="rect">
              <a:avLst/>
            </a:prstGeom>
            <a:noFill/>
            <a:ln w="50800">
              <a:solidFill>
                <a:srgbClr val="10069F"/>
              </a:solidFill>
            </a:ln>
          </p:spPr>
          <p:txBody>
            <a:bodyPr wrap="square" rtlCol="0">
              <a:spAutoFit/>
            </a:bodyPr>
            <a:lstStyle/>
            <a:p>
              <a:endParaRPr lang="en-US" dirty="0"/>
            </a:p>
          </p:txBody>
        </p:sp>
      </p:grpSp>
      <p:sp>
        <p:nvSpPr>
          <p:cNvPr id="19" name="Rectangle 18">
            <a:extLst>
              <a:ext uri="{FF2B5EF4-FFF2-40B4-BE49-F238E27FC236}">
                <a16:creationId xmlns:a16="http://schemas.microsoft.com/office/drawing/2014/main" id="{BD8A80DE-4A81-AF41-95BF-B94FC33AA1A7}"/>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Mining of Massive Datasets, http://</a:t>
            </a:r>
            <a:r>
              <a:rPr lang="en-US" sz="1000" dirty="0" err="1">
                <a:solidFill>
                  <a:schemeClr val="bg1">
                    <a:lumMod val="50000"/>
                  </a:schemeClr>
                </a:solidFill>
              </a:rPr>
              <a:t>www.mmds.org</a:t>
            </a:r>
            <a:endParaRPr lang="en-US" sz="1000" dirty="0">
              <a:solidFill>
                <a:schemeClr val="bg1">
                  <a:lumMod val="50000"/>
                </a:schemeClr>
              </a:solidFill>
            </a:endParaRPr>
          </a:p>
        </p:txBody>
      </p:sp>
      <p:sp>
        <p:nvSpPr>
          <p:cNvPr id="18" name="Rectangle 17">
            <a:extLst>
              <a:ext uri="{FF2B5EF4-FFF2-40B4-BE49-F238E27FC236}">
                <a16:creationId xmlns:a16="http://schemas.microsoft.com/office/drawing/2014/main" id="{37BE68F9-4615-4D48-ADAD-65D3F9A488B0}"/>
              </a:ext>
            </a:extLst>
          </p:cNvPr>
          <p:cNvSpPr/>
          <p:nvPr/>
        </p:nvSpPr>
        <p:spPr>
          <a:xfrm>
            <a:off x="4013200" y="1479550"/>
            <a:ext cx="400050" cy="393700"/>
          </a:xfrm>
          <a:prstGeom prst="rect">
            <a:avLst/>
          </a:prstGeom>
          <a:solidFill>
            <a:schemeClr val="accent2">
              <a:lumMod val="20000"/>
              <a:lumOff val="80000"/>
              <a:alpha val="26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9" name="TextBox 28">
            <a:extLst>
              <a:ext uri="{FF2B5EF4-FFF2-40B4-BE49-F238E27FC236}">
                <a16:creationId xmlns:a16="http://schemas.microsoft.com/office/drawing/2014/main" id="{B38642C0-2E7C-7A49-AB57-B728DDE774EC}"/>
              </a:ext>
            </a:extLst>
          </p:cNvPr>
          <p:cNvSpPr txBox="1"/>
          <p:nvPr/>
        </p:nvSpPr>
        <p:spPr>
          <a:xfrm>
            <a:off x="3071896" y="2063750"/>
            <a:ext cx="426954" cy="387623"/>
          </a:xfrm>
          <a:prstGeom prst="rect">
            <a:avLst/>
          </a:prstGeom>
          <a:noFill/>
          <a:ln w="50800">
            <a:solidFill>
              <a:srgbClr val="C00000"/>
            </a:solidFill>
          </a:ln>
        </p:spPr>
        <p:txBody>
          <a:bodyPr wrap="square" rtlCol="0">
            <a:spAutoFit/>
          </a:bodyPr>
          <a:lstStyle/>
          <a:p>
            <a:endParaRPr lang="en-US" dirty="0"/>
          </a:p>
        </p:txBody>
      </p:sp>
      <p:sp>
        <p:nvSpPr>
          <p:cNvPr id="30" name="TextBox 29">
            <a:extLst>
              <a:ext uri="{FF2B5EF4-FFF2-40B4-BE49-F238E27FC236}">
                <a16:creationId xmlns:a16="http://schemas.microsoft.com/office/drawing/2014/main" id="{B38642C0-2E7C-7A49-AB57-B728DDE774EC}"/>
              </a:ext>
            </a:extLst>
          </p:cNvPr>
          <p:cNvSpPr txBox="1"/>
          <p:nvPr/>
        </p:nvSpPr>
        <p:spPr>
          <a:xfrm>
            <a:off x="3074610" y="2822575"/>
            <a:ext cx="424239" cy="378098"/>
          </a:xfrm>
          <a:prstGeom prst="rect">
            <a:avLst/>
          </a:prstGeom>
          <a:noFill/>
          <a:ln w="50800">
            <a:solidFill>
              <a:srgbClr val="C00000"/>
            </a:solidFill>
          </a:ln>
        </p:spPr>
        <p:txBody>
          <a:bodyPr wrap="square" rtlCol="0">
            <a:spAutoFit/>
          </a:bodyPr>
          <a:lstStyle/>
          <a:p>
            <a:endParaRPr lang="en-US" dirty="0"/>
          </a:p>
        </p:txBody>
      </p:sp>
      <p:sp>
        <p:nvSpPr>
          <p:cNvPr id="20" name="Rectangle 19">
            <a:extLst>
              <a:ext uri="{FF2B5EF4-FFF2-40B4-BE49-F238E27FC236}">
                <a16:creationId xmlns:a16="http://schemas.microsoft.com/office/drawing/2014/main" id="{1CDE73DA-6DF3-7649-A207-F78641A2335D}"/>
              </a:ext>
            </a:extLst>
          </p:cNvPr>
          <p:cNvSpPr/>
          <p:nvPr/>
        </p:nvSpPr>
        <p:spPr>
          <a:xfrm>
            <a:off x="8879275" y="6488668"/>
            <a:ext cx="304892" cy="276999"/>
          </a:xfrm>
          <a:prstGeom prst="rect">
            <a:avLst/>
          </a:prstGeom>
        </p:spPr>
        <p:txBody>
          <a:bodyPr wrap="none">
            <a:spAutoFit/>
          </a:bodyPr>
          <a:lstStyle/>
          <a:p>
            <a:r>
              <a:rPr lang="en-US" sz="1200" dirty="0"/>
              <a:t>Q</a:t>
            </a:r>
          </a:p>
        </p:txBody>
      </p:sp>
      <p:sp>
        <p:nvSpPr>
          <p:cNvPr id="3" name="TextBox 2">
            <a:extLst>
              <a:ext uri="{FF2B5EF4-FFF2-40B4-BE49-F238E27FC236}">
                <a16:creationId xmlns:a16="http://schemas.microsoft.com/office/drawing/2014/main" id="{3691DD79-DB89-9B47-BCE0-B5BB4C96A32A}"/>
              </a:ext>
            </a:extLst>
          </p:cNvPr>
          <p:cNvSpPr txBox="1"/>
          <p:nvPr/>
        </p:nvSpPr>
        <p:spPr>
          <a:xfrm>
            <a:off x="-467833" y="3296093"/>
            <a:ext cx="184731" cy="369332"/>
          </a:xfrm>
          <a:prstGeom prst="rect">
            <a:avLst/>
          </a:prstGeom>
          <a:noFill/>
        </p:spPr>
        <p:txBody>
          <a:bodyPr wrap="none" rtlCol="0">
            <a:spAutoFit/>
          </a:bodyPr>
          <a:lstStyle/>
          <a:p>
            <a:endParaRPr lang="en-US" dirty="0"/>
          </a:p>
        </p:txBody>
      </p:sp>
      <p:sp>
        <p:nvSpPr>
          <p:cNvPr id="21" name="Rectangle 20">
            <a:extLst>
              <a:ext uri="{FF2B5EF4-FFF2-40B4-BE49-F238E27FC236}">
                <a16:creationId xmlns:a16="http://schemas.microsoft.com/office/drawing/2014/main" id="{574C7807-14C6-604C-AD34-6BF0E0EFD1A7}"/>
              </a:ext>
            </a:extLst>
          </p:cNvPr>
          <p:cNvSpPr/>
          <p:nvPr/>
        </p:nvSpPr>
        <p:spPr>
          <a:xfrm>
            <a:off x="939652" y="2063750"/>
            <a:ext cx="2559198" cy="4521200"/>
          </a:xfrm>
          <a:prstGeom prst="rect">
            <a:avLst/>
          </a:prstGeom>
          <a:solidFill>
            <a:schemeClr val="accent2">
              <a:lumMod val="20000"/>
              <a:lumOff val="80000"/>
              <a:alpha val="26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807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6858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3616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Item-Item Collaborative Filtering</a:t>
            </a:r>
          </a:p>
        </p:txBody>
      </p:sp>
      <p:sp>
        <p:nvSpPr>
          <p:cNvPr id="3" name="Content Placeholder 2"/>
          <p:cNvSpPr>
            <a:spLocks noGrp="1"/>
          </p:cNvSpPr>
          <p:nvPr>
            <p:ph idx="1"/>
          </p:nvPr>
        </p:nvSpPr>
        <p:spPr>
          <a:xfrm>
            <a:off x="457199" y="1793825"/>
            <a:ext cx="8229601" cy="2089980"/>
          </a:xfrm>
        </p:spPr>
        <p:txBody>
          <a:bodyPr/>
          <a:lstStyle/>
          <a:p>
            <a:pPr lvl="0" defTabSz="457200">
              <a:spcBef>
                <a:spcPts val="1200"/>
              </a:spcBef>
              <a:buFont typeface="Arial" panose="020B0604020202020204" pitchFamily="34" charset="0"/>
              <a:buChar char="•"/>
              <a:defRPr/>
            </a:pPr>
            <a:r>
              <a:rPr lang="en-US" sz="3000" dirty="0">
                <a:cs typeface="Calibri" pitchFamily="34" charset="0"/>
              </a:rPr>
              <a:t>Items are simpler, users have multiple tastes</a:t>
            </a:r>
          </a:p>
          <a:p>
            <a:pPr lvl="0" defTabSz="457200">
              <a:spcBef>
                <a:spcPts val="1200"/>
              </a:spcBef>
              <a:buFont typeface="Arial" panose="020B0604020202020204" pitchFamily="34" charset="0"/>
              <a:buChar char="•"/>
              <a:defRPr/>
            </a:pPr>
            <a:r>
              <a:rPr lang="en-US" sz="3000" dirty="0">
                <a:cs typeface="Calibri" pitchFamily="34" charset="0"/>
              </a:rPr>
              <a:t>A user can like 60s rock and 1700s baroque, but an item is only one of these two genres</a:t>
            </a:r>
          </a:p>
          <a:p>
            <a:pPr>
              <a:spcBef>
                <a:spcPts val="1200"/>
              </a:spcBef>
              <a:buFont typeface="Arial" panose="020B0604020202020204" pitchFamily="34" charset="0"/>
              <a:buChar char="•"/>
            </a:pPr>
            <a:endParaRPr lang="en-US" sz="3000" dirty="0"/>
          </a:p>
          <a:p>
            <a:pPr>
              <a:buFont typeface="Arial" panose="020B0604020202020204" pitchFamily="34" charset="0"/>
              <a:buChar char="•"/>
            </a:pPr>
            <a:endParaRPr lang="en-US" sz="3000" baseline="-25000" dirty="0"/>
          </a:p>
          <a:p>
            <a:endParaRPr lang="en-US" sz="2600" baseline="-25000" dirty="0"/>
          </a:p>
        </p:txBody>
      </p:sp>
      <p:sp>
        <p:nvSpPr>
          <p:cNvPr id="10" name="Content Placeholder 2"/>
          <p:cNvSpPr txBox="1">
            <a:spLocks/>
          </p:cNvSpPr>
          <p:nvPr/>
        </p:nvSpPr>
        <p:spPr>
          <a:xfrm>
            <a:off x="431800" y="4317430"/>
            <a:ext cx="7171267" cy="4525963"/>
          </a:xfrm>
          <a:prstGeom prst="rect">
            <a:avLst/>
          </a:prstGeom>
        </p:spPr>
        <p:txBody>
          <a:bodyPr vert="horz" lIns="91440" tIns="45720" rIns="91440" bIns="45720" rtlCol="0">
            <a:noAutofit/>
          </a:bodyPr>
          <a:lstStyle/>
          <a:p>
            <a:pPr marL="342900" indent="-342900">
              <a:lnSpc>
                <a:spcPts val="2820"/>
              </a:lnSpc>
              <a:spcBef>
                <a:spcPts val="400"/>
              </a:spcBef>
              <a:buFont typeface="Arial" charset="0"/>
              <a:buChar char="•"/>
            </a:pPr>
            <a:endParaRPr kumimoji="0" lang="en-US" sz="2600" b="0" i="0" u="none" strike="noStrike" kern="1200" cap="none" spc="0" normalizeH="0" baseline="-25000" noProof="0" dirty="0">
              <a:ln>
                <a:noFill/>
              </a:ln>
              <a:solidFill>
                <a:schemeClr val="tx1"/>
              </a:solidFill>
              <a:effectLst/>
              <a:uLnTx/>
              <a:uFillTx/>
              <a:latin typeface="+mn-lt"/>
              <a:ea typeface="+mn-ea"/>
              <a:cs typeface="+mn-cs"/>
            </a:endParaRPr>
          </a:p>
        </p:txBody>
      </p:sp>
      <p:sp>
        <p:nvSpPr>
          <p:cNvPr id="13" name="Rectangle 12">
            <a:extLst>
              <a:ext uri="{FF2B5EF4-FFF2-40B4-BE49-F238E27FC236}">
                <a16:creationId xmlns:a16="http://schemas.microsoft.com/office/drawing/2014/main" id="{7002378C-8499-3648-9304-38ACC4AAA00E}"/>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Mining of Massive Datasets, http://</a:t>
            </a:r>
            <a:r>
              <a:rPr lang="en-US" sz="1000" dirty="0" err="1">
                <a:solidFill>
                  <a:schemeClr val="bg1">
                    <a:lumMod val="50000"/>
                  </a:schemeClr>
                </a:solidFill>
              </a:rPr>
              <a:t>www.mmds.org</a:t>
            </a:r>
            <a:endParaRPr lang="en-US" sz="1000" dirty="0">
              <a:solidFill>
                <a:schemeClr val="bg1">
                  <a:lumMod val="50000"/>
                </a:schemeClr>
              </a:solidFill>
            </a:endParaRPr>
          </a:p>
        </p:txBody>
      </p:sp>
    </p:spTree>
    <p:extLst>
      <p:ext uri="{BB962C8B-B14F-4D97-AF65-F5344CB8AC3E}">
        <p14:creationId xmlns:p14="http://schemas.microsoft.com/office/powerpoint/2010/main" val="2602763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First step: Center Ratings</a:t>
            </a:r>
          </a:p>
        </p:txBody>
      </p:sp>
      <p:sp>
        <p:nvSpPr>
          <p:cNvPr id="3" name="Content Placeholder 2"/>
          <p:cNvSpPr>
            <a:spLocks noGrp="1"/>
          </p:cNvSpPr>
          <p:nvPr>
            <p:ph idx="1"/>
          </p:nvPr>
        </p:nvSpPr>
        <p:spPr>
          <a:xfrm>
            <a:off x="457199" y="1793825"/>
            <a:ext cx="6564087" cy="2089980"/>
          </a:xfrm>
        </p:spPr>
        <p:txBody>
          <a:bodyPr/>
          <a:lstStyle/>
          <a:p>
            <a:pPr>
              <a:lnSpc>
                <a:spcPts val="2820"/>
              </a:lnSpc>
              <a:spcBef>
                <a:spcPts val="1800"/>
              </a:spcBef>
            </a:pPr>
            <a:r>
              <a:rPr lang="en-US" sz="3000" dirty="0"/>
              <a:t>Mean (all movies) = 3.7</a:t>
            </a:r>
          </a:p>
          <a:p>
            <a:pPr>
              <a:lnSpc>
                <a:spcPts val="2820"/>
              </a:lnSpc>
              <a:spcBef>
                <a:spcPts val="1800"/>
              </a:spcBef>
            </a:pPr>
            <a:r>
              <a:rPr lang="en-US" sz="3000" i="1" dirty="0"/>
              <a:t>The Sixth Sense </a:t>
            </a:r>
            <a:r>
              <a:rPr lang="en-US" sz="3000" dirty="0"/>
              <a:t>is 0.6 above mean</a:t>
            </a:r>
          </a:p>
          <a:p>
            <a:pPr>
              <a:lnSpc>
                <a:spcPts val="2820"/>
              </a:lnSpc>
              <a:spcBef>
                <a:spcPts val="1800"/>
              </a:spcBef>
            </a:pPr>
            <a:r>
              <a:rPr lang="en-US" sz="3000" dirty="0"/>
              <a:t>Joe is 0.2 below mean</a:t>
            </a:r>
          </a:p>
          <a:p>
            <a:pPr>
              <a:lnSpc>
                <a:spcPts val="2820"/>
              </a:lnSpc>
              <a:spcBef>
                <a:spcPts val="1800"/>
              </a:spcBef>
            </a:pPr>
            <a:r>
              <a:rPr lang="en-US" sz="3000" dirty="0"/>
              <a:t>Baseline </a:t>
            </a:r>
            <a:r>
              <a:rPr lang="en-US" sz="3000" i="1" dirty="0"/>
              <a:t>b</a:t>
            </a:r>
            <a:r>
              <a:rPr lang="en-US" sz="3000" i="1" baseline="-25000" dirty="0"/>
              <a:t>joe,6th</a:t>
            </a:r>
            <a:r>
              <a:rPr lang="en-US" sz="3000" baseline="-25000" dirty="0"/>
              <a:t> </a:t>
            </a:r>
            <a:r>
              <a:rPr lang="en-US" sz="3000" dirty="0"/>
              <a:t>= 3.7+0.6–0.2 = 4.1</a:t>
            </a:r>
          </a:p>
          <a:p>
            <a:pPr>
              <a:spcBef>
                <a:spcPts val="1800"/>
              </a:spcBef>
            </a:pPr>
            <a:r>
              <a:rPr lang="en-US" sz="3000" dirty="0"/>
              <a:t>If Joe rates </a:t>
            </a:r>
            <a:r>
              <a:rPr lang="en-US" sz="3000" i="1" dirty="0"/>
              <a:t>The Sixth Sense </a:t>
            </a:r>
            <a:r>
              <a:rPr lang="en-US" sz="3000" dirty="0"/>
              <a:t>at 4, the centered rating is -0.1</a:t>
            </a:r>
            <a:endParaRPr lang="en-US" sz="3000" baseline="-25000" dirty="0"/>
          </a:p>
          <a:p>
            <a:pPr>
              <a:lnSpc>
                <a:spcPts val="2820"/>
              </a:lnSpc>
              <a:spcBef>
                <a:spcPts val="1800"/>
              </a:spcBef>
            </a:pPr>
            <a:endParaRPr lang="en-US" sz="3000" dirty="0"/>
          </a:p>
          <a:p>
            <a:endParaRPr lang="en-US" sz="3000" dirty="0"/>
          </a:p>
          <a:p>
            <a:endParaRPr lang="en-US" sz="3000" baseline="-25000" dirty="0"/>
          </a:p>
          <a:p>
            <a:endParaRPr lang="en-US" sz="2600" baseline="-25000" dirty="0"/>
          </a:p>
        </p:txBody>
      </p:sp>
      <p:pic>
        <p:nvPicPr>
          <p:cNvPr id="4" name="Picture 3" descr="A promotional poster for the film Sixth Sense."/>
          <p:cNvPicPr>
            <a:picLocks noChangeAspect="1" noChangeArrowheads="1"/>
          </p:cNvPicPr>
          <p:nvPr/>
        </p:nvPicPr>
        <p:blipFill>
          <a:blip r:embed="rId3" cstate="print">
            <a:extLst>
              <a:ext uri="{28A0092B-C50C-407E-A947-70E740481C1C}">
                <a14:useLocalDpi xmlns:a14="http://schemas.microsoft.com/office/drawing/2010/main" val="0"/>
              </a:ext>
            </a:extLst>
          </a:blip>
          <a:srcRect l="17400" t="6799" r="18333" b="2499"/>
          <a:stretch>
            <a:fillRect/>
          </a:stretch>
        </p:blipFill>
        <p:spPr bwMode="auto">
          <a:xfrm>
            <a:off x="7248759" y="1862737"/>
            <a:ext cx="1368722" cy="193138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5" name="Picture 4" descr="A man is facing left with eyes wide open, surprised at what he sees."/>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0547" b="1324"/>
          <a:stretch>
            <a:fillRect/>
          </a:stretch>
        </p:blipFill>
        <p:spPr bwMode="auto">
          <a:xfrm>
            <a:off x="7248759" y="3950835"/>
            <a:ext cx="861702" cy="120147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10" name="Content Placeholder 2"/>
          <p:cNvSpPr txBox="1">
            <a:spLocks/>
          </p:cNvSpPr>
          <p:nvPr/>
        </p:nvSpPr>
        <p:spPr>
          <a:xfrm>
            <a:off x="431800" y="4317430"/>
            <a:ext cx="7171267" cy="4525963"/>
          </a:xfrm>
          <a:prstGeom prst="rect">
            <a:avLst/>
          </a:prstGeom>
        </p:spPr>
        <p:txBody>
          <a:bodyPr vert="horz" lIns="91440" tIns="45720" rIns="91440" bIns="45720" rtlCol="0">
            <a:noAutofit/>
          </a:bodyPr>
          <a:lstStyle/>
          <a:p>
            <a:pPr marL="342900" indent="-342900">
              <a:lnSpc>
                <a:spcPts val="2820"/>
              </a:lnSpc>
              <a:spcBef>
                <a:spcPts val="400"/>
              </a:spcBef>
              <a:buFont typeface="Arial" charset="0"/>
              <a:buChar char="•"/>
            </a:pPr>
            <a:endParaRPr kumimoji="0" lang="en-US" sz="2600" b="0" i="0" u="none" strike="noStrike" kern="1200" cap="none" spc="0" normalizeH="0" baseline="-25000" noProof="0" dirty="0">
              <a:ln>
                <a:noFill/>
              </a:ln>
              <a:solidFill>
                <a:schemeClr val="tx1"/>
              </a:solidFill>
              <a:effectLst/>
              <a:uLnTx/>
              <a:uFillTx/>
              <a:latin typeface="+mn-lt"/>
              <a:ea typeface="+mn-ea"/>
              <a:cs typeface="+mn-cs"/>
            </a:endParaRPr>
          </a:p>
        </p:txBody>
      </p:sp>
      <p:sp>
        <p:nvSpPr>
          <p:cNvPr id="13" name="Rectangle 12">
            <a:extLst>
              <a:ext uri="{FF2B5EF4-FFF2-40B4-BE49-F238E27FC236}">
                <a16:creationId xmlns:a16="http://schemas.microsoft.com/office/drawing/2014/main" id="{7002378C-8499-3648-9304-38ACC4AAA00E}"/>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Mining of Massive Datasets, http://</a:t>
            </a:r>
            <a:r>
              <a:rPr lang="en-US" sz="1000" dirty="0" err="1">
                <a:solidFill>
                  <a:schemeClr val="bg1">
                    <a:lumMod val="50000"/>
                  </a:schemeClr>
                </a:solidFill>
              </a:rPr>
              <a:t>www.mmds.org</a:t>
            </a:r>
            <a:endParaRPr lang="en-US" sz="1000" dirty="0">
              <a:solidFill>
                <a:schemeClr val="bg1">
                  <a:lumMod val="50000"/>
                </a:schemeClr>
              </a:solidFill>
            </a:endParaRPr>
          </a:p>
        </p:txBody>
      </p:sp>
    </p:spTree>
    <p:extLst>
      <p:ext uri="{BB962C8B-B14F-4D97-AF65-F5344CB8AC3E}">
        <p14:creationId xmlns:p14="http://schemas.microsoft.com/office/powerpoint/2010/main" val="1214458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Item-Item Collaborative Filtering</a:t>
            </a:r>
          </a:p>
        </p:txBody>
      </p:sp>
      <p:sp>
        <p:nvSpPr>
          <p:cNvPr id="9" name="Text Box 126"/>
          <p:cNvSpPr txBox="1">
            <a:spLocks noChangeArrowheads="1"/>
          </p:cNvSpPr>
          <p:nvPr/>
        </p:nvSpPr>
        <p:spPr bwMode="auto">
          <a:xfrm>
            <a:off x="4285191" y="1940520"/>
            <a:ext cx="4587875" cy="1384995"/>
          </a:xfrm>
          <a:prstGeom prst="rect">
            <a:avLst/>
          </a:prstGeom>
          <a:noFill/>
          <a:ln w="9525">
            <a:noFill/>
            <a:miter lim="800000"/>
            <a:headEnd/>
            <a:tailEnd/>
          </a:ln>
          <a:effectLst/>
        </p:spPr>
        <p:txBody>
          <a:bodyPr wrap="square">
            <a:spAutoFit/>
          </a:bodyPr>
          <a:lstStyle/>
          <a:p>
            <a:pPr>
              <a:spcBef>
                <a:spcPct val="50000"/>
              </a:spcBef>
            </a:pPr>
            <a:r>
              <a:rPr lang="en-US" sz="2800" dirty="0">
                <a:solidFill>
                  <a:srgbClr val="000000"/>
                </a:solidFill>
                <a:latin typeface="Arial" pitchFamily="34" charset="0"/>
                <a:cs typeface="Arial" pitchFamily="34" charset="0"/>
              </a:rPr>
              <a:t>Find </a:t>
            </a:r>
            <a:r>
              <a:rPr lang="en-US" sz="2800" i="1" dirty="0">
                <a:solidFill>
                  <a:srgbClr val="000000"/>
                </a:solidFill>
                <a:latin typeface="Arial" pitchFamily="34" charset="0"/>
                <a:cs typeface="Arial" pitchFamily="34" charset="0"/>
              </a:rPr>
              <a:t>k </a:t>
            </a:r>
            <a:r>
              <a:rPr lang="en-US" sz="2800" dirty="0">
                <a:solidFill>
                  <a:srgbClr val="000000"/>
                </a:solidFill>
                <a:latin typeface="Arial" pitchFamily="34" charset="0"/>
                <a:cs typeface="Arial" pitchFamily="34" charset="0"/>
              </a:rPr>
              <a:t>(e.g., </a:t>
            </a:r>
            <a:r>
              <a:rPr lang="en-US" sz="2800" i="1" dirty="0">
                <a:solidFill>
                  <a:srgbClr val="000000"/>
                </a:solidFill>
                <a:latin typeface="Arial" pitchFamily="34" charset="0"/>
                <a:cs typeface="Arial" pitchFamily="34" charset="0"/>
              </a:rPr>
              <a:t>k </a:t>
            </a:r>
            <a:r>
              <a:rPr lang="en-US" sz="2800" dirty="0">
                <a:solidFill>
                  <a:srgbClr val="000000"/>
                </a:solidFill>
                <a:latin typeface="Arial" pitchFamily="34" charset="0"/>
                <a:cs typeface="Arial" pitchFamily="34" charset="0"/>
              </a:rPr>
              <a:t>= 2) items most similar to item 6, of those rated by user 5</a:t>
            </a:r>
          </a:p>
        </p:txBody>
      </p:sp>
      <p:sp>
        <p:nvSpPr>
          <p:cNvPr id="12" name="Oval 11">
            <a:extLst>
              <a:ext uri="{FF2B5EF4-FFF2-40B4-BE49-F238E27FC236}">
                <a16:creationId xmlns:a16="http://schemas.microsoft.com/office/drawing/2014/main" id="{D28E3600-8321-CB40-933D-574B73EADF84}"/>
              </a:ext>
            </a:extLst>
          </p:cNvPr>
          <p:cNvSpPr/>
          <p:nvPr/>
        </p:nvSpPr>
        <p:spPr bwMode="auto">
          <a:xfrm>
            <a:off x="3885997" y="2046367"/>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1</a:t>
            </a:r>
          </a:p>
        </p:txBody>
      </p:sp>
      <p:sp>
        <p:nvSpPr>
          <p:cNvPr id="11" name="Rectangle 10">
            <a:extLst>
              <a:ext uri="{FF2B5EF4-FFF2-40B4-BE49-F238E27FC236}">
                <a16:creationId xmlns:a16="http://schemas.microsoft.com/office/drawing/2014/main" id="{C30358BF-849D-E247-869F-84E370B7BDE0}"/>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Mining of Massive Datasets, http://</a:t>
            </a:r>
            <a:r>
              <a:rPr lang="en-US" sz="1000" dirty="0" err="1">
                <a:solidFill>
                  <a:schemeClr val="bg1">
                    <a:lumMod val="50000"/>
                  </a:schemeClr>
                </a:solidFill>
              </a:rPr>
              <a:t>www.mmds.org</a:t>
            </a:r>
            <a:endParaRPr lang="en-US" sz="1000" dirty="0">
              <a:solidFill>
                <a:schemeClr val="bg1">
                  <a:lumMod val="50000"/>
                </a:schemeClr>
              </a:solidFill>
            </a:endParaRPr>
          </a:p>
        </p:txBody>
      </p:sp>
      <p:pic>
        <p:nvPicPr>
          <p:cNvPr id="18" name="Picture 17" descr="A somewhat complicated scatterplot features users on the y axis and items on the x axis. Many squares within are white and empty, suggesting an unknown rating. But many others contain integer values, meaning ratings between 1 and 5. These numbered squares are highlighted yellow. A square with a question mark is found at the intersection of User 5 and Item 6. This square is red and contains a question mark.">
            <a:extLst>
              <a:ext uri="{FF2B5EF4-FFF2-40B4-BE49-F238E27FC236}">
                <a16:creationId xmlns:a16="http://schemas.microsoft.com/office/drawing/2014/main" id="{7E20B0D0-8625-7140-8890-3D2DDBB3A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118" y="1337630"/>
            <a:ext cx="3158482" cy="479996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3346" name="Object 2"/>
          <p:cNvGraphicFramePr>
            <a:graphicFrameLocks noChangeAspect="1"/>
          </p:cNvGraphicFramePr>
          <p:nvPr/>
        </p:nvGraphicFramePr>
        <p:xfrm>
          <a:off x="4349621" y="4803884"/>
          <a:ext cx="4001820" cy="781056"/>
        </p:xfrm>
        <a:graphic>
          <a:graphicData uri="http://schemas.openxmlformats.org/presentationml/2006/ole">
            <mc:AlternateContent xmlns:mc="http://schemas.openxmlformats.org/markup-compatibility/2006">
              <mc:Choice xmlns:v="urn:schemas-microsoft-com:vml" Requires="v">
                <p:oleObj spid="_x0000_s524362" name="Equation" r:id="rId4" imgW="9080967" imgH="1778091" progId="Equation.3">
                  <p:embed/>
                </p:oleObj>
              </mc:Choice>
              <mc:Fallback>
                <p:oleObj name="Equation" r:id="rId4" imgW="9080967" imgH="1778091" progId="Equation.3">
                  <p:embed/>
                  <p:pic>
                    <p:nvPicPr>
                      <p:cNvPr id="0" name="Picture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9621" y="4803884"/>
                        <a:ext cx="4001820" cy="781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normAutofit/>
          </a:bodyPr>
          <a:lstStyle/>
          <a:p>
            <a:r>
              <a:rPr lang="en-US" dirty="0"/>
              <a:t>Item-Item Collaborative Filtering</a:t>
            </a:r>
          </a:p>
        </p:txBody>
      </p:sp>
      <p:pic>
        <p:nvPicPr>
          <p:cNvPr id="4" name="Picture 3" descr="A somewhat complicated scatterplot features users on the y axis and items on the x axis. Many squares within are white and empty, suggesting an unknown rating. But many others contain integer values, meaning ratings between 1 and 5. These numbered squares are highlighted yellow. A square with a question mark is found at the intersection of User 5 and Item 6. This square is red and contains a question mark. The square at 5 1 is also red and contains a 3. The aquare at 5 4 is also red and contains a 2."/>
          <p:cNvPicPr>
            <a:picLocks noChangeAspect="1"/>
          </p:cNvPicPr>
          <p:nvPr/>
        </p:nvPicPr>
        <p:blipFill>
          <a:blip r:embed="rId6"/>
          <a:stretch>
            <a:fillRect/>
          </a:stretch>
        </p:blipFill>
        <p:spPr>
          <a:xfrm rot="5400000">
            <a:off x="-889000" y="2460746"/>
            <a:ext cx="5453592" cy="3137708"/>
          </a:xfrm>
          <a:prstGeom prst="rect">
            <a:avLst/>
          </a:prstGeom>
        </p:spPr>
      </p:pic>
      <p:sp>
        <p:nvSpPr>
          <p:cNvPr id="9" name="Text Box 126"/>
          <p:cNvSpPr txBox="1">
            <a:spLocks noChangeArrowheads="1"/>
          </p:cNvSpPr>
          <p:nvPr/>
        </p:nvSpPr>
        <p:spPr bwMode="auto">
          <a:xfrm>
            <a:off x="4285191" y="1940520"/>
            <a:ext cx="4587875" cy="1384995"/>
          </a:xfrm>
          <a:prstGeom prst="rect">
            <a:avLst/>
          </a:prstGeom>
          <a:noFill/>
          <a:ln w="9525">
            <a:noFill/>
            <a:miter lim="800000"/>
            <a:headEnd/>
            <a:tailEnd/>
          </a:ln>
          <a:effectLst/>
        </p:spPr>
        <p:txBody>
          <a:bodyPr wrap="square">
            <a:spAutoFit/>
          </a:bodyPr>
          <a:lstStyle/>
          <a:p>
            <a:pPr>
              <a:spcBef>
                <a:spcPct val="50000"/>
              </a:spcBef>
            </a:pPr>
            <a:r>
              <a:rPr lang="en-US" sz="2800" dirty="0">
                <a:solidFill>
                  <a:srgbClr val="000000"/>
                </a:solidFill>
                <a:latin typeface="Arial" pitchFamily="34" charset="0"/>
                <a:cs typeface="Arial" pitchFamily="34" charset="0"/>
              </a:rPr>
              <a:t>Find </a:t>
            </a:r>
            <a:r>
              <a:rPr lang="en-US" sz="2800" i="1" dirty="0">
                <a:solidFill>
                  <a:srgbClr val="000000"/>
                </a:solidFill>
                <a:latin typeface="Arial" pitchFamily="34" charset="0"/>
                <a:cs typeface="Arial" pitchFamily="34" charset="0"/>
              </a:rPr>
              <a:t>k </a:t>
            </a:r>
            <a:r>
              <a:rPr lang="en-US" sz="2800" dirty="0">
                <a:solidFill>
                  <a:srgbClr val="000000"/>
                </a:solidFill>
                <a:latin typeface="Arial" pitchFamily="34" charset="0"/>
                <a:cs typeface="Arial" pitchFamily="34" charset="0"/>
              </a:rPr>
              <a:t>(e.g., </a:t>
            </a:r>
            <a:r>
              <a:rPr lang="en-US" sz="2800" i="1" dirty="0">
                <a:solidFill>
                  <a:srgbClr val="000000"/>
                </a:solidFill>
                <a:latin typeface="Arial" pitchFamily="34" charset="0"/>
                <a:cs typeface="Arial" pitchFamily="34" charset="0"/>
              </a:rPr>
              <a:t>k </a:t>
            </a:r>
            <a:r>
              <a:rPr lang="en-US" sz="2800" dirty="0">
                <a:solidFill>
                  <a:srgbClr val="000000"/>
                </a:solidFill>
                <a:latin typeface="Arial" pitchFamily="34" charset="0"/>
                <a:cs typeface="Arial" pitchFamily="34" charset="0"/>
              </a:rPr>
              <a:t>= 2) items most similar to item 6, of those rated by user 5</a:t>
            </a:r>
          </a:p>
        </p:txBody>
      </p:sp>
      <p:sp>
        <p:nvSpPr>
          <p:cNvPr id="10" name="Text Box 126"/>
          <p:cNvSpPr txBox="1">
            <a:spLocks noChangeArrowheads="1"/>
          </p:cNvSpPr>
          <p:nvPr/>
        </p:nvSpPr>
        <p:spPr bwMode="auto">
          <a:xfrm>
            <a:off x="4285191" y="3664935"/>
            <a:ext cx="4587875" cy="1508105"/>
          </a:xfrm>
          <a:prstGeom prst="rect">
            <a:avLst/>
          </a:prstGeom>
          <a:noFill/>
          <a:ln w="9525">
            <a:noFill/>
            <a:miter lim="800000"/>
            <a:headEnd/>
            <a:tailEnd/>
          </a:ln>
          <a:effectLst/>
        </p:spPr>
        <p:txBody>
          <a:bodyPr wrap="square">
            <a:spAutoFit/>
          </a:bodyPr>
          <a:lstStyle/>
          <a:p>
            <a:pPr>
              <a:spcBef>
                <a:spcPct val="50000"/>
              </a:spcBef>
            </a:pPr>
            <a:r>
              <a:rPr lang="en-US" sz="2800" dirty="0">
                <a:solidFill>
                  <a:srgbClr val="000000"/>
                </a:solidFill>
                <a:latin typeface="Arial" pitchFamily="34" charset="0"/>
                <a:cs typeface="Arial" pitchFamily="34" charset="0"/>
              </a:rPr>
              <a:t>Predict (similarity-weighted average):</a:t>
            </a:r>
          </a:p>
          <a:p>
            <a:pPr>
              <a:spcBef>
                <a:spcPct val="50000"/>
              </a:spcBef>
            </a:pPr>
            <a:endParaRPr lang="en-US" sz="2400" dirty="0">
              <a:solidFill>
                <a:srgbClr val="000000"/>
              </a:solidFill>
              <a:latin typeface="Arial" pitchFamily="34" charset="0"/>
              <a:cs typeface="Arial" pitchFamily="34" charset="0"/>
            </a:endParaRPr>
          </a:p>
        </p:txBody>
      </p:sp>
      <p:sp>
        <p:nvSpPr>
          <p:cNvPr id="12" name="Oval 11">
            <a:extLst>
              <a:ext uri="{FF2B5EF4-FFF2-40B4-BE49-F238E27FC236}">
                <a16:creationId xmlns:a16="http://schemas.microsoft.com/office/drawing/2014/main" id="{D28E3600-8321-CB40-933D-574B73EADF84}"/>
              </a:ext>
            </a:extLst>
          </p:cNvPr>
          <p:cNvSpPr/>
          <p:nvPr/>
        </p:nvSpPr>
        <p:spPr bwMode="auto">
          <a:xfrm>
            <a:off x="3885997" y="2046367"/>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1</a:t>
            </a:r>
          </a:p>
        </p:txBody>
      </p:sp>
      <p:sp>
        <p:nvSpPr>
          <p:cNvPr id="14" name="Oval 13">
            <a:extLst>
              <a:ext uri="{FF2B5EF4-FFF2-40B4-BE49-F238E27FC236}">
                <a16:creationId xmlns:a16="http://schemas.microsoft.com/office/drawing/2014/main" id="{D28E3600-8321-CB40-933D-574B73EADF84}"/>
              </a:ext>
            </a:extLst>
          </p:cNvPr>
          <p:cNvSpPr/>
          <p:nvPr/>
        </p:nvSpPr>
        <p:spPr bwMode="auto">
          <a:xfrm>
            <a:off x="3885997" y="3787715"/>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dirty="0">
                <a:solidFill>
                  <a:schemeClr val="bg1"/>
                </a:solidFill>
                <a:ea typeface="Tahoma"/>
                <a:cs typeface="Tahoma"/>
              </a:rPr>
              <a:t>2</a:t>
            </a:r>
            <a:endParaRPr lang="en-US" kern="1200" dirty="0">
              <a:solidFill>
                <a:schemeClr val="bg1"/>
              </a:solidFill>
              <a:ea typeface="Tahoma"/>
              <a:cs typeface="Tahoma"/>
            </a:endParaRPr>
          </a:p>
        </p:txBody>
      </p:sp>
      <p:sp>
        <p:nvSpPr>
          <p:cNvPr id="11" name="Rectangle 10">
            <a:extLst>
              <a:ext uri="{FF2B5EF4-FFF2-40B4-BE49-F238E27FC236}">
                <a16:creationId xmlns:a16="http://schemas.microsoft.com/office/drawing/2014/main" id="{C30358BF-849D-E247-869F-84E370B7BDE0}"/>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Mining of Massive Datasets, http://</a:t>
            </a:r>
            <a:r>
              <a:rPr lang="en-US" sz="1000" dirty="0" err="1">
                <a:solidFill>
                  <a:schemeClr val="bg1">
                    <a:lumMod val="50000"/>
                  </a:schemeClr>
                </a:solidFill>
              </a:rPr>
              <a:t>www.mmds.org</a:t>
            </a:r>
            <a:endParaRPr lang="en-US" sz="1000" dirty="0">
              <a:solidFill>
                <a:schemeClr val="bg1">
                  <a:lumMod val="50000"/>
                </a:schemeClr>
              </a:solidFill>
            </a:endParaRPr>
          </a:p>
        </p:txBody>
      </p:sp>
      <p:sp>
        <p:nvSpPr>
          <p:cNvPr id="16" name="Rectangle 15">
            <a:extLst>
              <a:ext uri="{FF2B5EF4-FFF2-40B4-BE49-F238E27FC236}">
                <a16:creationId xmlns:a16="http://schemas.microsoft.com/office/drawing/2014/main" id="{1D39CE96-A9CC-6947-AC02-301D4A15CCA0}"/>
              </a:ext>
            </a:extLst>
          </p:cNvPr>
          <p:cNvSpPr/>
          <p:nvPr/>
        </p:nvSpPr>
        <p:spPr>
          <a:xfrm>
            <a:off x="939652" y="2012950"/>
            <a:ext cx="2324248" cy="4086542"/>
          </a:xfrm>
          <a:prstGeom prst="rect">
            <a:avLst/>
          </a:prstGeom>
          <a:solidFill>
            <a:schemeClr val="accent2">
              <a:lumMod val="20000"/>
              <a:lumOff val="80000"/>
              <a:alpha val="26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58955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427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Similarity Metric</a:t>
            </a:r>
          </a:p>
        </p:txBody>
      </p:sp>
      <p:sp>
        <p:nvSpPr>
          <p:cNvPr id="3" name="Content Placeholder 2"/>
          <p:cNvSpPr>
            <a:spLocks noGrp="1"/>
          </p:cNvSpPr>
          <p:nvPr>
            <p:ph idx="1"/>
          </p:nvPr>
        </p:nvSpPr>
        <p:spPr>
          <a:xfrm>
            <a:off x="457199" y="1422400"/>
            <a:ext cx="8398933" cy="935569"/>
          </a:xfrm>
        </p:spPr>
        <p:txBody>
          <a:bodyPr/>
          <a:lstStyle/>
          <a:p>
            <a:pPr>
              <a:spcBef>
                <a:spcPts val="0"/>
              </a:spcBef>
            </a:pPr>
            <a:r>
              <a:rPr lang="en-US" sz="2600" dirty="0"/>
              <a:t>Normalize ratings (for each item, subtract mean, set missing entries to zero), obtaining</a:t>
            </a:r>
          </a:p>
        </p:txBody>
      </p:sp>
      <p:graphicFrame>
        <p:nvGraphicFramePr>
          <p:cNvPr id="5" name="Object 4"/>
          <p:cNvGraphicFramePr>
            <a:graphicFrameLocks noChangeAspect="1"/>
          </p:cNvGraphicFramePr>
          <p:nvPr>
            <p:extLst>
              <p:ext uri="{D42A27DB-BD31-4B8C-83A1-F6EECF244321}">
                <p14:modId xmlns:p14="http://schemas.microsoft.com/office/powerpoint/2010/main" val="4211520086"/>
              </p:ext>
            </p:extLst>
          </p:nvPr>
        </p:nvGraphicFramePr>
        <p:xfrm>
          <a:off x="5894611" y="1879598"/>
          <a:ext cx="241906" cy="423334"/>
        </p:xfrm>
        <a:graphic>
          <a:graphicData uri="http://schemas.openxmlformats.org/presentationml/2006/ole">
            <mc:AlternateContent xmlns:mc="http://schemas.openxmlformats.org/markup-compatibility/2006">
              <mc:Choice xmlns:v="urn:schemas-microsoft-com:vml" Requires="v">
                <p:oleObj spid="_x0000_s315119" name="Equation" r:id="rId4" imgW="8230023" imgH="14402540" progId="Equation.3">
                  <p:embed/>
                </p:oleObj>
              </mc:Choice>
              <mc:Fallback>
                <p:oleObj name="Equation" r:id="rId4" imgW="8230023" imgH="14402540" progId="Equation.3">
                  <p:embed/>
                  <p:pic>
                    <p:nvPicPr>
                      <p:cNvPr id="0" name="Picture 6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611" y="1879598"/>
                        <a:ext cx="241906" cy="423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descr="Screen Shot 2018-07-01 at 3.33.42 PM.png"/>
          <p:cNvPicPr>
            <a:picLocks noChangeAspect="1"/>
          </p:cNvPicPr>
          <p:nvPr/>
        </p:nvPicPr>
        <p:blipFill>
          <a:blip r:embed="rId6" cstate="print"/>
          <a:stretch>
            <a:fillRect/>
          </a:stretch>
        </p:blipFill>
        <p:spPr>
          <a:xfrm rot="5400000">
            <a:off x="52237" y="3869266"/>
            <a:ext cx="3621920" cy="2083860"/>
          </a:xfrm>
          <a:prstGeom prst="rect">
            <a:avLst/>
          </a:prstGeom>
        </p:spPr>
      </p:pic>
      <p:grpSp>
        <p:nvGrpSpPr>
          <p:cNvPr id="20" name="Group 19">
            <a:extLst>
              <a:ext uri="{FF2B5EF4-FFF2-40B4-BE49-F238E27FC236}">
                <a16:creationId xmlns:a16="http://schemas.microsoft.com/office/drawing/2014/main" id="{0AC54A47-E999-2C49-9969-DD7502FEB29B}"/>
              </a:ext>
            </a:extLst>
          </p:cNvPr>
          <p:cNvGrpSpPr/>
          <p:nvPr/>
        </p:nvGrpSpPr>
        <p:grpSpPr>
          <a:xfrm>
            <a:off x="3241675" y="3918589"/>
            <a:ext cx="4633913" cy="2491706"/>
            <a:chOff x="3241675" y="3918589"/>
            <a:chExt cx="4633913" cy="2491706"/>
          </a:xfrm>
        </p:grpSpPr>
        <p:graphicFrame>
          <p:nvGraphicFramePr>
            <p:cNvPr id="10" name="Object 9"/>
            <p:cNvGraphicFramePr>
              <a:graphicFrameLocks noChangeAspect="1"/>
            </p:cNvGraphicFramePr>
            <p:nvPr>
              <p:extLst>
                <p:ext uri="{D42A27DB-BD31-4B8C-83A1-F6EECF244321}">
                  <p14:modId xmlns:p14="http://schemas.microsoft.com/office/powerpoint/2010/main" val="3803440161"/>
                </p:ext>
              </p:extLst>
            </p:nvPr>
          </p:nvGraphicFramePr>
          <p:xfrm>
            <a:off x="3241675" y="3918589"/>
            <a:ext cx="4633913" cy="835025"/>
          </p:xfrm>
          <a:graphic>
            <a:graphicData uri="http://schemas.openxmlformats.org/presentationml/2006/ole">
              <mc:AlternateContent xmlns:mc="http://schemas.openxmlformats.org/markup-compatibility/2006">
                <mc:Choice xmlns:v="urn:schemas-microsoft-com:vml" Requires="v">
                  <p:oleObj spid="_x0000_s315120" name="Equation" r:id="rId7" imgW="9855706" imgH="1778091" progId="Equation.3">
                    <p:embed/>
                  </p:oleObj>
                </mc:Choice>
                <mc:Fallback>
                  <p:oleObj name="Equation" r:id="rId7" imgW="9855706" imgH="1778091" progId="Equation.3">
                    <p:embed/>
                    <p:pic>
                      <p:nvPicPr>
                        <p:cNvPr id="0" name="Picture 6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1675" y="3918589"/>
                          <a:ext cx="4633913"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775446873"/>
                </p:ext>
              </p:extLst>
            </p:nvPr>
          </p:nvGraphicFramePr>
          <p:xfrm>
            <a:off x="3272896" y="5127879"/>
            <a:ext cx="1379537" cy="338137"/>
          </p:xfrm>
          <a:graphic>
            <a:graphicData uri="http://schemas.openxmlformats.org/presentationml/2006/ole">
              <mc:AlternateContent xmlns:mc="http://schemas.openxmlformats.org/markup-compatibility/2006">
                <mc:Choice xmlns:v="urn:schemas-microsoft-com:vml" Requires="v">
                  <p:oleObj spid="_x0000_s315121" name="Equation" r:id="rId9" imgW="8687246" imgH="2133710" progId="Equation.3">
                    <p:embed/>
                  </p:oleObj>
                </mc:Choice>
                <mc:Fallback>
                  <p:oleObj name="Equation" r:id="rId9" imgW="8687246" imgH="2133710" progId="Equation.3">
                    <p:embed/>
                    <p:pic>
                      <p:nvPicPr>
                        <p:cNvPr id="0" name="Picture 6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2896" y="5127879"/>
                          <a:ext cx="1379537"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605847860"/>
                </p:ext>
              </p:extLst>
            </p:nvPr>
          </p:nvGraphicFramePr>
          <p:xfrm>
            <a:off x="4918075" y="5086075"/>
            <a:ext cx="1179513" cy="409575"/>
          </p:xfrm>
          <a:graphic>
            <a:graphicData uri="http://schemas.openxmlformats.org/presentationml/2006/ole">
              <mc:AlternateContent xmlns:mc="http://schemas.openxmlformats.org/markup-compatibility/2006">
                <mc:Choice xmlns:v="urn:schemas-microsoft-com:vml" Requires="v">
                  <p:oleObj spid="_x0000_s315122" name="Equation" r:id="rId11" imgW="8712648" imgH="3022755" progId="Equation.3">
                    <p:embed/>
                  </p:oleObj>
                </mc:Choice>
                <mc:Fallback>
                  <p:oleObj name="Equation" r:id="rId11" imgW="8712648" imgH="3022755" progId="Equation.3">
                    <p:embed/>
                    <p:pic>
                      <p:nvPicPr>
                        <p:cNvPr id="0" name="Picture 6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18075" y="5086075"/>
                          <a:ext cx="1179513"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188896858"/>
                </p:ext>
              </p:extLst>
            </p:nvPr>
          </p:nvGraphicFramePr>
          <p:xfrm>
            <a:off x="6273271" y="5077079"/>
            <a:ext cx="1243012" cy="414337"/>
          </p:xfrm>
          <a:graphic>
            <a:graphicData uri="http://schemas.openxmlformats.org/presentationml/2006/ole">
              <mc:AlternateContent xmlns:mc="http://schemas.openxmlformats.org/markup-compatibility/2006">
                <mc:Choice xmlns:v="urn:schemas-microsoft-com:vml" Requires="v">
                  <p:oleObj spid="_x0000_s315123" name="Equation" r:id="rId13" imgW="8420533" imgH="2806844" progId="Equation.3">
                    <p:embed/>
                  </p:oleObj>
                </mc:Choice>
                <mc:Fallback>
                  <p:oleObj name="Equation" r:id="rId13" imgW="8420533" imgH="2806844" progId="Equation.3">
                    <p:embed/>
                    <p:pic>
                      <p:nvPicPr>
                        <p:cNvPr id="0" name="Picture 69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73271" y="5077079"/>
                          <a:ext cx="1243012"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14542628"/>
                </p:ext>
              </p:extLst>
            </p:nvPr>
          </p:nvGraphicFramePr>
          <p:xfrm>
            <a:off x="3267770" y="5792227"/>
            <a:ext cx="2498394" cy="618068"/>
          </p:xfrm>
          <a:graphic>
            <a:graphicData uri="http://schemas.openxmlformats.org/presentationml/2006/ole">
              <mc:AlternateContent xmlns:mc="http://schemas.openxmlformats.org/markup-compatibility/2006">
                <mc:Choice xmlns:v="urn:schemas-microsoft-com:vml" Requires="v">
                  <p:oleObj spid="_x0000_s315124" name="Equation" r:id="rId15" imgW="8611043" imgH="2133710" progId="Equation.3">
                    <p:embed/>
                  </p:oleObj>
                </mc:Choice>
                <mc:Fallback>
                  <p:oleObj name="Equation" r:id="rId15" imgW="8611043" imgH="2133710" progId="Equation.3">
                    <p:embed/>
                    <p:pic>
                      <p:nvPicPr>
                        <p:cNvPr id="0" name="Picture 69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67770" y="5792227"/>
                          <a:ext cx="2498394" cy="6180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 name="Oval 21">
            <a:extLst>
              <a:ext uri="{FF2B5EF4-FFF2-40B4-BE49-F238E27FC236}">
                <a16:creationId xmlns:a16="http://schemas.microsoft.com/office/drawing/2014/main" id="{D28E3600-8321-CB40-933D-574B73EADF84}"/>
              </a:ext>
            </a:extLst>
          </p:cNvPr>
          <p:cNvSpPr/>
          <p:nvPr/>
        </p:nvSpPr>
        <p:spPr bwMode="auto">
          <a:xfrm>
            <a:off x="389264" y="1470633"/>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1</a:t>
            </a:r>
          </a:p>
        </p:txBody>
      </p:sp>
      <p:sp>
        <p:nvSpPr>
          <p:cNvPr id="18" name="Rectangle 17">
            <a:extLst>
              <a:ext uri="{FF2B5EF4-FFF2-40B4-BE49-F238E27FC236}">
                <a16:creationId xmlns:a16="http://schemas.microsoft.com/office/drawing/2014/main" id="{3371D7F0-FE8B-3842-96C0-6E733FAAB689}"/>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Mining of Massive Datasets, http://</a:t>
            </a:r>
            <a:r>
              <a:rPr lang="en-US" sz="1000" dirty="0" err="1">
                <a:solidFill>
                  <a:schemeClr val="bg1">
                    <a:lumMod val="50000"/>
                  </a:schemeClr>
                </a:solidFill>
              </a:rPr>
              <a:t>www.mmds.</a:t>
            </a:r>
            <a:r>
              <a:rPr lang="en-US" sz="1000" err="1">
                <a:solidFill>
                  <a:schemeClr val="bg1">
                    <a:lumMod val="50000"/>
                  </a:schemeClr>
                </a:solidFill>
              </a:rPr>
              <a:t>org</a:t>
            </a:r>
            <a:r>
              <a:rPr lang="en-US" sz="1000" dirty="0">
                <a:solidFill>
                  <a:schemeClr val="bg1">
                    <a:lumMod val="50000"/>
                  </a:schemeClr>
                </a:solidFill>
              </a:rPr>
              <a:t>;</a:t>
            </a:r>
          </a:p>
          <a:p>
            <a:pPr algn="r"/>
            <a:r>
              <a:rPr lang="en-US" sz="1000" dirty="0">
                <a:solidFill>
                  <a:schemeClr val="bg1">
                    <a:lumMod val="50000"/>
                  </a:schemeClr>
                </a:solidFill>
              </a:rPr>
              <a:t> http://</a:t>
            </a:r>
            <a:r>
              <a:rPr lang="en-US" sz="1000" dirty="0" err="1">
                <a:solidFill>
                  <a:schemeClr val="bg1">
                    <a:lumMod val="50000"/>
                  </a:schemeClr>
                </a:solidFill>
              </a:rPr>
              <a:t>blog.christianperone.com</a:t>
            </a:r>
            <a:r>
              <a:rPr lang="en-US" sz="1000" dirty="0">
                <a:solidFill>
                  <a:schemeClr val="bg1">
                    <a:lumMod val="50000"/>
                  </a:schemeClr>
                </a:solidFill>
              </a:rPr>
              <a:t>/2013/09/machine-learning-cosine-similarity-for-vector-space-models-part-iii/</a:t>
            </a:r>
          </a:p>
        </p:txBody>
      </p:sp>
      <p:sp>
        <p:nvSpPr>
          <p:cNvPr id="19" name="Rectangle 18">
            <a:extLst>
              <a:ext uri="{FF2B5EF4-FFF2-40B4-BE49-F238E27FC236}">
                <a16:creationId xmlns:a16="http://schemas.microsoft.com/office/drawing/2014/main" id="{2263C8D6-3C7B-BB4F-B887-7BE14978257D}"/>
              </a:ext>
            </a:extLst>
          </p:cNvPr>
          <p:cNvSpPr/>
          <p:nvPr/>
        </p:nvSpPr>
        <p:spPr>
          <a:xfrm>
            <a:off x="1330852" y="3556004"/>
            <a:ext cx="1455932" cy="2692396"/>
          </a:xfrm>
          <a:prstGeom prst="rect">
            <a:avLst/>
          </a:prstGeom>
          <a:solidFill>
            <a:schemeClr val="accent2">
              <a:lumMod val="20000"/>
              <a:lumOff val="80000"/>
              <a:alpha val="26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99E64E17-012E-1A44-84AF-2DC7FEBF8D7F}"/>
              </a:ext>
            </a:extLst>
          </p:cNvPr>
          <p:cNvGrpSpPr/>
          <p:nvPr/>
        </p:nvGrpSpPr>
        <p:grpSpPr>
          <a:xfrm>
            <a:off x="389264" y="2253557"/>
            <a:ext cx="8462635" cy="4893762"/>
            <a:chOff x="389264" y="2253557"/>
            <a:chExt cx="8462635" cy="4893762"/>
          </a:xfrm>
        </p:grpSpPr>
        <p:sp>
          <p:nvSpPr>
            <p:cNvPr id="24" name="Content Placeholder 2">
              <a:extLst>
                <a:ext uri="{FF2B5EF4-FFF2-40B4-BE49-F238E27FC236}">
                  <a16:creationId xmlns:a16="http://schemas.microsoft.com/office/drawing/2014/main" id="{882919B7-B983-BC42-BFF7-7286C61CCC85}"/>
                </a:ext>
              </a:extLst>
            </p:cNvPr>
            <p:cNvSpPr txBox="1">
              <a:spLocks/>
            </p:cNvSpPr>
            <p:nvPr/>
          </p:nvSpPr>
          <p:spPr>
            <a:xfrm>
              <a:off x="452966" y="2621356"/>
              <a:ext cx="8398933" cy="4525963"/>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2600" dirty="0"/>
                <a:t>Calculate</a:t>
              </a:r>
            </a:p>
          </p:txBody>
        </p:sp>
        <p:grpSp>
          <p:nvGrpSpPr>
            <p:cNvPr id="21" name="Group 20"/>
            <p:cNvGrpSpPr/>
            <p:nvPr/>
          </p:nvGrpSpPr>
          <p:grpSpPr>
            <a:xfrm>
              <a:off x="2311396" y="2391936"/>
              <a:ext cx="4284132" cy="1140380"/>
              <a:chOff x="3014130" y="2324202"/>
              <a:chExt cx="4284132" cy="1140380"/>
            </a:xfrm>
          </p:grpSpPr>
          <p:graphicFrame>
            <p:nvGraphicFramePr>
              <p:cNvPr id="4" name="Object 3"/>
              <p:cNvGraphicFramePr>
                <a:graphicFrameLocks noChangeAspect="1"/>
              </p:cNvGraphicFramePr>
              <p:nvPr>
                <p:extLst>
                  <p:ext uri="{D42A27DB-BD31-4B8C-83A1-F6EECF244321}">
                    <p14:modId xmlns:p14="http://schemas.microsoft.com/office/powerpoint/2010/main" val="1801032174"/>
                  </p:ext>
                </p:extLst>
              </p:nvPr>
            </p:nvGraphicFramePr>
            <p:xfrm>
              <a:off x="3014130" y="2324202"/>
              <a:ext cx="4284132" cy="1140380"/>
            </p:xfrm>
            <a:graphic>
              <a:graphicData uri="http://schemas.openxmlformats.org/presentationml/2006/ole">
                <mc:AlternateContent xmlns:mc="http://schemas.openxmlformats.org/markup-compatibility/2006">
                  <mc:Choice xmlns:v="urn:schemas-microsoft-com:vml" Requires="v">
                    <p:oleObj spid="_x0000_s315125" name="Equation" r:id="rId17" imgW="8826954" imgH="2349621" progId="Equation.3">
                      <p:embed/>
                    </p:oleObj>
                  </mc:Choice>
                  <mc:Fallback>
                    <p:oleObj name="Equation" r:id="rId17" imgW="8826954" imgH="2349621" progId="Equation.3">
                      <p:embed/>
                      <p:pic>
                        <p:nvPicPr>
                          <p:cNvPr id="0" name="Picture 7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14130" y="2324202"/>
                            <a:ext cx="4284132" cy="1140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p:cNvSpPr/>
              <p:nvPr/>
            </p:nvSpPr>
            <p:spPr>
              <a:xfrm>
                <a:off x="6743698" y="2836333"/>
                <a:ext cx="488950" cy="596900"/>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pic>
            <p:nvPicPr>
              <p:cNvPr id="16" name="Picture 15" descr="Screen Shot 2018-07-03 at 6.39.36 AM.png"/>
              <p:cNvPicPr>
                <a:picLocks noChangeAspect="1"/>
              </p:cNvPicPr>
              <p:nvPr/>
            </p:nvPicPr>
            <p:blipFill>
              <a:blip r:embed="rId19" cstate="print"/>
              <a:stretch>
                <a:fillRect/>
              </a:stretch>
            </p:blipFill>
            <p:spPr>
              <a:xfrm>
                <a:off x="6773948" y="2874433"/>
                <a:ext cx="395646" cy="481542"/>
              </a:xfrm>
              <a:prstGeom prst="rect">
                <a:avLst/>
              </a:prstGeom>
            </p:spPr>
          </p:pic>
        </p:grpSp>
        <p:sp>
          <p:nvSpPr>
            <p:cNvPr id="23" name="Oval 22">
              <a:extLst>
                <a:ext uri="{FF2B5EF4-FFF2-40B4-BE49-F238E27FC236}">
                  <a16:creationId xmlns:a16="http://schemas.microsoft.com/office/drawing/2014/main" id="{D28E3600-8321-CB40-933D-574B73EADF84}"/>
                </a:ext>
              </a:extLst>
            </p:cNvPr>
            <p:cNvSpPr/>
            <p:nvPr/>
          </p:nvSpPr>
          <p:spPr bwMode="auto">
            <a:xfrm>
              <a:off x="389264" y="2681368"/>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2</a:t>
              </a:r>
            </a:p>
          </p:txBody>
        </p:sp>
        <p:pic>
          <p:nvPicPr>
            <p:cNvPr id="9" name="Picture 8">
              <a:extLst>
                <a:ext uri="{FF2B5EF4-FFF2-40B4-BE49-F238E27FC236}">
                  <a16:creationId xmlns:a16="http://schemas.microsoft.com/office/drawing/2014/main" id="{9FFD5F68-4A22-6249-839B-71CA778090F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050657" y="2253557"/>
              <a:ext cx="1245254" cy="125138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321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808787"/>
            <a:ext cx="7772400" cy="900546"/>
          </a:xfrm>
        </p:spPr>
        <p:txBody>
          <a:bodyPr>
            <a:normAutofit/>
          </a:bodyPr>
          <a:lstStyle/>
          <a:p>
            <a:r>
              <a:rPr lang="en-US" dirty="0"/>
              <a:t>The Netflix Prize</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7635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Netflix Prize</a:t>
            </a:r>
          </a:p>
        </p:txBody>
      </p:sp>
      <p:sp>
        <p:nvSpPr>
          <p:cNvPr id="3" name="Content Placeholder 2"/>
          <p:cNvSpPr>
            <a:spLocks noGrp="1"/>
          </p:cNvSpPr>
          <p:nvPr>
            <p:ph idx="1"/>
          </p:nvPr>
        </p:nvSpPr>
        <p:spPr>
          <a:xfrm>
            <a:off x="245534" y="1371597"/>
            <a:ext cx="5080000" cy="2008418"/>
          </a:xfrm>
        </p:spPr>
        <p:txBody>
          <a:bodyPr/>
          <a:lstStyle/>
          <a:p>
            <a:pPr>
              <a:spcBef>
                <a:spcPts val="1000"/>
              </a:spcBef>
            </a:pPr>
            <a:r>
              <a:rPr lang="en-US" sz="2400" dirty="0"/>
              <a:t>October 2006: Netflix had 1.9 billion ratings, 11.7 million subscribers, 85,000 titles </a:t>
            </a:r>
          </a:p>
          <a:p>
            <a:pPr>
              <a:spcBef>
                <a:spcPts val="1000"/>
              </a:spcBef>
            </a:pPr>
            <a:r>
              <a:rPr lang="en-US" sz="2400" dirty="0"/>
              <a:t>Shipping 1.5 million DVDs a day </a:t>
            </a:r>
          </a:p>
        </p:txBody>
      </p:sp>
      <p:sp>
        <p:nvSpPr>
          <p:cNvPr id="5" name="Rectangle 4"/>
          <p:cNvSpPr/>
          <p:nvPr/>
        </p:nvSpPr>
        <p:spPr>
          <a:xfrm>
            <a:off x="5307968" y="3859367"/>
            <a:ext cx="4572000" cy="246221"/>
          </a:xfrm>
          <a:prstGeom prst="rect">
            <a:avLst/>
          </a:prstGeom>
        </p:spPr>
        <p:txBody>
          <a:bodyPr>
            <a:spAutoFit/>
          </a:bodyPr>
          <a:lstStyle/>
          <a:p>
            <a:r>
              <a:rPr lang="en-US" sz="1000" dirty="0">
                <a:solidFill>
                  <a:schemeClr val="bg1">
                    <a:lumMod val="50000"/>
                  </a:schemeClr>
                </a:solidFill>
              </a:rPr>
              <a:t>source: Netflix Investor Day presentation, May 2008</a:t>
            </a:r>
          </a:p>
        </p:txBody>
      </p:sp>
      <p:pic>
        <p:nvPicPr>
          <p:cNvPr id="6" name="Picture 5" descr="A screenshot of a page on Netflix's old 2008 website that shows product recommendations."/>
          <p:cNvPicPr>
            <a:picLocks noChangeAspect="1"/>
          </p:cNvPicPr>
          <p:nvPr/>
        </p:nvPicPr>
        <p:blipFill>
          <a:blip r:embed="rId4" cstate="print"/>
          <a:srcRect b="45763"/>
          <a:stretch>
            <a:fillRect/>
          </a:stretch>
        </p:blipFill>
        <p:spPr>
          <a:xfrm>
            <a:off x="5314746" y="1447799"/>
            <a:ext cx="3727654" cy="2450614"/>
          </a:xfrm>
          <a:prstGeom prst="rect">
            <a:avLst/>
          </a:prstGeom>
        </p:spPr>
      </p:pic>
      <p:grpSp>
        <p:nvGrpSpPr>
          <p:cNvPr id="11" name="Group 10">
            <a:extLst>
              <a:ext uri="{FF2B5EF4-FFF2-40B4-BE49-F238E27FC236}">
                <a16:creationId xmlns:a16="http://schemas.microsoft.com/office/drawing/2014/main" id="{FDF53630-3301-C04F-B714-D7BE43F1AE88}"/>
              </a:ext>
            </a:extLst>
          </p:cNvPr>
          <p:cNvGrpSpPr/>
          <p:nvPr/>
        </p:nvGrpSpPr>
        <p:grpSpPr>
          <a:xfrm>
            <a:off x="245534" y="3136634"/>
            <a:ext cx="5080000" cy="4525963"/>
            <a:chOff x="245534" y="3136634"/>
            <a:chExt cx="5080000" cy="4525963"/>
          </a:xfrm>
        </p:grpSpPr>
        <p:graphicFrame>
          <p:nvGraphicFramePr>
            <p:cNvPr id="7" name="Object 6"/>
            <p:cNvGraphicFramePr>
              <a:graphicFrameLocks noChangeAspect="1"/>
            </p:cNvGraphicFramePr>
            <p:nvPr/>
          </p:nvGraphicFramePr>
          <p:xfrm>
            <a:off x="785863" y="3963729"/>
            <a:ext cx="3981776" cy="995444"/>
          </p:xfrm>
          <a:graphic>
            <a:graphicData uri="http://schemas.openxmlformats.org/presentationml/2006/ole">
              <mc:AlternateContent xmlns:mc="http://schemas.openxmlformats.org/markup-compatibility/2006">
                <mc:Choice xmlns:v="urn:schemas-microsoft-com:vml" Requires="v">
                  <p:oleObj spid="_x0000_s530438" name="Equation" r:id="rId5" imgW="8382431" imgH="2095608" progId="Equation.3">
                    <p:embed/>
                  </p:oleObj>
                </mc:Choice>
                <mc:Fallback>
                  <p:oleObj name="Equation" r:id="rId5" imgW="8382431" imgH="2095608"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63" y="3963729"/>
                          <a:ext cx="3981776" cy="9954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Content Placeholder 2">
              <a:extLst>
                <a:ext uri="{FF2B5EF4-FFF2-40B4-BE49-F238E27FC236}">
                  <a16:creationId xmlns:a16="http://schemas.microsoft.com/office/drawing/2014/main" id="{26D96DA7-6869-284E-9FA7-1FB93D35E705}"/>
                </a:ext>
              </a:extLst>
            </p:cNvPr>
            <p:cNvSpPr txBox="1">
              <a:spLocks/>
            </p:cNvSpPr>
            <p:nvPr/>
          </p:nvSpPr>
          <p:spPr>
            <a:xfrm>
              <a:off x="245534" y="3136634"/>
              <a:ext cx="5080000" cy="4525963"/>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000"/>
                </a:spcBef>
              </a:pPr>
              <a:r>
                <a:rPr lang="en-US" sz="2400" dirty="0"/>
                <a:t>$1 million to improve RMSE by 10% (from 0.9514; item–item CF)</a:t>
              </a:r>
            </a:p>
          </p:txBody>
        </p:sp>
      </p:grpSp>
      <p:sp>
        <p:nvSpPr>
          <p:cNvPr id="14" name="Content Placeholder 2">
            <a:extLst>
              <a:ext uri="{FF2B5EF4-FFF2-40B4-BE49-F238E27FC236}">
                <a16:creationId xmlns:a16="http://schemas.microsoft.com/office/drawing/2014/main" id="{16339219-EB01-8E4D-A564-77B6F49CF43D}"/>
              </a:ext>
            </a:extLst>
          </p:cNvPr>
          <p:cNvSpPr txBox="1">
            <a:spLocks/>
          </p:cNvSpPr>
          <p:nvPr/>
        </p:nvSpPr>
        <p:spPr>
          <a:xfrm>
            <a:off x="245534" y="5030749"/>
            <a:ext cx="5080000" cy="1395080"/>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000"/>
              </a:spcBef>
            </a:pPr>
            <a:r>
              <a:rPr lang="en-US" sz="2400" dirty="0"/>
              <a:t>Released 100 million ratings, 480,000 users, on 17,700 titles</a:t>
            </a:r>
          </a:p>
          <a:p>
            <a:pPr>
              <a:spcBef>
                <a:spcPts val="1000"/>
              </a:spcBef>
            </a:pPr>
            <a:r>
              <a:rPr lang="en-US" sz="2400" dirty="0"/>
              <a:t>Held back 1.5 million ratings</a:t>
            </a:r>
          </a:p>
        </p:txBody>
      </p:sp>
      <p:grpSp>
        <p:nvGrpSpPr>
          <p:cNvPr id="15" name="Group 14" descr="A scatter plot in blue and gray has users on the y-axis and movies on the x-axis. Boxes have ratings in them, or are empty. This graphic is similar to the yellow, red, and white scatterplot from before. It highlights that areas with some amount of data can be used for training for predictability of the empty test data set."/>
          <p:cNvGrpSpPr/>
          <p:nvPr/>
        </p:nvGrpSpPr>
        <p:grpSpPr>
          <a:xfrm>
            <a:off x="5753487" y="4150858"/>
            <a:ext cx="2445937" cy="2525489"/>
            <a:chOff x="5753487" y="4150858"/>
            <a:chExt cx="2445937" cy="2525489"/>
          </a:xfrm>
        </p:grpSpPr>
        <p:sp>
          <p:nvSpPr>
            <p:cNvPr id="16" name="Rectangle 15"/>
            <p:cNvSpPr/>
            <p:nvPr/>
          </p:nvSpPr>
          <p:spPr>
            <a:xfrm>
              <a:off x="6441541" y="4377350"/>
              <a:ext cx="1733738" cy="2050610"/>
            </a:xfrm>
            <a:prstGeom prst="rect">
              <a:avLst/>
            </a:prstGeom>
            <a:solidFill>
              <a:srgbClr val="7DBBEF"/>
            </a:solidFill>
            <a:ln w="9525">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7" name="Rectangle 16"/>
            <p:cNvSpPr/>
            <p:nvPr/>
          </p:nvSpPr>
          <p:spPr>
            <a:xfrm>
              <a:off x="7308410" y="5402655"/>
              <a:ext cx="866869" cy="1023173"/>
            </a:xfrm>
            <a:prstGeom prst="rect">
              <a:avLst/>
            </a:prstGeom>
            <a:solidFill>
              <a:schemeClr val="bg1">
                <a:lumMod val="8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cxnSp>
          <p:nvCxnSpPr>
            <p:cNvPr id="18" name="Straight Connector 17"/>
            <p:cNvCxnSpPr/>
            <p:nvPr/>
          </p:nvCxnSpPr>
          <p:spPr>
            <a:xfrm>
              <a:off x="6735778" y="4377350"/>
              <a:ext cx="0" cy="2050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024572" y="4377350"/>
              <a:ext cx="0" cy="2050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308410" y="4377350"/>
              <a:ext cx="0" cy="2050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593968" y="4377350"/>
              <a:ext cx="0" cy="2050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883679" y="4377350"/>
              <a:ext cx="0" cy="2050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441541" y="4581049"/>
              <a:ext cx="1733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441541" y="4784752"/>
              <a:ext cx="1733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41541" y="4988455"/>
              <a:ext cx="1733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441541" y="5205738"/>
              <a:ext cx="1733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441541" y="5407182"/>
              <a:ext cx="1733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441541" y="5610885"/>
              <a:ext cx="1733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441541" y="5819114"/>
              <a:ext cx="1733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441541" y="6022817"/>
              <a:ext cx="1733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441541" y="6226520"/>
              <a:ext cx="1733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441541" y="4313019"/>
              <a:ext cx="1733738" cy="0"/>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319318" y="4377350"/>
              <a:ext cx="0" cy="2050610"/>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753487" y="5083538"/>
              <a:ext cx="606572" cy="307777"/>
            </a:xfrm>
            <a:prstGeom prst="rect">
              <a:avLst/>
            </a:prstGeom>
            <a:noFill/>
          </p:spPr>
          <p:txBody>
            <a:bodyPr wrap="square" lIns="0" tIns="0" rIns="0" bIns="0" rtlCol="0">
              <a:noAutofit/>
            </a:bodyPr>
            <a:lstStyle/>
            <a:p>
              <a:pPr algn="ctr"/>
              <a:r>
                <a:rPr lang="en-US" sz="1000" b="1" dirty="0">
                  <a:solidFill>
                    <a:srgbClr val="008100"/>
                  </a:solidFill>
                </a:rPr>
                <a:t>480,000 users</a:t>
              </a:r>
            </a:p>
          </p:txBody>
        </p:sp>
        <p:sp>
          <p:nvSpPr>
            <p:cNvPr id="35" name="TextBox 34"/>
            <p:cNvSpPr txBox="1"/>
            <p:nvPr/>
          </p:nvSpPr>
          <p:spPr>
            <a:xfrm>
              <a:off x="6724838" y="4150858"/>
              <a:ext cx="1199584" cy="185577"/>
            </a:xfrm>
            <a:prstGeom prst="rect">
              <a:avLst/>
            </a:prstGeom>
            <a:noFill/>
          </p:spPr>
          <p:txBody>
            <a:bodyPr wrap="square" lIns="0" tIns="0" rIns="0" bIns="0" rtlCol="0">
              <a:noAutofit/>
            </a:bodyPr>
            <a:lstStyle/>
            <a:p>
              <a:pPr algn="ctr"/>
              <a:r>
                <a:rPr lang="en-US" sz="1000" b="1" dirty="0">
                  <a:solidFill>
                    <a:srgbClr val="008100"/>
                  </a:solidFill>
                </a:rPr>
                <a:t>17,700 movies</a:t>
              </a:r>
            </a:p>
          </p:txBody>
        </p:sp>
        <p:sp>
          <p:nvSpPr>
            <p:cNvPr id="36" name="TextBox 35"/>
            <p:cNvSpPr txBox="1"/>
            <p:nvPr/>
          </p:nvSpPr>
          <p:spPr>
            <a:xfrm>
              <a:off x="6125046" y="6490770"/>
              <a:ext cx="1199584" cy="185577"/>
            </a:xfrm>
            <a:prstGeom prst="rect">
              <a:avLst/>
            </a:prstGeom>
            <a:noFill/>
          </p:spPr>
          <p:txBody>
            <a:bodyPr wrap="square" lIns="0" tIns="0" rIns="0" bIns="0" rtlCol="0">
              <a:noAutofit/>
            </a:bodyPr>
            <a:lstStyle/>
            <a:p>
              <a:pPr algn="ctr"/>
              <a:r>
                <a:rPr lang="en-US" sz="1000" b="1" dirty="0">
                  <a:solidFill>
                    <a:srgbClr val="D90094"/>
                  </a:solidFill>
                </a:rPr>
                <a:t>Training Data Set</a:t>
              </a:r>
            </a:p>
          </p:txBody>
        </p:sp>
        <p:sp>
          <p:nvSpPr>
            <p:cNvPr id="37" name="TextBox 36"/>
            <p:cNvSpPr txBox="1"/>
            <p:nvPr/>
          </p:nvSpPr>
          <p:spPr>
            <a:xfrm>
              <a:off x="7308410" y="6490770"/>
              <a:ext cx="891014" cy="185577"/>
            </a:xfrm>
            <a:prstGeom prst="rect">
              <a:avLst/>
            </a:prstGeom>
            <a:noFill/>
          </p:spPr>
          <p:txBody>
            <a:bodyPr wrap="square" lIns="0" tIns="0" rIns="0" bIns="0" rtlCol="0">
              <a:noAutofit/>
            </a:bodyPr>
            <a:lstStyle/>
            <a:p>
              <a:pPr algn="ctr"/>
              <a:r>
                <a:rPr lang="en-US" sz="1000" b="1" dirty="0">
                  <a:solidFill>
                    <a:srgbClr val="0303FF"/>
                  </a:solidFill>
                </a:rPr>
                <a:t>Test Data Set</a:t>
              </a:r>
            </a:p>
          </p:txBody>
        </p:sp>
        <p:sp>
          <p:nvSpPr>
            <p:cNvPr id="38" name="TextBox 37"/>
            <p:cNvSpPr txBox="1"/>
            <p:nvPr/>
          </p:nvSpPr>
          <p:spPr>
            <a:xfrm>
              <a:off x="6475615" y="4372767"/>
              <a:ext cx="222061" cy="208362"/>
            </a:xfrm>
            <a:prstGeom prst="rect">
              <a:avLst/>
            </a:prstGeom>
            <a:noFill/>
          </p:spPr>
          <p:txBody>
            <a:bodyPr wrap="square" lIns="0" tIns="0" rIns="0" bIns="0" rtlCol="0" anchor="ctr">
              <a:noAutofit/>
            </a:bodyPr>
            <a:lstStyle/>
            <a:p>
              <a:pPr algn="ctr"/>
              <a:r>
                <a:rPr lang="en-US" sz="1000" dirty="0">
                  <a:solidFill>
                    <a:schemeClr val="bg1"/>
                  </a:solidFill>
                </a:rPr>
                <a:t>1</a:t>
              </a:r>
            </a:p>
          </p:txBody>
        </p:sp>
        <p:sp>
          <p:nvSpPr>
            <p:cNvPr id="39" name="TextBox 38"/>
            <p:cNvSpPr txBox="1"/>
            <p:nvPr/>
          </p:nvSpPr>
          <p:spPr>
            <a:xfrm>
              <a:off x="6766295" y="4372767"/>
              <a:ext cx="222061" cy="208362"/>
            </a:xfrm>
            <a:prstGeom prst="rect">
              <a:avLst/>
            </a:prstGeom>
            <a:noFill/>
          </p:spPr>
          <p:txBody>
            <a:bodyPr wrap="square" lIns="0" tIns="0" rIns="0" bIns="0" rtlCol="0" anchor="ctr">
              <a:noAutofit/>
            </a:bodyPr>
            <a:lstStyle/>
            <a:p>
              <a:pPr algn="ctr"/>
              <a:r>
                <a:rPr lang="en-US" sz="1000" dirty="0">
                  <a:solidFill>
                    <a:schemeClr val="bg1"/>
                  </a:solidFill>
                </a:rPr>
                <a:t>3</a:t>
              </a:r>
            </a:p>
          </p:txBody>
        </p:sp>
        <p:sp>
          <p:nvSpPr>
            <p:cNvPr id="40" name="TextBox 39"/>
            <p:cNvSpPr txBox="1"/>
            <p:nvPr/>
          </p:nvSpPr>
          <p:spPr>
            <a:xfrm>
              <a:off x="7056261" y="4372767"/>
              <a:ext cx="222061" cy="208362"/>
            </a:xfrm>
            <a:prstGeom prst="rect">
              <a:avLst/>
            </a:prstGeom>
            <a:noFill/>
          </p:spPr>
          <p:txBody>
            <a:bodyPr wrap="square" lIns="0" tIns="0" rIns="0" bIns="0" rtlCol="0" anchor="ctr">
              <a:noAutofit/>
            </a:bodyPr>
            <a:lstStyle/>
            <a:p>
              <a:pPr algn="ctr"/>
              <a:r>
                <a:rPr lang="en-US" sz="1000" dirty="0">
                  <a:solidFill>
                    <a:schemeClr val="bg1"/>
                  </a:solidFill>
                </a:rPr>
                <a:t>4</a:t>
              </a:r>
            </a:p>
          </p:txBody>
        </p:sp>
        <p:sp>
          <p:nvSpPr>
            <p:cNvPr id="41" name="TextBox 40"/>
            <p:cNvSpPr txBox="1"/>
            <p:nvPr/>
          </p:nvSpPr>
          <p:spPr>
            <a:xfrm>
              <a:off x="7056261" y="4780093"/>
              <a:ext cx="222061" cy="208362"/>
            </a:xfrm>
            <a:prstGeom prst="rect">
              <a:avLst/>
            </a:prstGeom>
            <a:noFill/>
          </p:spPr>
          <p:txBody>
            <a:bodyPr wrap="square" lIns="0" tIns="0" rIns="0" bIns="0" rtlCol="0" anchor="ctr">
              <a:noAutofit/>
            </a:bodyPr>
            <a:lstStyle/>
            <a:p>
              <a:pPr algn="ctr"/>
              <a:r>
                <a:rPr lang="en-US" sz="1000" dirty="0">
                  <a:solidFill>
                    <a:schemeClr val="bg1"/>
                  </a:solidFill>
                </a:rPr>
                <a:t>4</a:t>
              </a:r>
            </a:p>
          </p:txBody>
        </p:sp>
        <p:sp>
          <p:nvSpPr>
            <p:cNvPr id="42" name="TextBox 41"/>
            <p:cNvSpPr txBox="1"/>
            <p:nvPr/>
          </p:nvSpPr>
          <p:spPr>
            <a:xfrm>
              <a:off x="6766295" y="4576390"/>
              <a:ext cx="222061" cy="208362"/>
            </a:xfrm>
            <a:prstGeom prst="rect">
              <a:avLst/>
            </a:prstGeom>
            <a:noFill/>
          </p:spPr>
          <p:txBody>
            <a:bodyPr wrap="square" lIns="0" tIns="0" rIns="0" bIns="0" rtlCol="0" anchor="ctr">
              <a:noAutofit/>
            </a:bodyPr>
            <a:lstStyle/>
            <a:p>
              <a:pPr algn="ctr"/>
              <a:r>
                <a:rPr lang="en-US" sz="1000" dirty="0">
                  <a:solidFill>
                    <a:schemeClr val="bg1"/>
                  </a:solidFill>
                </a:rPr>
                <a:t>3</a:t>
              </a:r>
            </a:p>
          </p:txBody>
        </p:sp>
        <p:sp>
          <p:nvSpPr>
            <p:cNvPr id="43" name="TextBox 42"/>
            <p:cNvSpPr txBox="1"/>
            <p:nvPr/>
          </p:nvSpPr>
          <p:spPr>
            <a:xfrm>
              <a:off x="7056261" y="4576390"/>
              <a:ext cx="222061" cy="208362"/>
            </a:xfrm>
            <a:prstGeom prst="rect">
              <a:avLst/>
            </a:prstGeom>
            <a:noFill/>
          </p:spPr>
          <p:txBody>
            <a:bodyPr wrap="square" lIns="0" tIns="0" rIns="0" bIns="0" rtlCol="0" anchor="ctr">
              <a:noAutofit/>
            </a:bodyPr>
            <a:lstStyle/>
            <a:p>
              <a:pPr algn="ctr"/>
              <a:r>
                <a:rPr lang="en-US" sz="1000" dirty="0">
                  <a:solidFill>
                    <a:schemeClr val="bg1"/>
                  </a:solidFill>
                </a:rPr>
                <a:t>5</a:t>
              </a:r>
            </a:p>
          </p:txBody>
        </p:sp>
        <p:sp>
          <p:nvSpPr>
            <p:cNvPr id="44" name="TextBox 43"/>
            <p:cNvSpPr txBox="1"/>
            <p:nvPr/>
          </p:nvSpPr>
          <p:spPr>
            <a:xfrm>
              <a:off x="7915368" y="4780093"/>
              <a:ext cx="222061" cy="208362"/>
            </a:xfrm>
            <a:prstGeom prst="rect">
              <a:avLst/>
            </a:prstGeom>
            <a:noFill/>
          </p:spPr>
          <p:txBody>
            <a:bodyPr wrap="square" lIns="0" tIns="0" rIns="0" bIns="0" rtlCol="0" anchor="ctr">
              <a:noAutofit/>
            </a:bodyPr>
            <a:lstStyle/>
            <a:p>
              <a:pPr algn="ctr"/>
              <a:r>
                <a:rPr lang="en-US" sz="1000" dirty="0">
                  <a:solidFill>
                    <a:schemeClr val="bg1"/>
                  </a:solidFill>
                </a:rPr>
                <a:t>5</a:t>
              </a:r>
            </a:p>
          </p:txBody>
        </p:sp>
        <p:sp>
          <p:nvSpPr>
            <p:cNvPr id="45" name="TextBox 44"/>
            <p:cNvSpPr txBox="1"/>
            <p:nvPr/>
          </p:nvSpPr>
          <p:spPr>
            <a:xfrm>
              <a:off x="7915368" y="4576390"/>
              <a:ext cx="222061" cy="208362"/>
            </a:xfrm>
            <a:prstGeom prst="rect">
              <a:avLst/>
            </a:prstGeom>
            <a:noFill/>
          </p:spPr>
          <p:txBody>
            <a:bodyPr wrap="square" lIns="0" tIns="0" rIns="0" bIns="0" rtlCol="0" anchor="ctr">
              <a:noAutofit/>
            </a:bodyPr>
            <a:lstStyle/>
            <a:p>
              <a:pPr algn="ctr"/>
              <a:r>
                <a:rPr lang="en-US" sz="1000" dirty="0">
                  <a:solidFill>
                    <a:schemeClr val="bg1"/>
                  </a:solidFill>
                </a:rPr>
                <a:t>5</a:t>
              </a:r>
            </a:p>
          </p:txBody>
        </p:sp>
        <p:sp>
          <p:nvSpPr>
            <p:cNvPr id="46" name="TextBox 45"/>
            <p:cNvSpPr txBox="1"/>
            <p:nvPr/>
          </p:nvSpPr>
          <p:spPr>
            <a:xfrm>
              <a:off x="7347265" y="4780093"/>
              <a:ext cx="222061" cy="208362"/>
            </a:xfrm>
            <a:prstGeom prst="rect">
              <a:avLst/>
            </a:prstGeom>
            <a:noFill/>
          </p:spPr>
          <p:txBody>
            <a:bodyPr wrap="square" lIns="0" tIns="0" rIns="0" bIns="0" rtlCol="0" anchor="ctr">
              <a:noAutofit/>
            </a:bodyPr>
            <a:lstStyle/>
            <a:p>
              <a:pPr algn="ctr"/>
              <a:r>
                <a:rPr lang="en-US" sz="1000" dirty="0">
                  <a:solidFill>
                    <a:schemeClr val="bg1"/>
                  </a:solidFill>
                </a:rPr>
                <a:t>5</a:t>
              </a:r>
            </a:p>
          </p:txBody>
        </p:sp>
        <p:sp>
          <p:nvSpPr>
            <p:cNvPr id="47" name="TextBox 46"/>
            <p:cNvSpPr txBox="1"/>
            <p:nvPr/>
          </p:nvSpPr>
          <p:spPr>
            <a:xfrm>
              <a:off x="7056261" y="4988455"/>
              <a:ext cx="222061" cy="208362"/>
            </a:xfrm>
            <a:prstGeom prst="rect">
              <a:avLst/>
            </a:prstGeom>
            <a:noFill/>
          </p:spPr>
          <p:txBody>
            <a:bodyPr wrap="square" lIns="0" tIns="0" rIns="0" bIns="0" rtlCol="0" anchor="ctr">
              <a:noAutofit/>
            </a:bodyPr>
            <a:lstStyle/>
            <a:p>
              <a:pPr algn="ctr"/>
              <a:r>
                <a:rPr lang="en-US" sz="1000" dirty="0">
                  <a:solidFill>
                    <a:schemeClr val="bg1"/>
                  </a:solidFill>
                </a:rPr>
                <a:t>3</a:t>
              </a:r>
            </a:p>
          </p:txBody>
        </p:sp>
        <p:sp>
          <p:nvSpPr>
            <p:cNvPr id="48" name="TextBox 47"/>
            <p:cNvSpPr txBox="1"/>
            <p:nvPr/>
          </p:nvSpPr>
          <p:spPr>
            <a:xfrm>
              <a:off x="7056261" y="5196813"/>
              <a:ext cx="222061" cy="208362"/>
            </a:xfrm>
            <a:prstGeom prst="rect">
              <a:avLst/>
            </a:prstGeom>
            <a:noFill/>
          </p:spPr>
          <p:txBody>
            <a:bodyPr wrap="square" lIns="0" tIns="0" rIns="0" bIns="0" rtlCol="0" anchor="ctr">
              <a:noAutofit/>
            </a:bodyPr>
            <a:lstStyle/>
            <a:p>
              <a:pPr algn="ctr"/>
              <a:r>
                <a:rPr lang="en-US" sz="1000" dirty="0">
                  <a:solidFill>
                    <a:schemeClr val="bg1"/>
                  </a:solidFill>
                </a:rPr>
                <a:t>3</a:t>
              </a:r>
            </a:p>
          </p:txBody>
        </p:sp>
        <p:sp>
          <p:nvSpPr>
            <p:cNvPr id="49" name="TextBox 48"/>
            <p:cNvSpPr txBox="1"/>
            <p:nvPr/>
          </p:nvSpPr>
          <p:spPr>
            <a:xfrm>
              <a:off x="6766295" y="5814455"/>
              <a:ext cx="222061" cy="208362"/>
            </a:xfrm>
            <a:prstGeom prst="rect">
              <a:avLst/>
            </a:prstGeom>
            <a:noFill/>
          </p:spPr>
          <p:txBody>
            <a:bodyPr wrap="square" lIns="0" tIns="0" rIns="0" bIns="0" rtlCol="0" anchor="ctr">
              <a:noAutofit/>
            </a:bodyPr>
            <a:lstStyle/>
            <a:p>
              <a:pPr algn="ctr"/>
              <a:r>
                <a:rPr lang="en-US" sz="1000" dirty="0">
                  <a:solidFill>
                    <a:schemeClr val="bg1"/>
                  </a:solidFill>
                </a:rPr>
                <a:t>2</a:t>
              </a:r>
            </a:p>
          </p:txBody>
        </p:sp>
        <p:sp>
          <p:nvSpPr>
            <p:cNvPr id="50" name="TextBox 49"/>
            <p:cNvSpPr txBox="1"/>
            <p:nvPr/>
          </p:nvSpPr>
          <p:spPr>
            <a:xfrm>
              <a:off x="7056261" y="5814455"/>
              <a:ext cx="222061" cy="208362"/>
            </a:xfrm>
            <a:prstGeom prst="rect">
              <a:avLst/>
            </a:prstGeom>
            <a:noFill/>
          </p:spPr>
          <p:txBody>
            <a:bodyPr wrap="square" lIns="0" tIns="0" rIns="0" bIns="0" rtlCol="0" anchor="ctr">
              <a:noAutofit/>
            </a:bodyPr>
            <a:lstStyle/>
            <a:p>
              <a:pPr algn="ctr"/>
              <a:r>
                <a:rPr lang="en-US" sz="1000" dirty="0">
                  <a:solidFill>
                    <a:schemeClr val="bg1"/>
                  </a:solidFill>
                </a:rPr>
                <a:t>1</a:t>
              </a:r>
            </a:p>
          </p:txBody>
        </p:sp>
        <p:sp>
          <p:nvSpPr>
            <p:cNvPr id="51" name="TextBox 50"/>
            <p:cNvSpPr txBox="1"/>
            <p:nvPr/>
          </p:nvSpPr>
          <p:spPr>
            <a:xfrm>
              <a:off x="6475615" y="5400312"/>
              <a:ext cx="222061" cy="208362"/>
            </a:xfrm>
            <a:prstGeom prst="rect">
              <a:avLst/>
            </a:prstGeom>
            <a:noFill/>
          </p:spPr>
          <p:txBody>
            <a:bodyPr wrap="square" lIns="0" tIns="0" rIns="0" bIns="0" rtlCol="0" anchor="ctr">
              <a:noAutofit/>
            </a:bodyPr>
            <a:lstStyle/>
            <a:p>
              <a:pPr algn="ctr"/>
              <a:r>
                <a:rPr lang="en-US" sz="1000" dirty="0">
                  <a:solidFill>
                    <a:schemeClr val="bg1"/>
                  </a:solidFill>
                </a:rPr>
                <a:t>2</a:t>
              </a:r>
            </a:p>
          </p:txBody>
        </p:sp>
        <p:sp>
          <p:nvSpPr>
            <p:cNvPr id="52" name="TextBox 51"/>
            <p:cNvSpPr txBox="1"/>
            <p:nvPr/>
          </p:nvSpPr>
          <p:spPr>
            <a:xfrm>
              <a:off x="6475615" y="6217466"/>
              <a:ext cx="222061" cy="208362"/>
            </a:xfrm>
            <a:prstGeom prst="rect">
              <a:avLst/>
            </a:prstGeom>
            <a:noFill/>
          </p:spPr>
          <p:txBody>
            <a:bodyPr wrap="square" lIns="0" tIns="0" rIns="0" bIns="0" rtlCol="0" anchor="ctr">
              <a:noAutofit/>
            </a:bodyPr>
            <a:lstStyle/>
            <a:p>
              <a:pPr algn="ctr"/>
              <a:r>
                <a:rPr lang="en-US" sz="1000" dirty="0">
                  <a:solidFill>
                    <a:schemeClr val="bg1"/>
                  </a:solidFill>
                </a:rPr>
                <a:t>1</a:t>
              </a:r>
            </a:p>
          </p:txBody>
        </p:sp>
        <p:sp>
          <p:nvSpPr>
            <p:cNvPr id="53" name="TextBox 52"/>
            <p:cNvSpPr txBox="1"/>
            <p:nvPr/>
          </p:nvSpPr>
          <p:spPr>
            <a:xfrm>
              <a:off x="6766295" y="6013631"/>
              <a:ext cx="222061" cy="208362"/>
            </a:xfrm>
            <a:prstGeom prst="rect">
              <a:avLst/>
            </a:prstGeom>
            <a:noFill/>
          </p:spPr>
          <p:txBody>
            <a:bodyPr wrap="square" lIns="0" tIns="0" rIns="0" bIns="0" rtlCol="0" anchor="ctr">
              <a:noAutofit/>
            </a:bodyPr>
            <a:lstStyle/>
            <a:p>
              <a:pPr algn="ctr"/>
              <a:r>
                <a:rPr lang="en-US" sz="1000" dirty="0">
                  <a:solidFill>
                    <a:schemeClr val="bg1"/>
                  </a:solidFill>
                </a:rPr>
                <a:t>3</a:t>
              </a:r>
            </a:p>
          </p:txBody>
        </p:sp>
        <p:grpSp>
          <p:nvGrpSpPr>
            <p:cNvPr id="54" name="Group 53"/>
            <p:cNvGrpSpPr/>
            <p:nvPr/>
          </p:nvGrpSpPr>
          <p:grpSpPr>
            <a:xfrm>
              <a:off x="7347265" y="5400312"/>
              <a:ext cx="790163" cy="821681"/>
              <a:chOff x="7347265" y="5400312"/>
              <a:chExt cx="790163" cy="821681"/>
            </a:xfrm>
          </p:grpSpPr>
          <p:sp>
            <p:nvSpPr>
              <p:cNvPr id="57" name="TextBox 56"/>
              <p:cNvSpPr txBox="1"/>
              <p:nvPr/>
            </p:nvSpPr>
            <p:spPr>
              <a:xfrm>
                <a:off x="7638359" y="6013631"/>
                <a:ext cx="222061" cy="208362"/>
              </a:xfrm>
              <a:prstGeom prst="rect">
                <a:avLst/>
              </a:prstGeom>
              <a:noFill/>
            </p:spPr>
            <p:txBody>
              <a:bodyPr wrap="square" lIns="0" tIns="0" rIns="0" bIns="0" rtlCol="0" anchor="ctr">
                <a:noAutofit/>
              </a:bodyPr>
              <a:lstStyle/>
              <a:p>
                <a:pPr algn="ctr"/>
                <a:r>
                  <a:rPr lang="en-US" sz="1000" dirty="0">
                    <a:solidFill>
                      <a:schemeClr val="bg1"/>
                    </a:solidFill>
                  </a:rPr>
                  <a:t>?</a:t>
                </a:r>
              </a:p>
            </p:txBody>
          </p:sp>
          <p:sp>
            <p:nvSpPr>
              <p:cNvPr id="58" name="TextBox 57"/>
              <p:cNvSpPr txBox="1"/>
              <p:nvPr/>
            </p:nvSpPr>
            <p:spPr>
              <a:xfrm>
                <a:off x="7638359" y="5610752"/>
                <a:ext cx="222061" cy="208362"/>
              </a:xfrm>
              <a:prstGeom prst="rect">
                <a:avLst/>
              </a:prstGeom>
              <a:noFill/>
            </p:spPr>
            <p:txBody>
              <a:bodyPr wrap="square" lIns="0" tIns="0" rIns="0" bIns="0" rtlCol="0" anchor="ctr">
                <a:noAutofit/>
              </a:bodyPr>
              <a:lstStyle/>
              <a:p>
                <a:pPr algn="ctr"/>
                <a:r>
                  <a:rPr lang="en-US" sz="1000" dirty="0">
                    <a:solidFill>
                      <a:schemeClr val="bg1"/>
                    </a:solidFill>
                  </a:rPr>
                  <a:t>?</a:t>
                </a:r>
              </a:p>
            </p:txBody>
          </p:sp>
          <p:sp>
            <p:nvSpPr>
              <p:cNvPr id="59" name="TextBox 58"/>
              <p:cNvSpPr txBox="1"/>
              <p:nvPr/>
            </p:nvSpPr>
            <p:spPr>
              <a:xfrm>
                <a:off x="7347265" y="5400312"/>
                <a:ext cx="222061" cy="208362"/>
              </a:xfrm>
              <a:prstGeom prst="rect">
                <a:avLst/>
              </a:prstGeom>
              <a:noFill/>
            </p:spPr>
            <p:txBody>
              <a:bodyPr wrap="square" lIns="0" tIns="0" rIns="0" bIns="0" rtlCol="0" anchor="ctr">
                <a:noAutofit/>
              </a:bodyPr>
              <a:lstStyle/>
              <a:p>
                <a:pPr algn="ctr"/>
                <a:r>
                  <a:rPr lang="en-US" sz="1000" dirty="0">
                    <a:solidFill>
                      <a:schemeClr val="bg1"/>
                    </a:solidFill>
                  </a:rPr>
                  <a:t>?</a:t>
                </a:r>
              </a:p>
            </p:txBody>
          </p:sp>
          <p:sp>
            <p:nvSpPr>
              <p:cNvPr id="60" name="TextBox 59"/>
              <p:cNvSpPr txBox="1"/>
              <p:nvPr/>
            </p:nvSpPr>
            <p:spPr>
              <a:xfrm>
                <a:off x="7915367" y="5400312"/>
                <a:ext cx="222061" cy="208362"/>
              </a:xfrm>
              <a:prstGeom prst="rect">
                <a:avLst/>
              </a:prstGeom>
              <a:noFill/>
            </p:spPr>
            <p:txBody>
              <a:bodyPr wrap="square" lIns="0" tIns="0" rIns="0" bIns="0" rtlCol="0" anchor="ctr">
                <a:noAutofit/>
              </a:bodyPr>
              <a:lstStyle/>
              <a:p>
                <a:pPr algn="ctr"/>
                <a:r>
                  <a:rPr lang="en-US" sz="1000" dirty="0">
                    <a:solidFill>
                      <a:schemeClr val="bg1"/>
                    </a:solidFill>
                  </a:rPr>
                  <a:t>?</a:t>
                </a:r>
              </a:p>
            </p:txBody>
          </p:sp>
          <p:sp>
            <p:nvSpPr>
              <p:cNvPr id="61" name="TextBox 60"/>
              <p:cNvSpPr txBox="1"/>
              <p:nvPr/>
            </p:nvSpPr>
            <p:spPr>
              <a:xfrm>
                <a:off x="7915367" y="5814455"/>
                <a:ext cx="222061" cy="208362"/>
              </a:xfrm>
              <a:prstGeom prst="rect">
                <a:avLst/>
              </a:prstGeom>
              <a:noFill/>
            </p:spPr>
            <p:txBody>
              <a:bodyPr wrap="square" lIns="0" tIns="0" rIns="0" bIns="0" rtlCol="0" anchor="ctr">
                <a:noAutofit/>
              </a:bodyPr>
              <a:lstStyle/>
              <a:p>
                <a:pPr algn="ctr"/>
                <a:r>
                  <a:rPr lang="en-US" sz="1000" dirty="0">
                    <a:solidFill>
                      <a:schemeClr val="bg1"/>
                    </a:solidFill>
                  </a:rPr>
                  <a:t>?</a:t>
                </a:r>
              </a:p>
            </p:txBody>
          </p:sp>
        </p:grpSp>
        <p:sp>
          <p:nvSpPr>
            <p:cNvPr id="55" name="Freeform 54"/>
            <p:cNvSpPr/>
            <p:nvPr/>
          </p:nvSpPr>
          <p:spPr>
            <a:xfrm>
              <a:off x="6432550" y="4381500"/>
              <a:ext cx="1752600" cy="2051050"/>
            </a:xfrm>
            <a:custGeom>
              <a:avLst/>
              <a:gdLst>
                <a:gd name="connsiteX0" fmla="*/ 0 w 1752600"/>
                <a:gd name="connsiteY0" fmla="*/ 2044700 h 2051050"/>
                <a:gd name="connsiteX1" fmla="*/ 0 w 1752600"/>
                <a:gd name="connsiteY1" fmla="*/ 0 h 2051050"/>
                <a:gd name="connsiteX2" fmla="*/ 1752600 w 1752600"/>
                <a:gd name="connsiteY2" fmla="*/ 0 h 2051050"/>
                <a:gd name="connsiteX3" fmla="*/ 1752600 w 1752600"/>
                <a:gd name="connsiteY3" fmla="*/ 1016000 h 2051050"/>
                <a:gd name="connsiteX4" fmla="*/ 863600 w 1752600"/>
                <a:gd name="connsiteY4" fmla="*/ 1016000 h 2051050"/>
                <a:gd name="connsiteX5" fmla="*/ 863600 w 1752600"/>
                <a:gd name="connsiteY5" fmla="*/ 2051050 h 2051050"/>
                <a:gd name="connsiteX6" fmla="*/ 0 w 1752600"/>
                <a:gd name="connsiteY6" fmla="*/ 2044700 h 2051050"/>
                <a:gd name="connsiteX0" fmla="*/ 0 w 1752600"/>
                <a:gd name="connsiteY0" fmla="*/ 2044700 h 2136140"/>
                <a:gd name="connsiteX1" fmla="*/ 0 w 1752600"/>
                <a:gd name="connsiteY1" fmla="*/ 0 h 2136140"/>
                <a:gd name="connsiteX2" fmla="*/ 1752600 w 1752600"/>
                <a:gd name="connsiteY2" fmla="*/ 0 h 2136140"/>
                <a:gd name="connsiteX3" fmla="*/ 1752600 w 1752600"/>
                <a:gd name="connsiteY3" fmla="*/ 1016000 h 2136140"/>
                <a:gd name="connsiteX4" fmla="*/ 863600 w 1752600"/>
                <a:gd name="connsiteY4" fmla="*/ 1016000 h 2136140"/>
                <a:gd name="connsiteX5" fmla="*/ 863600 w 1752600"/>
                <a:gd name="connsiteY5" fmla="*/ 2051050 h 2136140"/>
                <a:gd name="connsiteX6" fmla="*/ 91440 w 1752600"/>
                <a:gd name="connsiteY6" fmla="*/ 2136140 h 2136140"/>
                <a:gd name="connsiteX0" fmla="*/ 0 w 1752600"/>
                <a:gd name="connsiteY0" fmla="*/ 2044700 h 2051050"/>
                <a:gd name="connsiteX1" fmla="*/ 0 w 1752600"/>
                <a:gd name="connsiteY1" fmla="*/ 0 h 2051050"/>
                <a:gd name="connsiteX2" fmla="*/ 1752600 w 1752600"/>
                <a:gd name="connsiteY2" fmla="*/ 0 h 2051050"/>
                <a:gd name="connsiteX3" fmla="*/ 1752600 w 1752600"/>
                <a:gd name="connsiteY3" fmla="*/ 1016000 h 2051050"/>
                <a:gd name="connsiteX4" fmla="*/ 863600 w 1752600"/>
                <a:gd name="connsiteY4" fmla="*/ 1016000 h 2051050"/>
                <a:gd name="connsiteX5" fmla="*/ 863600 w 1752600"/>
                <a:gd name="connsiteY5" fmla="*/ 2051050 h 205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2600" h="2051050">
                  <a:moveTo>
                    <a:pt x="0" y="2044700"/>
                  </a:moveTo>
                  <a:lnTo>
                    <a:pt x="0" y="0"/>
                  </a:lnTo>
                  <a:lnTo>
                    <a:pt x="1752600" y="0"/>
                  </a:lnTo>
                  <a:lnTo>
                    <a:pt x="1752600" y="1016000"/>
                  </a:lnTo>
                  <a:lnTo>
                    <a:pt x="863600" y="1016000"/>
                  </a:lnTo>
                  <a:lnTo>
                    <a:pt x="863600" y="2051050"/>
                  </a:lnTo>
                </a:path>
              </a:pathLst>
            </a:custGeom>
            <a:ln w="28575">
              <a:solidFill>
                <a:srgbClr val="FC75D5"/>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56" name="Rectangle 55"/>
            <p:cNvSpPr/>
            <p:nvPr/>
          </p:nvSpPr>
          <p:spPr>
            <a:xfrm>
              <a:off x="7330980" y="5413532"/>
              <a:ext cx="850649" cy="1018646"/>
            </a:xfrm>
            <a:prstGeom prst="rect">
              <a:avLst/>
            </a:prstGeom>
            <a:ln w="28575">
              <a:solidFill>
                <a:srgbClr val="717FFF"/>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spTree>
    <p:extLst>
      <p:ext uri="{BB962C8B-B14F-4D97-AF65-F5344CB8AC3E}">
        <p14:creationId xmlns:p14="http://schemas.microsoft.com/office/powerpoint/2010/main" val="130866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Factorization</a:t>
            </a:r>
          </a:p>
        </p:txBody>
      </p:sp>
      <p:pic>
        <p:nvPicPr>
          <p:cNvPr id="4" name="Picture 3" descr="A somewhat complicated scatterplot features users on the y axis and items on the x axis. Many squares within are white and empty, suggesting an unknown rating. But many others contain integer values, meaning ratings between 1 and 5. These numbered squares are highlighted yellow. A square with a question mark is found at the intersection of User 5 and Item 6. This is the same graphic from several earlier slides."/>
          <p:cNvPicPr>
            <a:picLocks noChangeAspect="1"/>
          </p:cNvPicPr>
          <p:nvPr/>
        </p:nvPicPr>
        <p:blipFill>
          <a:blip r:embed="rId4"/>
          <a:stretch>
            <a:fillRect/>
          </a:stretch>
        </p:blipFill>
        <p:spPr>
          <a:xfrm rot="5400000">
            <a:off x="-930812" y="2258142"/>
            <a:ext cx="5350936" cy="3476250"/>
          </a:xfrm>
          <a:prstGeom prst="rect">
            <a:avLst/>
          </a:prstGeom>
        </p:spPr>
      </p:pic>
      <p:pic>
        <p:nvPicPr>
          <p:cNvPr id="52" name="Picture 51" descr="Screen Shot 2018-07-01 at 5.24.40 PM.png"/>
          <p:cNvPicPr>
            <a:picLocks noChangeAspect="1"/>
          </p:cNvPicPr>
          <p:nvPr/>
        </p:nvPicPr>
        <p:blipFill>
          <a:blip r:embed="rId5" cstate="print"/>
          <a:stretch>
            <a:fillRect/>
          </a:stretch>
        </p:blipFill>
        <p:spPr>
          <a:xfrm>
            <a:off x="2932011" y="3495677"/>
            <a:ext cx="442574" cy="398988"/>
          </a:xfrm>
          <a:prstGeom prst="rect">
            <a:avLst/>
          </a:prstGeom>
        </p:spPr>
      </p:pic>
      <p:grpSp>
        <p:nvGrpSpPr>
          <p:cNvPr id="10" name="Group 9" descr="Two tables are empty. One is 12 by 2 and labeled User Matrix. The other is 2 by 6 and labeled Item Matrix.">
            <a:extLst>
              <a:ext uri="{FF2B5EF4-FFF2-40B4-BE49-F238E27FC236}">
                <a16:creationId xmlns:a16="http://schemas.microsoft.com/office/drawing/2014/main" id="{9512DF4B-00EF-564E-991B-6C4EDE73A257}"/>
              </a:ext>
            </a:extLst>
          </p:cNvPr>
          <p:cNvGrpSpPr/>
          <p:nvPr/>
        </p:nvGrpSpPr>
        <p:grpSpPr>
          <a:xfrm>
            <a:off x="3505070" y="1296988"/>
            <a:ext cx="5511923" cy="5457598"/>
            <a:chOff x="3505070" y="1296988"/>
            <a:chExt cx="5511923" cy="5457598"/>
          </a:xfrm>
        </p:grpSpPr>
        <p:cxnSp>
          <p:nvCxnSpPr>
            <p:cNvPr id="11" name="Straight Connector 10"/>
            <p:cNvCxnSpPr/>
            <p:nvPr/>
          </p:nvCxnSpPr>
          <p:spPr>
            <a:xfrm>
              <a:off x="4004725" y="2226731"/>
              <a:ext cx="880534"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04725" y="2607731"/>
              <a:ext cx="880534"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004725" y="2988731"/>
              <a:ext cx="880534"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012137" y="2126732"/>
              <a:ext cx="319468" cy="369332"/>
            </a:xfrm>
            <a:prstGeom prst="rect">
              <a:avLst/>
            </a:prstGeom>
          </p:spPr>
          <p:txBody>
            <a:bodyPr wrap="none">
              <a:spAutoFit/>
            </a:bodyPr>
            <a:lstStyle/>
            <a:p>
              <a:r>
                <a:rPr lang="en-US" dirty="0"/>
                <a:t>×</a:t>
              </a:r>
            </a:p>
          </p:txBody>
        </p:sp>
        <p:pic>
          <p:nvPicPr>
            <p:cNvPr id="40" name="Picture 39" descr="Screen Shot 2018-07-01 at 5.17.29 PM.png"/>
            <p:cNvPicPr>
              <a:picLocks noChangeAspect="1"/>
            </p:cNvPicPr>
            <p:nvPr/>
          </p:nvPicPr>
          <p:blipFill>
            <a:blip r:embed="rId6" cstate="print"/>
            <a:stretch>
              <a:fillRect/>
            </a:stretch>
          </p:blipFill>
          <p:spPr>
            <a:xfrm rot="5400000" flipV="1">
              <a:off x="4361382" y="1280664"/>
              <a:ext cx="134410" cy="976682"/>
            </a:xfrm>
            <a:prstGeom prst="rect">
              <a:avLst/>
            </a:prstGeom>
          </p:spPr>
        </p:pic>
        <p:sp>
          <p:nvSpPr>
            <p:cNvPr id="42" name="TextBox 41"/>
            <p:cNvSpPr txBox="1"/>
            <p:nvPr/>
          </p:nvSpPr>
          <p:spPr>
            <a:xfrm>
              <a:off x="3962392" y="1371601"/>
              <a:ext cx="1018227" cy="369332"/>
            </a:xfrm>
            <a:prstGeom prst="rect">
              <a:avLst/>
            </a:prstGeom>
            <a:noFill/>
          </p:spPr>
          <p:txBody>
            <a:bodyPr wrap="none" rtlCol="0">
              <a:spAutoFit/>
            </a:bodyPr>
            <a:lstStyle/>
            <a:p>
              <a:r>
                <a:rPr lang="en-US" b="1" dirty="0">
                  <a:solidFill>
                    <a:srgbClr val="008000"/>
                  </a:solidFill>
                </a:rPr>
                <a:t>Factors</a:t>
              </a:r>
            </a:p>
          </p:txBody>
        </p:sp>
        <p:grpSp>
          <p:nvGrpSpPr>
            <p:cNvPr id="6" name="Group 5">
              <a:extLst>
                <a:ext uri="{FF2B5EF4-FFF2-40B4-BE49-F238E27FC236}">
                  <a16:creationId xmlns:a16="http://schemas.microsoft.com/office/drawing/2014/main" id="{024826EF-EF21-2F42-98A8-A080FDDB5211}"/>
                </a:ext>
              </a:extLst>
            </p:cNvPr>
            <p:cNvGrpSpPr/>
            <p:nvPr/>
          </p:nvGrpSpPr>
          <p:grpSpPr>
            <a:xfrm>
              <a:off x="3505070" y="1296988"/>
              <a:ext cx="5511923" cy="5457598"/>
              <a:chOff x="3505070" y="1296988"/>
              <a:chExt cx="5511923" cy="5457598"/>
            </a:xfrm>
          </p:grpSpPr>
          <p:sp>
            <p:nvSpPr>
              <p:cNvPr id="5" name="Rectangle 4"/>
              <p:cNvSpPr/>
              <p:nvPr/>
            </p:nvSpPr>
            <p:spPr>
              <a:xfrm>
                <a:off x="3505070" y="3803133"/>
                <a:ext cx="312906" cy="369332"/>
              </a:xfrm>
              <a:prstGeom prst="rect">
                <a:avLst/>
              </a:prstGeom>
            </p:spPr>
            <p:txBody>
              <a:bodyPr wrap="none">
                <a:spAutoFit/>
              </a:bodyPr>
              <a:lstStyle/>
              <a:p>
                <a:r>
                  <a:rPr lang="en-US" dirty="0"/>
                  <a:t>≈</a:t>
                </a:r>
              </a:p>
            </p:txBody>
          </p:sp>
          <p:sp>
            <p:nvSpPr>
              <p:cNvPr id="7" name="Rectangle 6"/>
              <p:cNvSpPr/>
              <p:nvPr/>
            </p:nvSpPr>
            <p:spPr>
              <a:xfrm>
                <a:off x="3996259" y="1862665"/>
                <a:ext cx="888999" cy="4521200"/>
              </a:xfrm>
              <a:prstGeom prst="rect">
                <a:avLst/>
              </a:prstGeom>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cxnSp>
            <p:nvCxnSpPr>
              <p:cNvPr id="9" name="Straight Connector 8"/>
              <p:cNvCxnSpPr/>
              <p:nvPr/>
            </p:nvCxnSpPr>
            <p:spPr>
              <a:xfrm rot="16200000" flipH="1" flipV="1">
                <a:off x="2207676" y="4125382"/>
                <a:ext cx="4495800" cy="423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04725" y="3378197"/>
                <a:ext cx="880534"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04725" y="3750731"/>
                <a:ext cx="880534"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004725" y="4140197"/>
                <a:ext cx="880534"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004725" y="4512730"/>
                <a:ext cx="880534"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004725" y="4893730"/>
                <a:ext cx="880534"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004725" y="5266263"/>
                <a:ext cx="880534"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004725" y="5655729"/>
                <a:ext cx="880534"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004725" y="6036729"/>
                <a:ext cx="880534"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427125" y="1972732"/>
                <a:ext cx="2616200" cy="770466"/>
              </a:xfrm>
              <a:prstGeom prst="rect">
                <a:avLst/>
              </a:prstGeom>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cxnSp>
            <p:nvCxnSpPr>
              <p:cNvPr id="26" name="Straight Connector 25"/>
              <p:cNvCxnSpPr/>
              <p:nvPr/>
            </p:nvCxnSpPr>
            <p:spPr>
              <a:xfrm rot="5400000">
                <a:off x="5494861" y="2362199"/>
                <a:ext cx="74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5935127" y="2362200"/>
                <a:ext cx="74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6366929" y="2362201"/>
                <a:ext cx="74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5400000">
                <a:off x="6798729" y="2362202"/>
                <a:ext cx="74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a:off x="7222062" y="2362203"/>
                <a:ext cx="74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24" idx="3"/>
              </p:cNvCxnSpPr>
              <p:nvPr/>
            </p:nvCxnSpPr>
            <p:spPr>
              <a:xfrm flipV="1">
                <a:off x="5427125" y="2357965"/>
                <a:ext cx="2616200" cy="423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216390" y="2573866"/>
                <a:ext cx="473012" cy="553998"/>
              </a:xfrm>
              <a:prstGeom prst="rect">
                <a:avLst/>
              </a:prstGeom>
              <a:solidFill>
                <a:schemeClr val="bg1">
                  <a:lumMod val="75000"/>
                </a:schemeClr>
              </a:solidFill>
            </p:spPr>
            <p:txBody>
              <a:bodyPr wrap="none" rtlCol="0">
                <a:spAutoFit/>
              </a:bodyPr>
              <a:lstStyle/>
              <a:p>
                <a:r>
                  <a:rPr lang="en-US" sz="3000" i="1" dirty="0"/>
                  <a:t>P</a:t>
                </a:r>
                <a:endParaRPr lang="en-US" sz="3000" dirty="0"/>
              </a:p>
            </p:txBody>
          </p:sp>
          <p:sp>
            <p:nvSpPr>
              <p:cNvPr id="38" name="TextBox 37"/>
              <p:cNvSpPr txBox="1"/>
              <p:nvPr/>
            </p:nvSpPr>
            <p:spPr>
              <a:xfrm>
                <a:off x="6485457" y="2074332"/>
                <a:ext cx="502956" cy="553998"/>
              </a:xfrm>
              <a:prstGeom prst="rect">
                <a:avLst/>
              </a:prstGeom>
              <a:solidFill>
                <a:schemeClr val="bg1">
                  <a:lumMod val="75000"/>
                </a:schemeClr>
              </a:solidFill>
            </p:spPr>
            <p:txBody>
              <a:bodyPr wrap="none" rtlCol="0">
                <a:spAutoFit/>
              </a:bodyPr>
              <a:lstStyle/>
              <a:p>
                <a:r>
                  <a:rPr lang="en-US" sz="3000" i="1" dirty="0"/>
                  <a:t>Q</a:t>
                </a:r>
                <a:endParaRPr lang="en-US" sz="3000" dirty="0"/>
              </a:p>
            </p:txBody>
          </p:sp>
          <p:pic>
            <p:nvPicPr>
              <p:cNvPr id="41" name="Picture 40" descr="Screen Shot 2018-07-01 at 5.17.29 PM.png"/>
              <p:cNvPicPr>
                <a:picLocks noChangeAspect="1"/>
              </p:cNvPicPr>
              <p:nvPr/>
            </p:nvPicPr>
            <p:blipFill>
              <a:blip r:embed="rId7" cstate="print"/>
              <a:stretch>
                <a:fillRect/>
              </a:stretch>
            </p:blipFill>
            <p:spPr>
              <a:xfrm rot="10800000">
                <a:off x="8086716" y="1931140"/>
                <a:ext cx="269876" cy="844124"/>
              </a:xfrm>
              <a:prstGeom prst="rect">
                <a:avLst/>
              </a:prstGeom>
            </p:spPr>
          </p:pic>
          <p:sp>
            <p:nvSpPr>
              <p:cNvPr id="45" name="TextBox 44"/>
              <p:cNvSpPr txBox="1"/>
              <p:nvPr/>
            </p:nvSpPr>
            <p:spPr>
              <a:xfrm rot="5400000">
                <a:off x="8045265" y="2201335"/>
                <a:ext cx="1018227" cy="369332"/>
              </a:xfrm>
              <a:prstGeom prst="rect">
                <a:avLst/>
              </a:prstGeom>
              <a:noFill/>
            </p:spPr>
            <p:txBody>
              <a:bodyPr wrap="none" rtlCol="0">
                <a:spAutoFit/>
              </a:bodyPr>
              <a:lstStyle/>
              <a:p>
                <a:r>
                  <a:rPr lang="en-US" b="1" dirty="0">
                    <a:solidFill>
                      <a:srgbClr val="008000"/>
                    </a:solidFill>
                  </a:rPr>
                  <a:t>Factors</a:t>
                </a:r>
              </a:p>
            </p:txBody>
          </p:sp>
          <p:sp>
            <p:nvSpPr>
              <p:cNvPr id="47" name="Rectangle 46"/>
              <p:cNvSpPr/>
              <p:nvPr/>
            </p:nvSpPr>
            <p:spPr>
              <a:xfrm>
                <a:off x="3727255" y="6108255"/>
                <a:ext cx="3021280" cy="646331"/>
              </a:xfrm>
              <a:prstGeom prst="rect">
                <a:avLst/>
              </a:prstGeom>
            </p:spPr>
            <p:txBody>
              <a:bodyPr wrap="square">
                <a:spAutoFit/>
              </a:bodyPr>
              <a:lstStyle/>
              <a:p>
                <a:endParaRPr lang="en-US" dirty="0"/>
              </a:p>
              <a:p>
                <a:r>
                  <a:rPr lang="en-US" b="1" dirty="0"/>
                  <a:t>User matrix</a:t>
                </a:r>
              </a:p>
            </p:txBody>
          </p:sp>
          <p:sp>
            <p:nvSpPr>
              <p:cNvPr id="50" name="Rectangle 49"/>
              <p:cNvSpPr/>
              <p:nvPr/>
            </p:nvSpPr>
            <p:spPr>
              <a:xfrm>
                <a:off x="5995713" y="1296988"/>
                <a:ext cx="3021280" cy="646331"/>
              </a:xfrm>
              <a:prstGeom prst="rect">
                <a:avLst/>
              </a:prstGeom>
            </p:spPr>
            <p:txBody>
              <a:bodyPr wrap="square">
                <a:spAutoFit/>
              </a:bodyPr>
              <a:lstStyle/>
              <a:p>
                <a:endParaRPr lang="en-US" dirty="0"/>
              </a:p>
              <a:p>
                <a:r>
                  <a:rPr lang="en-US" b="1" dirty="0"/>
                  <a:t>Item matrix</a:t>
                </a:r>
              </a:p>
            </p:txBody>
          </p:sp>
          <p:sp>
            <p:nvSpPr>
              <p:cNvPr id="53" name="Rectangle 52"/>
              <p:cNvSpPr/>
              <p:nvPr/>
            </p:nvSpPr>
            <p:spPr>
              <a:xfrm>
                <a:off x="3987792" y="3369731"/>
                <a:ext cx="914400" cy="381000"/>
              </a:xfrm>
              <a:prstGeom prst="rect">
                <a:avLst/>
              </a:prstGeom>
              <a:solidFill>
                <a:srgbClr val="800000">
                  <a:alpha val="50000"/>
                </a:srgb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54" name="Rectangle 53"/>
              <p:cNvSpPr/>
              <p:nvPr/>
            </p:nvSpPr>
            <p:spPr>
              <a:xfrm rot="5400000">
                <a:off x="7440603" y="2142594"/>
                <a:ext cx="754592" cy="438151"/>
              </a:xfrm>
              <a:prstGeom prst="rect">
                <a:avLst/>
              </a:prstGeom>
              <a:solidFill>
                <a:srgbClr val="800000">
                  <a:alpha val="50000"/>
                </a:srgb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grpSp>
      <p:grpSp>
        <p:nvGrpSpPr>
          <p:cNvPr id="3" name="Group 2">
            <a:extLst>
              <a:ext uri="{FF2B5EF4-FFF2-40B4-BE49-F238E27FC236}">
                <a16:creationId xmlns:a16="http://schemas.microsoft.com/office/drawing/2014/main" id="{D282CB30-9E29-0245-B20F-0298C1F1AC28}"/>
              </a:ext>
            </a:extLst>
          </p:cNvPr>
          <p:cNvGrpSpPr/>
          <p:nvPr/>
        </p:nvGrpSpPr>
        <p:grpSpPr>
          <a:xfrm>
            <a:off x="5291460" y="5200128"/>
            <a:ext cx="3852540" cy="1100660"/>
            <a:chOff x="5291460" y="5200128"/>
            <a:chExt cx="3852540" cy="1100660"/>
          </a:xfrm>
        </p:grpSpPr>
        <p:graphicFrame>
          <p:nvGraphicFramePr>
            <p:cNvPr id="51" name="Object 50"/>
            <p:cNvGraphicFramePr>
              <a:graphicFrameLocks noChangeAspect="1"/>
            </p:cNvGraphicFramePr>
            <p:nvPr>
              <p:extLst>
                <p:ext uri="{D42A27DB-BD31-4B8C-83A1-F6EECF244321}">
                  <p14:modId xmlns:p14="http://schemas.microsoft.com/office/powerpoint/2010/main" val="3753157221"/>
                </p:ext>
              </p:extLst>
            </p:nvPr>
          </p:nvGraphicFramePr>
          <p:xfrm>
            <a:off x="6137275" y="5688013"/>
            <a:ext cx="2524125" cy="612775"/>
          </p:xfrm>
          <a:graphic>
            <a:graphicData uri="http://schemas.openxmlformats.org/presentationml/2006/ole">
              <mc:AlternateContent xmlns:mc="http://schemas.openxmlformats.org/markup-compatibility/2006">
                <mc:Choice xmlns:v="urn:schemas-microsoft-com:vml" Requires="v">
                  <p:oleObj spid="_x0000_s321754" name="Equation" r:id="rId8" imgW="8763450" imgH="2133710" progId="Equation.3">
                    <p:embed/>
                  </p:oleObj>
                </mc:Choice>
                <mc:Fallback>
                  <p:oleObj name="Equation" r:id="rId8" imgW="8763450" imgH="2133710" progId="Equation.3">
                    <p:embed/>
                    <p:pic>
                      <p:nvPicPr>
                        <p:cNvPr id="0" name="Picture 2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7275" y="5688013"/>
                          <a:ext cx="2524125"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Rectangle 57"/>
            <p:cNvSpPr/>
            <p:nvPr/>
          </p:nvSpPr>
          <p:spPr>
            <a:xfrm>
              <a:off x="5659892" y="5200128"/>
              <a:ext cx="3484108" cy="430887"/>
            </a:xfrm>
            <a:prstGeom prst="rect">
              <a:avLst/>
            </a:prstGeom>
          </p:spPr>
          <p:txBody>
            <a:bodyPr wrap="square">
              <a:spAutoFit/>
            </a:bodyPr>
            <a:lstStyle/>
            <a:p>
              <a:r>
                <a:rPr lang="en-US" sz="2200" dirty="0"/>
                <a:t>Calculate missing entries:</a:t>
              </a:r>
            </a:p>
          </p:txBody>
        </p:sp>
        <p:sp>
          <p:nvSpPr>
            <p:cNvPr id="59" name="Oval 58">
              <a:extLst>
                <a:ext uri="{FF2B5EF4-FFF2-40B4-BE49-F238E27FC236}">
                  <a16:creationId xmlns:a16="http://schemas.microsoft.com/office/drawing/2014/main" id="{D28E3600-8321-CB40-933D-574B73EADF84}"/>
                </a:ext>
              </a:extLst>
            </p:cNvPr>
            <p:cNvSpPr/>
            <p:nvPr/>
          </p:nvSpPr>
          <p:spPr bwMode="auto">
            <a:xfrm>
              <a:off x="5291460" y="5241323"/>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2</a:t>
              </a:r>
            </a:p>
          </p:txBody>
        </p:sp>
      </p:grpSp>
      <p:grpSp>
        <p:nvGrpSpPr>
          <p:cNvPr id="8" name="Group 7">
            <a:extLst>
              <a:ext uri="{FF2B5EF4-FFF2-40B4-BE49-F238E27FC236}">
                <a16:creationId xmlns:a16="http://schemas.microsoft.com/office/drawing/2014/main" id="{747552C0-E54C-DB4F-8B63-2263B30EF03F}"/>
              </a:ext>
            </a:extLst>
          </p:cNvPr>
          <p:cNvGrpSpPr/>
          <p:nvPr/>
        </p:nvGrpSpPr>
        <p:grpSpPr>
          <a:xfrm>
            <a:off x="5291460" y="3269729"/>
            <a:ext cx="3683205" cy="1698604"/>
            <a:chOff x="5291460" y="3269729"/>
            <a:chExt cx="3683205" cy="1698604"/>
          </a:xfrm>
        </p:grpSpPr>
        <p:sp>
          <p:nvSpPr>
            <p:cNvPr id="57" name="Rectangle 56"/>
            <p:cNvSpPr/>
            <p:nvPr/>
          </p:nvSpPr>
          <p:spPr>
            <a:xfrm>
              <a:off x="5659892" y="3269729"/>
              <a:ext cx="3314773" cy="430887"/>
            </a:xfrm>
            <a:prstGeom prst="rect">
              <a:avLst/>
            </a:prstGeom>
          </p:spPr>
          <p:txBody>
            <a:bodyPr wrap="square">
              <a:spAutoFit/>
            </a:bodyPr>
            <a:lstStyle/>
            <a:p>
              <a:r>
                <a:rPr lang="en-US" sz="2200" dirty="0"/>
                <a:t>Factorize into (</a:t>
              </a:r>
              <a:r>
                <a:rPr lang="en-US" sz="2200" i="1" dirty="0"/>
                <a:t>P</a:t>
              </a:r>
              <a:r>
                <a:rPr lang="en-US" sz="2200" dirty="0"/>
                <a:t>,</a:t>
              </a:r>
              <a:r>
                <a:rPr lang="en-US" sz="2200" i="1" dirty="0"/>
                <a:t>Q</a:t>
              </a:r>
              <a:r>
                <a:rPr lang="en-US" sz="2200" dirty="0"/>
                <a:t>)</a:t>
              </a:r>
            </a:p>
          </p:txBody>
        </p:sp>
        <p:sp>
          <p:nvSpPr>
            <p:cNvPr id="60" name="Oval 59">
              <a:extLst>
                <a:ext uri="{FF2B5EF4-FFF2-40B4-BE49-F238E27FC236}">
                  <a16:creationId xmlns:a16="http://schemas.microsoft.com/office/drawing/2014/main" id="{D28E3600-8321-CB40-933D-574B73EADF84}"/>
                </a:ext>
              </a:extLst>
            </p:cNvPr>
            <p:cNvSpPr/>
            <p:nvPr/>
          </p:nvSpPr>
          <p:spPr bwMode="auto">
            <a:xfrm>
              <a:off x="5291460" y="3318786"/>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1</a:t>
              </a:r>
            </a:p>
          </p:txBody>
        </p:sp>
        <p:graphicFrame>
          <p:nvGraphicFramePr>
            <p:cNvPr id="48" name="Object 47"/>
            <p:cNvGraphicFramePr>
              <a:graphicFrameLocks noChangeAspect="1"/>
            </p:cNvGraphicFramePr>
            <p:nvPr>
              <p:extLst>
                <p:ext uri="{D42A27DB-BD31-4B8C-83A1-F6EECF244321}">
                  <p14:modId xmlns:p14="http://schemas.microsoft.com/office/powerpoint/2010/main" val="470884250"/>
                </p:ext>
              </p:extLst>
            </p:nvPr>
          </p:nvGraphicFramePr>
          <p:xfrm>
            <a:off x="5757042" y="3784600"/>
            <a:ext cx="3031648" cy="745066"/>
          </p:xfrm>
          <a:graphic>
            <a:graphicData uri="http://schemas.openxmlformats.org/presentationml/2006/ole">
              <mc:AlternateContent xmlns:mc="http://schemas.openxmlformats.org/markup-compatibility/2006">
                <mc:Choice xmlns:v="urn:schemas-microsoft-com:vml" Requires="v">
                  <p:oleObj spid="_x0000_s321755" name="Equation" r:id="rId10" imgW="8992062" imgH="2209914" progId="Equation.3">
                    <p:embed/>
                  </p:oleObj>
                </mc:Choice>
                <mc:Fallback>
                  <p:oleObj name="Equation" r:id="rId10" imgW="8992062" imgH="2209914" progId="Equation.3">
                    <p:embed/>
                    <p:pic>
                      <p:nvPicPr>
                        <p:cNvPr id="0" name="Picture 2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57042" y="3784600"/>
                          <a:ext cx="3031648" cy="7450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Rectangle 48"/>
            <p:cNvSpPr/>
            <p:nvPr/>
          </p:nvSpPr>
          <p:spPr>
            <a:xfrm>
              <a:off x="5774574" y="4599001"/>
              <a:ext cx="3086414" cy="369332"/>
            </a:xfrm>
            <a:prstGeom prst="rect">
              <a:avLst/>
            </a:prstGeom>
          </p:spPr>
          <p:txBody>
            <a:bodyPr wrap="none">
              <a:spAutoFit/>
            </a:bodyPr>
            <a:lstStyle/>
            <a:p>
              <a:r>
                <a:rPr lang="en-US" dirty="0"/>
                <a:t>(+ penalty, avoid over-fitting)</a:t>
              </a:r>
            </a:p>
          </p:txBody>
        </p:sp>
      </p:grpSp>
      <p:sp>
        <p:nvSpPr>
          <p:cNvPr id="44" name="Rectangle 43">
            <a:extLst>
              <a:ext uri="{FF2B5EF4-FFF2-40B4-BE49-F238E27FC236}">
                <a16:creationId xmlns:a16="http://schemas.microsoft.com/office/drawing/2014/main" id="{C0B1EB67-95E7-BA43-A23E-CA8E1CE12EDD}"/>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Mining of Massive Datasets, http://</a:t>
            </a:r>
            <a:r>
              <a:rPr lang="en-US" sz="1000" dirty="0" err="1">
                <a:solidFill>
                  <a:schemeClr val="bg1">
                    <a:lumMod val="50000"/>
                  </a:schemeClr>
                </a:solidFill>
              </a:rPr>
              <a:t>www.mmds.org</a:t>
            </a:r>
            <a:endParaRPr lang="en-US" sz="1000" dirty="0">
              <a:solidFill>
                <a:schemeClr val="bg1">
                  <a:lumMod val="50000"/>
                </a:schemeClr>
              </a:solidFill>
            </a:endParaRPr>
          </a:p>
        </p:txBody>
      </p:sp>
      <p:sp>
        <p:nvSpPr>
          <p:cNvPr id="46" name="Rectangle 45">
            <a:extLst>
              <a:ext uri="{FF2B5EF4-FFF2-40B4-BE49-F238E27FC236}">
                <a16:creationId xmlns:a16="http://schemas.microsoft.com/office/drawing/2014/main" id="{81B94C25-E396-9845-B0BF-0F28D39D9ECC}"/>
              </a:ext>
            </a:extLst>
          </p:cNvPr>
          <p:cNvSpPr/>
          <p:nvPr/>
        </p:nvSpPr>
        <p:spPr>
          <a:xfrm>
            <a:off x="761149" y="2000701"/>
            <a:ext cx="2565637" cy="4527019"/>
          </a:xfrm>
          <a:prstGeom prst="rect">
            <a:avLst/>
          </a:prstGeom>
          <a:solidFill>
            <a:schemeClr val="accent2">
              <a:lumMod val="20000"/>
              <a:lumOff val="80000"/>
              <a:alpha val="26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Illustrative: Factor Space</a:t>
            </a:r>
          </a:p>
        </p:txBody>
      </p:sp>
      <p:pic>
        <p:nvPicPr>
          <p:cNvPr id="5" name="Picture 4" descr="A graphic shows how axes can be developed that estimate where to place users of certain mentalities. The x axis involves the sex of the user and the y axis involves a relationship between serious media and escapist media. Different figures are found in different areas of the graphic. For instance, a traditionally nerdy looking person is in the top right quadrant and probably likes Braveheart. A more serious-looking woman is in the top left quadrant and probably likes the Color Purple."/>
          <p:cNvPicPr>
            <a:picLocks noChangeAspect="1"/>
          </p:cNvPicPr>
          <p:nvPr/>
        </p:nvPicPr>
        <p:blipFill>
          <a:blip r:embed="rId3"/>
          <a:stretch>
            <a:fillRect/>
          </a:stretch>
        </p:blipFill>
        <p:spPr>
          <a:xfrm>
            <a:off x="1224640" y="1440418"/>
            <a:ext cx="6812044" cy="5012056"/>
          </a:xfrm>
          <a:prstGeom prst="rect">
            <a:avLst/>
          </a:prstGeom>
        </p:spPr>
      </p:pic>
      <p:sp>
        <p:nvSpPr>
          <p:cNvPr id="9" name="TextBox 8"/>
          <p:cNvSpPr txBox="1"/>
          <p:nvPr/>
        </p:nvSpPr>
        <p:spPr>
          <a:xfrm>
            <a:off x="6392443" y="4020792"/>
            <a:ext cx="1082348" cy="369332"/>
          </a:xfrm>
          <a:prstGeom prst="rect">
            <a:avLst/>
          </a:prstGeom>
          <a:noFill/>
        </p:spPr>
        <p:txBody>
          <a:bodyPr wrap="none" rtlCol="0">
            <a:spAutoFit/>
          </a:bodyPr>
          <a:lstStyle/>
          <a:p>
            <a:r>
              <a:rPr lang="en-US" b="1" dirty="0">
                <a:solidFill>
                  <a:srgbClr val="D60093"/>
                </a:solidFill>
                <a:latin typeface="Arial" pitchFamily="34" charset="0"/>
                <a:cs typeface="Arial" pitchFamily="34" charset="0"/>
              </a:rPr>
              <a:t>Factor 1</a:t>
            </a:r>
          </a:p>
        </p:txBody>
      </p:sp>
      <p:sp>
        <p:nvSpPr>
          <p:cNvPr id="10" name="TextBox 9"/>
          <p:cNvSpPr txBox="1"/>
          <p:nvPr/>
        </p:nvSpPr>
        <p:spPr>
          <a:xfrm rot="16200000">
            <a:off x="3967118" y="5503932"/>
            <a:ext cx="1181734" cy="369332"/>
          </a:xfrm>
          <a:prstGeom prst="rect">
            <a:avLst/>
          </a:prstGeom>
          <a:noFill/>
        </p:spPr>
        <p:txBody>
          <a:bodyPr wrap="square" rtlCol="0">
            <a:spAutoFit/>
          </a:bodyPr>
          <a:lstStyle/>
          <a:p>
            <a:r>
              <a:rPr lang="en-US" b="1" dirty="0">
                <a:solidFill>
                  <a:srgbClr val="D60093"/>
                </a:solidFill>
                <a:latin typeface="Arial" pitchFamily="34" charset="0"/>
                <a:cs typeface="Arial" pitchFamily="34" charset="0"/>
              </a:rPr>
              <a:t>Factor 2</a:t>
            </a:r>
          </a:p>
        </p:txBody>
      </p:sp>
      <p:sp>
        <p:nvSpPr>
          <p:cNvPr id="7" name="Rectangle 6">
            <a:extLst>
              <a:ext uri="{FF2B5EF4-FFF2-40B4-BE49-F238E27FC236}">
                <a16:creationId xmlns:a16="http://schemas.microsoft.com/office/drawing/2014/main" id="{0041A71A-42EE-024C-8A89-10A51786A728}"/>
              </a:ext>
            </a:extLst>
          </p:cNvPr>
          <p:cNvSpPr/>
          <p:nvPr/>
        </p:nvSpPr>
        <p:spPr>
          <a:xfrm>
            <a:off x="457200" y="6521292"/>
            <a:ext cx="8229600" cy="276999"/>
          </a:xfrm>
          <a:prstGeom prst="rect">
            <a:avLst/>
          </a:prstGeom>
          <a:noFill/>
        </p:spPr>
        <p:txBody>
          <a:bodyPr wrap="none" anchor="b">
            <a:noAutofit/>
          </a:bodyPr>
          <a:lstStyle/>
          <a:p>
            <a:pPr algn="r"/>
            <a:r>
              <a:rPr lang="en-US" sz="1000" dirty="0">
                <a:solidFill>
                  <a:schemeClr val="bg1">
                    <a:lumMod val="50000"/>
                  </a:schemeClr>
                </a:solidFill>
              </a:rPr>
              <a:t>© 2009 IEEE. Reprinted, with permission, from Computer Magazine.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Progress Prize</a:t>
            </a:r>
          </a:p>
        </p:txBody>
      </p:sp>
      <p:graphicFrame>
        <p:nvGraphicFramePr>
          <p:cNvPr id="7" name="Chart 6" descr="A complicated line graph features a number of factors. There is a logarithmic scale on the x-axis which denotes millions of parameters. On the y-axis is RSME."/>
          <p:cNvGraphicFramePr>
            <a:graphicFrameLocks/>
          </p:cNvGraphicFramePr>
          <p:nvPr>
            <p:extLst>
              <p:ext uri="{D42A27DB-BD31-4B8C-83A1-F6EECF244321}">
                <p14:modId xmlns:p14="http://schemas.microsoft.com/office/powerpoint/2010/main" val="745595226"/>
              </p:ext>
            </p:extLst>
          </p:nvPr>
        </p:nvGraphicFramePr>
        <p:xfrm>
          <a:off x="-42335" y="1964266"/>
          <a:ext cx="7611292" cy="46736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4961780" y="2678667"/>
            <a:ext cx="2884123" cy="369332"/>
          </a:xfrm>
          <a:prstGeom prst="rect">
            <a:avLst/>
          </a:prstGeom>
        </p:spPr>
        <p:txBody>
          <a:bodyPr wrap="none">
            <a:spAutoFit/>
          </a:bodyPr>
          <a:lstStyle/>
          <a:p>
            <a:r>
              <a:rPr lang="en-US" b="1" dirty="0"/>
              <a:t>Item–Item CF (+learning)</a:t>
            </a:r>
          </a:p>
        </p:txBody>
      </p:sp>
      <p:sp>
        <p:nvSpPr>
          <p:cNvPr id="10" name="Rectangle 9"/>
          <p:cNvSpPr/>
          <p:nvPr/>
        </p:nvSpPr>
        <p:spPr>
          <a:xfrm>
            <a:off x="5359713" y="3540511"/>
            <a:ext cx="2916183" cy="369332"/>
          </a:xfrm>
          <a:prstGeom prst="rect">
            <a:avLst/>
          </a:prstGeom>
        </p:spPr>
        <p:txBody>
          <a:bodyPr wrap="none">
            <a:spAutoFit/>
          </a:bodyPr>
          <a:lstStyle/>
          <a:p>
            <a:r>
              <a:rPr lang="en-US" b="1" dirty="0"/>
              <a:t>Matrix Factorization (MF)</a:t>
            </a:r>
          </a:p>
        </p:txBody>
      </p:sp>
      <p:sp>
        <p:nvSpPr>
          <p:cNvPr id="11" name="Rectangle 10"/>
          <p:cNvSpPr/>
          <p:nvPr/>
        </p:nvSpPr>
        <p:spPr>
          <a:xfrm>
            <a:off x="6307979" y="3928930"/>
            <a:ext cx="1909497" cy="646331"/>
          </a:xfrm>
          <a:prstGeom prst="rect">
            <a:avLst/>
          </a:prstGeom>
        </p:spPr>
        <p:txBody>
          <a:bodyPr wrap="none">
            <a:spAutoFit/>
          </a:bodyPr>
          <a:lstStyle/>
          <a:p>
            <a:r>
              <a:rPr lang="en-US" b="1" dirty="0"/>
              <a:t>Item-Item CF +  </a:t>
            </a:r>
            <a:br>
              <a:rPr lang="en-US" b="1" dirty="0"/>
            </a:br>
            <a:r>
              <a:rPr lang="en-US" b="1" dirty="0"/>
              <a:t>temporal bias</a:t>
            </a:r>
          </a:p>
        </p:txBody>
      </p:sp>
      <p:sp>
        <p:nvSpPr>
          <p:cNvPr id="12" name="Rectangle 11"/>
          <p:cNvSpPr/>
          <p:nvPr/>
        </p:nvSpPr>
        <p:spPr>
          <a:xfrm>
            <a:off x="7195968" y="4785987"/>
            <a:ext cx="1749197" cy="646331"/>
          </a:xfrm>
          <a:prstGeom prst="rect">
            <a:avLst/>
          </a:prstGeom>
        </p:spPr>
        <p:txBody>
          <a:bodyPr wrap="none">
            <a:spAutoFit/>
          </a:bodyPr>
          <a:lstStyle/>
          <a:p>
            <a:r>
              <a:rPr lang="en-US" b="1" dirty="0"/>
              <a:t>MF +</a:t>
            </a:r>
            <a:br>
              <a:rPr lang="en-US" b="1" dirty="0"/>
            </a:br>
            <a:r>
              <a:rPr lang="en-US" b="1" dirty="0"/>
              <a:t>temporal bias </a:t>
            </a:r>
          </a:p>
        </p:txBody>
      </p:sp>
      <p:pic>
        <p:nvPicPr>
          <p:cNvPr id="13" name="Picture 12" descr="Screen Shot 2018-07-01 at 5.17.29 PM.png"/>
          <p:cNvPicPr>
            <a:picLocks noChangeAspect="1"/>
          </p:cNvPicPr>
          <p:nvPr/>
        </p:nvPicPr>
        <p:blipFill>
          <a:blip r:embed="rId4" cstate="print"/>
          <a:stretch>
            <a:fillRect/>
          </a:stretch>
        </p:blipFill>
        <p:spPr>
          <a:xfrm rot="10800000">
            <a:off x="6855755" y="4619777"/>
            <a:ext cx="325166" cy="1017060"/>
          </a:xfrm>
          <a:prstGeom prst="rect">
            <a:avLst/>
          </a:prstGeom>
        </p:spPr>
      </p:pic>
      <p:cxnSp>
        <p:nvCxnSpPr>
          <p:cNvPr id="14" name="Straight Arrow Connector 13">
            <a:extLst>
              <a:ext uri="{FF2B5EF4-FFF2-40B4-BE49-F238E27FC236}">
                <a16:creationId xmlns:a16="http://schemas.microsoft.com/office/drawing/2014/main" id="{EC6AE85B-AA49-6445-AE1F-7852B324698B}"/>
              </a:ext>
            </a:extLst>
          </p:cNvPr>
          <p:cNvCxnSpPr>
            <a:cxnSpLocks/>
          </p:cNvCxnSpPr>
          <p:nvPr/>
        </p:nvCxnSpPr>
        <p:spPr>
          <a:xfrm flipH="1">
            <a:off x="3666067" y="2863333"/>
            <a:ext cx="120431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6AE85B-AA49-6445-AE1F-7852B324698B}"/>
              </a:ext>
            </a:extLst>
          </p:cNvPr>
          <p:cNvCxnSpPr>
            <a:cxnSpLocks/>
          </p:cNvCxnSpPr>
          <p:nvPr/>
        </p:nvCxnSpPr>
        <p:spPr>
          <a:xfrm flipH="1" flipV="1">
            <a:off x="4292602" y="3739847"/>
            <a:ext cx="995143" cy="148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6AE85B-AA49-6445-AE1F-7852B324698B}"/>
              </a:ext>
            </a:extLst>
          </p:cNvPr>
          <p:cNvCxnSpPr>
            <a:cxnSpLocks/>
          </p:cNvCxnSpPr>
          <p:nvPr/>
        </p:nvCxnSpPr>
        <p:spPr>
          <a:xfrm flipH="1">
            <a:off x="5452535" y="4152292"/>
            <a:ext cx="85544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09058" y="1454845"/>
            <a:ext cx="3457009" cy="369332"/>
          </a:xfrm>
          <a:prstGeom prst="rect">
            <a:avLst/>
          </a:prstGeom>
          <a:solidFill>
            <a:schemeClr val="accent2">
              <a:lumMod val="20000"/>
              <a:lumOff val="80000"/>
            </a:schemeClr>
          </a:solidFill>
        </p:spPr>
        <p:txBody>
          <a:bodyPr wrap="none">
            <a:spAutoFit/>
          </a:bodyPr>
          <a:lstStyle/>
          <a:p>
            <a:r>
              <a:rPr lang="en-US" dirty="0"/>
              <a:t>Baseline: 0.9514   Prize: 0.8563</a:t>
            </a:r>
          </a:p>
        </p:txBody>
      </p:sp>
      <p:sp>
        <p:nvSpPr>
          <p:cNvPr id="22" name="Rectangle 21"/>
          <p:cNvSpPr/>
          <p:nvPr/>
        </p:nvSpPr>
        <p:spPr>
          <a:xfrm>
            <a:off x="5308606" y="1432155"/>
            <a:ext cx="3767665" cy="646331"/>
          </a:xfrm>
          <a:prstGeom prst="rect">
            <a:avLst/>
          </a:prstGeom>
          <a:solidFill>
            <a:schemeClr val="accent2">
              <a:lumMod val="20000"/>
              <a:lumOff val="80000"/>
            </a:schemeClr>
          </a:solidFill>
        </p:spPr>
        <p:txBody>
          <a:bodyPr wrap="square">
            <a:spAutoFit/>
          </a:bodyPr>
          <a:lstStyle/>
          <a:p>
            <a:r>
              <a:rPr lang="en-US" dirty="0"/>
              <a:t>2007 “Progress Prize”:  two models were deployed at Netflix</a:t>
            </a:r>
          </a:p>
        </p:txBody>
      </p:sp>
      <p:sp>
        <p:nvSpPr>
          <p:cNvPr id="15" name="Rectangle 14">
            <a:extLst>
              <a:ext uri="{FF2B5EF4-FFF2-40B4-BE49-F238E27FC236}">
                <a16:creationId xmlns:a16="http://schemas.microsoft.com/office/drawing/2014/main" id="{ECF850FF-75BF-3249-8D7C-430D5BBA8BC2}"/>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Mining of Massive Datasets, http://</a:t>
            </a:r>
            <a:r>
              <a:rPr lang="en-US" sz="1000" dirty="0" err="1">
                <a:solidFill>
                  <a:schemeClr val="bg1">
                    <a:lumMod val="50000"/>
                  </a:schemeClr>
                </a:solidFill>
              </a:rPr>
              <a:t>www.mmds.org</a:t>
            </a:r>
            <a:endParaRPr lang="en-US" sz="1000" dirty="0">
              <a:solidFill>
                <a:schemeClr val="bg1">
                  <a:lumMod val="50000"/>
                </a:schemeClr>
              </a:solidFill>
            </a:endParaRPr>
          </a:p>
        </p:txBody>
      </p:sp>
    </p:spTree>
    <p:extLst>
      <p:ext uri="{BB962C8B-B14F-4D97-AF65-F5344CB8AC3E}">
        <p14:creationId xmlns:p14="http://schemas.microsoft.com/office/powerpoint/2010/main" val="3320998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dirty="0"/>
              <a:t>Breaking Through 10%</a:t>
            </a:r>
          </a:p>
        </p:txBody>
      </p:sp>
      <p:sp>
        <p:nvSpPr>
          <p:cNvPr id="12" name="Rectangle 11"/>
          <p:cNvSpPr/>
          <p:nvPr/>
        </p:nvSpPr>
        <p:spPr>
          <a:xfrm>
            <a:off x="370753" y="3731405"/>
            <a:ext cx="4281080" cy="769441"/>
          </a:xfrm>
          <a:prstGeom prst="rect">
            <a:avLst/>
          </a:prstGeom>
          <a:solidFill>
            <a:schemeClr val="accent2">
              <a:lumMod val="20000"/>
              <a:lumOff val="80000"/>
            </a:schemeClr>
          </a:solidFill>
        </p:spPr>
        <p:txBody>
          <a:bodyPr wrap="square">
            <a:spAutoFit/>
          </a:bodyPr>
          <a:lstStyle/>
          <a:p>
            <a:r>
              <a:rPr lang="en-US" sz="2200" dirty="0"/>
              <a:t>An “ensemble method” (train predictors sequentially)</a:t>
            </a:r>
            <a:endParaRPr lang="en-US" sz="2400" dirty="0"/>
          </a:p>
        </p:txBody>
      </p:sp>
      <p:pic>
        <p:nvPicPr>
          <p:cNvPr id="15" name="Picture 14" descr="A screenshot of a leaderboard shows percent improvement of tests for different teams breaking 10 percent."/>
          <p:cNvPicPr>
            <a:picLocks noChangeAspect="1"/>
          </p:cNvPicPr>
          <p:nvPr/>
        </p:nvPicPr>
        <p:blipFill>
          <a:blip r:embed="rId3"/>
          <a:stretch>
            <a:fillRect/>
          </a:stretch>
        </p:blipFill>
        <p:spPr>
          <a:xfrm>
            <a:off x="1120526" y="1532299"/>
            <a:ext cx="6902948" cy="1984598"/>
          </a:xfrm>
          <a:prstGeom prst="rect">
            <a:avLst/>
          </a:prstGeom>
        </p:spPr>
      </p:pic>
      <p:pic>
        <p:nvPicPr>
          <p:cNvPr id="25" name="Picture 3" descr="A team of men stands with a giant novelty check with a Netflix logo on 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38" y="4624467"/>
            <a:ext cx="3403598" cy="1737418"/>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7ACF5DA4-7C2E-FF4E-B460-7B6F4DB1595B}"/>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Toscher</a:t>
            </a:r>
            <a:r>
              <a:rPr lang="en-US" sz="1000" dirty="0">
                <a:solidFill>
                  <a:schemeClr val="bg1">
                    <a:lumMod val="50000"/>
                  </a:schemeClr>
                </a:solidFill>
              </a:rPr>
              <a:t> et al., 2009</a:t>
            </a:r>
          </a:p>
        </p:txBody>
      </p:sp>
      <p:sp>
        <p:nvSpPr>
          <p:cNvPr id="16" name="Rectangle 15">
            <a:extLst>
              <a:ext uri="{FF2B5EF4-FFF2-40B4-BE49-F238E27FC236}">
                <a16:creationId xmlns:a16="http://schemas.microsoft.com/office/drawing/2014/main" id="{B0963EEA-FCE9-4949-AF07-97C207593D0C}"/>
              </a:ext>
            </a:extLst>
          </p:cNvPr>
          <p:cNvSpPr/>
          <p:nvPr/>
        </p:nvSpPr>
        <p:spPr>
          <a:xfrm>
            <a:off x="8879275" y="6488668"/>
            <a:ext cx="304892" cy="276999"/>
          </a:xfrm>
          <a:prstGeom prst="rect">
            <a:avLst/>
          </a:prstGeom>
        </p:spPr>
        <p:txBody>
          <a:bodyPr wrap="none">
            <a:spAutoFit/>
          </a:bodyPr>
          <a:lstStyle/>
          <a:p>
            <a:r>
              <a:rPr lang="en-US" sz="1200" dirty="0"/>
              <a:t>Q</a:t>
            </a:r>
          </a:p>
        </p:txBody>
      </p:sp>
      <p:grpSp>
        <p:nvGrpSpPr>
          <p:cNvPr id="11" name="Group 10" descr="A simple line graph shows that with expotentially increasing predictors, a blend RMSE successfully broke the grand prize marker by lowering quiz RMSE.&#10;"/>
          <p:cNvGrpSpPr/>
          <p:nvPr/>
        </p:nvGrpSpPr>
        <p:grpSpPr>
          <a:xfrm>
            <a:off x="4861169" y="3795460"/>
            <a:ext cx="4147790" cy="2715933"/>
            <a:chOff x="4861169" y="3795460"/>
            <a:chExt cx="4147790" cy="2715933"/>
          </a:xfrm>
        </p:grpSpPr>
        <p:sp>
          <p:nvSpPr>
            <p:cNvPr id="17" name="Rectangle 16" descr="A simple line graph shows that with expotentially increasing predictors, a blend RMSE successfully broke the grand prize marker by lowering quiz RMSE.&#10;">
              <a:extLst>
                <a:ext uri="{FF2B5EF4-FFF2-40B4-BE49-F238E27FC236}">
                  <a16:creationId xmlns:a16="http://schemas.microsoft.com/office/drawing/2014/main" id="{FC394396-E99A-CF49-86D9-866A8F84C6CB}"/>
                </a:ext>
              </a:extLst>
            </p:cNvPr>
            <p:cNvSpPr/>
            <p:nvPr/>
          </p:nvSpPr>
          <p:spPr>
            <a:xfrm>
              <a:off x="4861169" y="3797233"/>
              <a:ext cx="4124007" cy="2714160"/>
            </a:xfrm>
            <a:prstGeom prst="rect">
              <a:avLst/>
            </a:prstGeom>
            <a:solidFill>
              <a:schemeClr val="accent2">
                <a:lumMod val="20000"/>
                <a:lumOff val="80000"/>
                <a:alpha val="26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8" name="Rectangle 17"/>
            <p:cNvSpPr/>
            <p:nvPr/>
          </p:nvSpPr>
          <p:spPr>
            <a:xfrm>
              <a:off x="5437432" y="3933730"/>
              <a:ext cx="3453897" cy="2267894"/>
            </a:xfrm>
            <a:prstGeom prst="rect">
              <a:avLst/>
            </a:prstGeom>
            <a:solidFill>
              <a:schemeClr val="bg1"/>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cxnSp>
          <p:nvCxnSpPr>
            <p:cNvPr id="19" name="Straight Connector 18"/>
            <p:cNvCxnSpPr/>
            <p:nvPr/>
          </p:nvCxnSpPr>
          <p:spPr>
            <a:xfrm>
              <a:off x="5437432" y="4253354"/>
              <a:ext cx="3453897"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37432" y="4581976"/>
              <a:ext cx="3453897"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437432" y="4903374"/>
              <a:ext cx="3453897"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37432" y="5229299"/>
              <a:ext cx="3453897"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437432" y="5555224"/>
              <a:ext cx="3453897"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37432" y="5876621"/>
              <a:ext cx="3453897"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81464" y="3933730"/>
              <a:ext cx="3054947" cy="2267894"/>
              <a:chOff x="5739898" y="3933730"/>
              <a:chExt cx="3054947" cy="2267894"/>
            </a:xfrm>
          </p:grpSpPr>
          <p:cxnSp>
            <p:nvCxnSpPr>
              <p:cNvPr id="61" name="Straight Connector 60"/>
              <p:cNvCxnSpPr/>
              <p:nvPr/>
            </p:nvCxnSpPr>
            <p:spPr>
              <a:xfrm>
                <a:off x="5739898"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43601"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83929"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200386"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287631"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5268"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4342"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493548"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546176"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894832"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93213"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37939"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7349772"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441869"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517521"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583305"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643622"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696250"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044906"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8245547"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8390272"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502106"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590915"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669856"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735640"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794845" y="3933730"/>
                <a:ext cx="0" cy="2267894"/>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6587742" y="6155903"/>
              <a:ext cx="1150074" cy="45719"/>
              <a:chOff x="6546176" y="3781232"/>
              <a:chExt cx="1150074" cy="2267894"/>
            </a:xfrm>
          </p:grpSpPr>
          <p:cxnSp>
            <p:nvCxnSpPr>
              <p:cNvPr id="59" name="Straight Connector 58"/>
              <p:cNvCxnSpPr/>
              <p:nvPr/>
            </p:nvCxnSpPr>
            <p:spPr>
              <a:xfrm>
                <a:off x="6546176" y="3781232"/>
                <a:ext cx="0" cy="2267894"/>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696250" y="3781232"/>
                <a:ext cx="0" cy="2267894"/>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437433" y="4253354"/>
              <a:ext cx="45719" cy="1623267"/>
              <a:chOff x="5524374" y="4253354"/>
              <a:chExt cx="3453897" cy="1623267"/>
            </a:xfrm>
          </p:grpSpPr>
          <p:cxnSp>
            <p:nvCxnSpPr>
              <p:cNvPr id="53" name="Straight Connector 52"/>
              <p:cNvCxnSpPr/>
              <p:nvPr/>
            </p:nvCxnSpPr>
            <p:spPr>
              <a:xfrm>
                <a:off x="5524374" y="4253354"/>
                <a:ext cx="3453897"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524374" y="4581976"/>
                <a:ext cx="3453897"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524374" y="4903374"/>
                <a:ext cx="3453897"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4374" y="5229299"/>
                <a:ext cx="3453897"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4374" y="5555224"/>
                <a:ext cx="3453897"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524374" y="5876621"/>
                <a:ext cx="3453897" cy="0"/>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30" name="Freeform 29"/>
            <p:cNvSpPr/>
            <p:nvPr/>
          </p:nvSpPr>
          <p:spPr>
            <a:xfrm>
              <a:off x="5435868" y="5361410"/>
              <a:ext cx="3361571" cy="0"/>
            </a:xfrm>
            <a:custGeom>
              <a:avLst/>
              <a:gdLst>
                <a:gd name="connsiteX0" fmla="*/ 0 w 3361571"/>
                <a:gd name="connsiteY0" fmla="*/ 0 h 0"/>
                <a:gd name="connsiteX1" fmla="*/ 3361571 w 3361571"/>
                <a:gd name="connsiteY1" fmla="*/ 0 h 0"/>
              </a:gdLst>
              <a:ahLst/>
              <a:cxnLst>
                <a:cxn ang="0">
                  <a:pos x="connsiteX0" y="connsiteY0"/>
                </a:cxn>
                <a:cxn ang="0">
                  <a:pos x="connsiteX1" y="connsiteY1"/>
                </a:cxn>
              </a:cxnLst>
              <a:rect l="l" t="t" r="r" b="b"/>
              <a:pathLst>
                <a:path w="3361571">
                  <a:moveTo>
                    <a:pt x="0" y="0"/>
                  </a:moveTo>
                  <a:lnTo>
                    <a:pt x="3361571" y="0"/>
                  </a:lnTo>
                </a:path>
              </a:pathLst>
            </a:custGeom>
            <a:noFill/>
            <a:ln w="19050">
              <a:solidFill>
                <a:srgbClr val="F6777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a:p>
          </p:txBody>
        </p:sp>
        <p:sp>
          <p:nvSpPr>
            <p:cNvPr id="31" name="Freeform 30"/>
            <p:cNvSpPr/>
            <p:nvPr/>
          </p:nvSpPr>
          <p:spPr>
            <a:xfrm>
              <a:off x="5435868" y="4032570"/>
              <a:ext cx="3361571" cy="1930765"/>
            </a:xfrm>
            <a:custGeom>
              <a:avLst/>
              <a:gdLst>
                <a:gd name="connsiteX0" fmla="*/ 0 w 3361571"/>
                <a:gd name="connsiteY0" fmla="*/ 0 h 1930765"/>
                <a:gd name="connsiteX1" fmla="*/ 342078 w 3361571"/>
                <a:gd name="connsiteY1" fmla="*/ 914400 h 1930765"/>
                <a:gd name="connsiteX2" fmla="*/ 559166 w 3361571"/>
                <a:gd name="connsiteY2" fmla="*/ 1098595 h 1930765"/>
                <a:gd name="connsiteX3" fmla="*/ 690734 w 3361571"/>
                <a:gd name="connsiteY3" fmla="*/ 1111752 h 1930765"/>
                <a:gd name="connsiteX4" fmla="*/ 812435 w 3361571"/>
                <a:gd name="connsiteY4" fmla="*/ 1147934 h 1930765"/>
                <a:gd name="connsiteX5" fmla="*/ 897954 w 3361571"/>
                <a:gd name="connsiteY5" fmla="*/ 1164380 h 1930765"/>
                <a:gd name="connsiteX6" fmla="*/ 970317 w 3361571"/>
                <a:gd name="connsiteY6" fmla="*/ 1184115 h 1930765"/>
                <a:gd name="connsiteX7" fmla="*/ 1111753 w 3361571"/>
                <a:gd name="connsiteY7" fmla="*/ 1230164 h 1930765"/>
                <a:gd name="connsiteX8" fmla="*/ 1167669 w 3361571"/>
                <a:gd name="connsiteY8" fmla="*/ 1243321 h 1930765"/>
                <a:gd name="connsiteX9" fmla="*/ 1236743 w 3361571"/>
                <a:gd name="connsiteY9" fmla="*/ 1259767 h 1930765"/>
                <a:gd name="connsiteX10" fmla="*/ 1302527 w 3361571"/>
                <a:gd name="connsiteY10" fmla="*/ 1282791 h 1930765"/>
                <a:gd name="connsiteX11" fmla="*/ 1509747 w 3361571"/>
                <a:gd name="connsiteY11" fmla="*/ 1348575 h 1930765"/>
                <a:gd name="connsiteX12" fmla="*/ 1545928 w 3361571"/>
                <a:gd name="connsiteY12" fmla="*/ 1361732 h 1930765"/>
                <a:gd name="connsiteX13" fmla="*/ 1618291 w 3361571"/>
                <a:gd name="connsiteY13" fmla="*/ 1388046 h 1930765"/>
                <a:gd name="connsiteX14" fmla="*/ 1703810 w 3361571"/>
                <a:gd name="connsiteY14" fmla="*/ 1417649 h 1930765"/>
                <a:gd name="connsiteX15" fmla="*/ 1766305 w 3361571"/>
                <a:gd name="connsiteY15" fmla="*/ 1427516 h 1930765"/>
                <a:gd name="connsiteX16" fmla="*/ 1832089 w 3361571"/>
                <a:gd name="connsiteY16" fmla="*/ 1440673 h 1930765"/>
                <a:gd name="connsiteX17" fmla="*/ 1904452 w 3361571"/>
                <a:gd name="connsiteY17" fmla="*/ 1460408 h 1930765"/>
                <a:gd name="connsiteX18" fmla="*/ 2045888 w 3361571"/>
                <a:gd name="connsiteY18" fmla="*/ 1513036 h 1930765"/>
                <a:gd name="connsiteX19" fmla="*/ 2121540 w 3361571"/>
                <a:gd name="connsiteY19" fmla="*/ 1549217 h 1930765"/>
                <a:gd name="connsiteX20" fmla="*/ 2200481 w 3361571"/>
                <a:gd name="connsiteY20" fmla="*/ 1565663 h 1930765"/>
                <a:gd name="connsiteX21" fmla="*/ 2309025 w 3361571"/>
                <a:gd name="connsiteY21" fmla="*/ 1608423 h 1930765"/>
                <a:gd name="connsiteX22" fmla="*/ 2457039 w 3361571"/>
                <a:gd name="connsiteY22" fmla="*/ 1654472 h 1930765"/>
                <a:gd name="connsiteX23" fmla="*/ 2664259 w 3361571"/>
                <a:gd name="connsiteY23" fmla="*/ 1759726 h 1930765"/>
                <a:gd name="connsiteX24" fmla="*/ 2815563 w 3361571"/>
                <a:gd name="connsiteY24" fmla="*/ 1828800 h 1930765"/>
                <a:gd name="connsiteX25" fmla="*/ 2950420 w 3361571"/>
                <a:gd name="connsiteY25" fmla="*/ 1874849 h 1930765"/>
                <a:gd name="connsiteX26" fmla="*/ 3072121 w 3361571"/>
                <a:gd name="connsiteY26" fmla="*/ 1907741 h 1930765"/>
                <a:gd name="connsiteX27" fmla="*/ 3193822 w 3361571"/>
                <a:gd name="connsiteY27" fmla="*/ 1927476 h 1930765"/>
                <a:gd name="connsiteX28" fmla="*/ 3289209 w 3361571"/>
                <a:gd name="connsiteY28" fmla="*/ 1927476 h 1930765"/>
                <a:gd name="connsiteX29" fmla="*/ 3361571 w 3361571"/>
                <a:gd name="connsiteY29" fmla="*/ 1930765 h 193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61571" h="1930765">
                  <a:moveTo>
                    <a:pt x="0" y="0"/>
                  </a:moveTo>
                  <a:lnTo>
                    <a:pt x="342078" y="914400"/>
                  </a:lnTo>
                  <a:lnTo>
                    <a:pt x="559166" y="1098595"/>
                  </a:lnTo>
                  <a:lnTo>
                    <a:pt x="690734" y="1111752"/>
                  </a:lnTo>
                  <a:lnTo>
                    <a:pt x="812435" y="1147934"/>
                  </a:lnTo>
                  <a:lnTo>
                    <a:pt x="897954" y="1164380"/>
                  </a:lnTo>
                  <a:lnTo>
                    <a:pt x="970317" y="1184115"/>
                  </a:lnTo>
                  <a:lnTo>
                    <a:pt x="1111753" y="1230164"/>
                  </a:lnTo>
                  <a:lnTo>
                    <a:pt x="1167669" y="1243321"/>
                  </a:lnTo>
                  <a:lnTo>
                    <a:pt x="1236743" y="1259767"/>
                  </a:lnTo>
                  <a:lnTo>
                    <a:pt x="1302527" y="1282791"/>
                  </a:lnTo>
                  <a:lnTo>
                    <a:pt x="1509747" y="1348575"/>
                  </a:lnTo>
                  <a:lnTo>
                    <a:pt x="1545928" y="1361732"/>
                  </a:lnTo>
                  <a:lnTo>
                    <a:pt x="1618291" y="1388046"/>
                  </a:lnTo>
                  <a:lnTo>
                    <a:pt x="1703810" y="1417649"/>
                  </a:lnTo>
                  <a:lnTo>
                    <a:pt x="1766305" y="1427516"/>
                  </a:lnTo>
                  <a:lnTo>
                    <a:pt x="1832089" y="1440673"/>
                  </a:lnTo>
                  <a:lnTo>
                    <a:pt x="1904452" y="1460408"/>
                  </a:lnTo>
                  <a:lnTo>
                    <a:pt x="2045888" y="1513036"/>
                  </a:lnTo>
                  <a:lnTo>
                    <a:pt x="2121540" y="1549217"/>
                  </a:lnTo>
                  <a:lnTo>
                    <a:pt x="2200481" y="1565663"/>
                  </a:lnTo>
                  <a:lnTo>
                    <a:pt x="2309025" y="1608423"/>
                  </a:lnTo>
                  <a:lnTo>
                    <a:pt x="2457039" y="1654472"/>
                  </a:lnTo>
                  <a:lnTo>
                    <a:pt x="2664259" y="1759726"/>
                  </a:lnTo>
                  <a:lnTo>
                    <a:pt x="2815563" y="1828800"/>
                  </a:lnTo>
                  <a:lnTo>
                    <a:pt x="2950420" y="1874849"/>
                  </a:lnTo>
                  <a:lnTo>
                    <a:pt x="3072121" y="1907741"/>
                  </a:lnTo>
                  <a:lnTo>
                    <a:pt x="3193822" y="1927476"/>
                  </a:lnTo>
                  <a:lnTo>
                    <a:pt x="3289209" y="1927476"/>
                  </a:lnTo>
                  <a:lnTo>
                    <a:pt x="3361571" y="1930765"/>
                  </a:lnTo>
                </a:path>
              </a:pathLst>
            </a:custGeom>
            <a:noFill/>
            <a:ln w="19050">
              <a:solidFill>
                <a:srgbClr val="717FFF"/>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a:p>
          </p:txBody>
        </p:sp>
        <p:sp>
          <p:nvSpPr>
            <p:cNvPr id="32" name="TextBox 31"/>
            <p:cNvSpPr txBox="1"/>
            <p:nvPr/>
          </p:nvSpPr>
          <p:spPr>
            <a:xfrm>
              <a:off x="5008271" y="3795460"/>
              <a:ext cx="403183" cy="276999"/>
            </a:xfrm>
            <a:prstGeom prst="rect">
              <a:avLst/>
            </a:prstGeom>
            <a:noFill/>
          </p:spPr>
          <p:txBody>
            <a:bodyPr wrap="none" lIns="0" tIns="0" rIns="0" bIns="0" rtlCol="0" anchor="ctr">
              <a:noAutofit/>
            </a:bodyPr>
            <a:lstStyle/>
            <a:p>
              <a:pPr algn="r"/>
              <a:r>
                <a:rPr lang="en-US" sz="800" dirty="0"/>
                <a:t>0.8585</a:t>
              </a:r>
            </a:p>
          </p:txBody>
        </p:sp>
        <p:sp>
          <p:nvSpPr>
            <p:cNvPr id="33" name="TextBox 32"/>
            <p:cNvSpPr txBox="1"/>
            <p:nvPr/>
          </p:nvSpPr>
          <p:spPr>
            <a:xfrm>
              <a:off x="5008271" y="4116179"/>
              <a:ext cx="403183" cy="276999"/>
            </a:xfrm>
            <a:prstGeom prst="rect">
              <a:avLst/>
            </a:prstGeom>
            <a:noFill/>
          </p:spPr>
          <p:txBody>
            <a:bodyPr wrap="none" lIns="0" tIns="0" rIns="0" bIns="0" rtlCol="0" anchor="ctr">
              <a:noAutofit/>
            </a:bodyPr>
            <a:lstStyle/>
            <a:p>
              <a:pPr algn="r"/>
              <a:r>
                <a:rPr lang="en-US" sz="800" dirty="0"/>
                <a:t>0.858</a:t>
              </a:r>
            </a:p>
          </p:txBody>
        </p:sp>
        <p:sp>
          <p:nvSpPr>
            <p:cNvPr id="34" name="TextBox 33"/>
            <p:cNvSpPr txBox="1"/>
            <p:nvPr/>
          </p:nvSpPr>
          <p:spPr>
            <a:xfrm>
              <a:off x="5008271" y="4443476"/>
              <a:ext cx="403183" cy="276999"/>
            </a:xfrm>
            <a:prstGeom prst="rect">
              <a:avLst/>
            </a:prstGeom>
            <a:noFill/>
          </p:spPr>
          <p:txBody>
            <a:bodyPr wrap="none" lIns="0" tIns="0" rIns="0" bIns="0" rtlCol="0" anchor="ctr">
              <a:noAutofit/>
            </a:bodyPr>
            <a:lstStyle/>
            <a:p>
              <a:pPr algn="r"/>
              <a:r>
                <a:rPr lang="en-US" sz="800" dirty="0"/>
                <a:t>0.8575</a:t>
              </a:r>
            </a:p>
          </p:txBody>
        </p:sp>
        <p:sp>
          <p:nvSpPr>
            <p:cNvPr id="35" name="TextBox 34"/>
            <p:cNvSpPr txBox="1"/>
            <p:nvPr/>
          </p:nvSpPr>
          <p:spPr>
            <a:xfrm>
              <a:off x="5008271" y="4764874"/>
              <a:ext cx="403183" cy="276999"/>
            </a:xfrm>
            <a:prstGeom prst="rect">
              <a:avLst/>
            </a:prstGeom>
            <a:noFill/>
          </p:spPr>
          <p:txBody>
            <a:bodyPr wrap="none" lIns="0" tIns="0" rIns="0" bIns="0" rtlCol="0" anchor="ctr">
              <a:noAutofit/>
            </a:bodyPr>
            <a:lstStyle/>
            <a:p>
              <a:pPr algn="r"/>
              <a:r>
                <a:rPr lang="en-US" sz="800" dirty="0"/>
                <a:t>0.857</a:t>
              </a:r>
            </a:p>
          </p:txBody>
        </p:sp>
        <p:sp>
          <p:nvSpPr>
            <p:cNvPr id="36" name="TextBox 35"/>
            <p:cNvSpPr txBox="1"/>
            <p:nvPr/>
          </p:nvSpPr>
          <p:spPr>
            <a:xfrm>
              <a:off x="5008271" y="5090799"/>
              <a:ext cx="403183" cy="276999"/>
            </a:xfrm>
            <a:prstGeom prst="rect">
              <a:avLst/>
            </a:prstGeom>
            <a:noFill/>
          </p:spPr>
          <p:txBody>
            <a:bodyPr wrap="none" lIns="0" tIns="0" rIns="0" bIns="0" rtlCol="0" anchor="ctr">
              <a:noAutofit/>
            </a:bodyPr>
            <a:lstStyle/>
            <a:p>
              <a:pPr algn="r"/>
              <a:r>
                <a:rPr lang="en-US" sz="800" dirty="0"/>
                <a:t>0.8565</a:t>
              </a:r>
            </a:p>
          </p:txBody>
        </p:sp>
        <p:sp>
          <p:nvSpPr>
            <p:cNvPr id="37" name="TextBox 36"/>
            <p:cNvSpPr txBox="1"/>
            <p:nvPr/>
          </p:nvSpPr>
          <p:spPr>
            <a:xfrm>
              <a:off x="5008271" y="5417471"/>
              <a:ext cx="403183" cy="276999"/>
            </a:xfrm>
            <a:prstGeom prst="rect">
              <a:avLst/>
            </a:prstGeom>
            <a:noFill/>
          </p:spPr>
          <p:txBody>
            <a:bodyPr wrap="none" lIns="0" tIns="0" rIns="0" bIns="0" rtlCol="0" anchor="ctr">
              <a:noAutofit/>
            </a:bodyPr>
            <a:lstStyle/>
            <a:p>
              <a:pPr algn="r"/>
              <a:r>
                <a:rPr lang="en-US" sz="800" dirty="0"/>
                <a:t>0.856</a:t>
              </a:r>
            </a:p>
          </p:txBody>
        </p:sp>
        <p:sp>
          <p:nvSpPr>
            <p:cNvPr id="38" name="TextBox 37"/>
            <p:cNvSpPr txBox="1"/>
            <p:nvPr/>
          </p:nvSpPr>
          <p:spPr>
            <a:xfrm>
              <a:off x="5008271" y="5738121"/>
              <a:ext cx="403183" cy="276999"/>
            </a:xfrm>
            <a:prstGeom prst="rect">
              <a:avLst/>
            </a:prstGeom>
            <a:noFill/>
          </p:spPr>
          <p:txBody>
            <a:bodyPr wrap="none" lIns="0" tIns="0" rIns="0" bIns="0" rtlCol="0" anchor="ctr">
              <a:noAutofit/>
            </a:bodyPr>
            <a:lstStyle/>
            <a:p>
              <a:pPr algn="r"/>
              <a:r>
                <a:rPr lang="en-US" sz="800" dirty="0"/>
                <a:t>0.8555</a:t>
              </a:r>
            </a:p>
          </p:txBody>
        </p:sp>
        <p:sp>
          <p:nvSpPr>
            <p:cNvPr id="39" name="TextBox 38"/>
            <p:cNvSpPr txBox="1"/>
            <p:nvPr/>
          </p:nvSpPr>
          <p:spPr>
            <a:xfrm>
              <a:off x="5008271" y="6123887"/>
              <a:ext cx="403183" cy="155470"/>
            </a:xfrm>
            <a:prstGeom prst="rect">
              <a:avLst/>
            </a:prstGeom>
            <a:noFill/>
          </p:spPr>
          <p:txBody>
            <a:bodyPr wrap="none" lIns="0" tIns="0" rIns="0" bIns="0" rtlCol="0" anchor="ctr">
              <a:noAutofit/>
            </a:bodyPr>
            <a:lstStyle/>
            <a:p>
              <a:pPr algn="r"/>
              <a:r>
                <a:rPr lang="en-US" sz="800" dirty="0"/>
                <a:t>0.855</a:t>
              </a:r>
            </a:p>
          </p:txBody>
        </p:sp>
        <p:sp>
          <p:nvSpPr>
            <p:cNvPr id="40" name="TextBox 39"/>
            <p:cNvSpPr txBox="1"/>
            <p:nvPr/>
          </p:nvSpPr>
          <p:spPr>
            <a:xfrm>
              <a:off x="5319415" y="6215055"/>
              <a:ext cx="238896" cy="155470"/>
            </a:xfrm>
            <a:prstGeom prst="rect">
              <a:avLst/>
            </a:prstGeom>
            <a:noFill/>
          </p:spPr>
          <p:txBody>
            <a:bodyPr wrap="none" lIns="0" tIns="0" rIns="0" bIns="0" rtlCol="0" anchor="ctr">
              <a:noAutofit/>
            </a:bodyPr>
            <a:lstStyle/>
            <a:p>
              <a:pPr algn="ctr"/>
              <a:r>
                <a:rPr lang="en-US" sz="800" dirty="0"/>
                <a:t>10</a:t>
              </a:r>
              <a:r>
                <a:rPr lang="en-US" sz="800" baseline="30000" dirty="0"/>
                <a:t>0</a:t>
              </a:r>
            </a:p>
          </p:txBody>
        </p:sp>
        <p:sp>
          <p:nvSpPr>
            <p:cNvPr id="41" name="TextBox 40"/>
            <p:cNvSpPr txBox="1"/>
            <p:nvPr/>
          </p:nvSpPr>
          <p:spPr>
            <a:xfrm>
              <a:off x="6468294" y="6215055"/>
              <a:ext cx="238896" cy="155470"/>
            </a:xfrm>
            <a:prstGeom prst="rect">
              <a:avLst/>
            </a:prstGeom>
            <a:noFill/>
          </p:spPr>
          <p:txBody>
            <a:bodyPr wrap="none" lIns="0" tIns="0" rIns="0" bIns="0" rtlCol="0" anchor="ctr">
              <a:noAutofit/>
            </a:bodyPr>
            <a:lstStyle/>
            <a:p>
              <a:pPr algn="ctr"/>
              <a:r>
                <a:rPr lang="en-US" sz="800" dirty="0"/>
                <a:t>10</a:t>
              </a:r>
              <a:r>
                <a:rPr lang="en-US" sz="800" baseline="30000" dirty="0"/>
                <a:t>1</a:t>
              </a:r>
            </a:p>
          </p:txBody>
        </p:sp>
        <p:sp>
          <p:nvSpPr>
            <p:cNvPr id="42" name="TextBox 41"/>
            <p:cNvSpPr txBox="1"/>
            <p:nvPr/>
          </p:nvSpPr>
          <p:spPr>
            <a:xfrm>
              <a:off x="7618368" y="6215055"/>
              <a:ext cx="238896" cy="155470"/>
            </a:xfrm>
            <a:prstGeom prst="rect">
              <a:avLst/>
            </a:prstGeom>
            <a:noFill/>
          </p:spPr>
          <p:txBody>
            <a:bodyPr wrap="none" lIns="0" tIns="0" rIns="0" bIns="0" rtlCol="0" anchor="ctr">
              <a:noAutofit/>
            </a:bodyPr>
            <a:lstStyle/>
            <a:p>
              <a:pPr algn="ctr"/>
              <a:r>
                <a:rPr lang="en-US" sz="800" dirty="0"/>
                <a:t>10</a:t>
              </a:r>
              <a:r>
                <a:rPr lang="en-US" sz="800" baseline="30000" dirty="0"/>
                <a:t>2</a:t>
              </a:r>
            </a:p>
          </p:txBody>
        </p:sp>
        <p:sp>
          <p:nvSpPr>
            <p:cNvPr id="43" name="TextBox 42"/>
            <p:cNvSpPr txBox="1"/>
            <p:nvPr/>
          </p:nvSpPr>
          <p:spPr>
            <a:xfrm>
              <a:off x="8770063" y="6215055"/>
              <a:ext cx="238896" cy="155470"/>
            </a:xfrm>
            <a:prstGeom prst="rect">
              <a:avLst/>
            </a:prstGeom>
            <a:noFill/>
          </p:spPr>
          <p:txBody>
            <a:bodyPr wrap="none" lIns="0" tIns="0" rIns="0" bIns="0" rtlCol="0" anchor="ctr">
              <a:noAutofit/>
            </a:bodyPr>
            <a:lstStyle/>
            <a:p>
              <a:pPr algn="ctr"/>
              <a:r>
                <a:rPr lang="en-US" sz="800" dirty="0"/>
                <a:t>10</a:t>
              </a:r>
              <a:r>
                <a:rPr lang="en-US" sz="800" baseline="30000" dirty="0"/>
                <a:t>3</a:t>
              </a:r>
            </a:p>
          </p:txBody>
        </p:sp>
        <p:sp>
          <p:nvSpPr>
            <p:cNvPr id="44" name="TextBox 43"/>
            <p:cNvSpPr txBox="1"/>
            <p:nvPr/>
          </p:nvSpPr>
          <p:spPr>
            <a:xfrm>
              <a:off x="6807134" y="6323667"/>
              <a:ext cx="714492" cy="155470"/>
            </a:xfrm>
            <a:prstGeom prst="rect">
              <a:avLst/>
            </a:prstGeom>
            <a:noFill/>
          </p:spPr>
          <p:txBody>
            <a:bodyPr wrap="none" lIns="0" tIns="0" rIns="0" bIns="0" rtlCol="0" anchor="ctr">
              <a:noAutofit/>
            </a:bodyPr>
            <a:lstStyle/>
            <a:p>
              <a:pPr algn="ctr"/>
              <a:r>
                <a:rPr lang="en-US" sz="800" dirty="0"/>
                <a:t>#predicators</a:t>
              </a:r>
              <a:endParaRPr lang="en-US" sz="800" baseline="30000" dirty="0"/>
            </a:p>
          </p:txBody>
        </p:sp>
        <p:sp>
          <p:nvSpPr>
            <p:cNvPr id="45" name="TextBox 44"/>
            <p:cNvSpPr txBox="1"/>
            <p:nvPr/>
          </p:nvSpPr>
          <p:spPr>
            <a:xfrm rot="16200000">
              <a:off x="4706019" y="4989943"/>
              <a:ext cx="576134" cy="155470"/>
            </a:xfrm>
            <a:prstGeom prst="rect">
              <a:avLst/>
            </a:prstGeom>
            <a:noFill/>
          </p:spPr>
          <p:txBody>
            <a:bodyPr wrap="none" lIns="0" tIns="0" rIns="0" bIns="0" rtlCol="0" anchor="ctr">
              <a:noAutofit/>
            </a:bodyPr>
            <a:lstStyle/>
            <a:p>
              <a:pPr algn="ctr"/>
              <a:r>
                <a:rPr lang="en-US" sz="800" dirty="0"/>
                <a:t>quiz RMSE</a:t>
              </a:r>
              <a:endParaRPr lang="en-US" sz="800" baseline="30000" dirty="0"/>
            </a:p>
          </p:txBody>
        </p:sp>
        <p:grpSp>
          <p:nvGrpSpPr>
            <p:cNvPr id="46" name="Group 45"/>
            <p:cNvGrpSpPr/>
            <p:nvPr/>
          </p:nvGrpSpPr>
          <p:grpSpPr>
            <a:xfrm>
              <a:off x="7828810" y="3991005"/>
              <a:ext cx="1015340" cy="307495"/>
              <a:chOff x="7279574" y="3277590"/>
              <a:chExt cx="1015340" cy="307495"/>
            </a:xfrm>
          </p:grpSpPr>
          <p:sp>
            <p:nvSpPr>
              <p:cNvPr id="48" name="Rectangle 47"/>
              <p:cNvSpPr/>
              <p:nvPr/>
            </p:nvSpPr>
            <p:spPr>
              <a:xfrm>
                <a:off x="7279574" y="3277590"/>
                <a:ext cx="1015340" cy="307495"/>
              </a:xfrm>
              <a:prstGeom prst="rect">
                <a:avLst/>
              </a:prstGeom>
              <a:solidFill>
                <a:schemeClr val="bg1"/>
              </a:solidFill>
              <a:ln w="9525">
                <a:solidFill>
                  <a:schemeClr val="bg1">
                    <a:lumMod val="85000"/>
                  </a:schemeClr>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cxnSp>
            <p:nvCxnSpPr>
              <p:cNvPr id="49" name="Straight Connector 48"/>
              <p:cNvCxnSpPr/>
              <p:nvPr/>
            </p:nvCxnSpPr>
            <p:spPr>
              <a:xfrm>
                <a:off x="7335591" y="3355576"/>
                <a:ext cx="252412" cy="0"/>
              </a:xfrm>
              <a:prstGeom prst="line">
                <a:avLst/>
              </a:prstGeom>
              <a:ln w="12700">
                <a:solidFill>
                  <a:srgbClr val="717FFF"/>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643622" y="3277590"/>
                <a:ext cx="651292" cy="155972"/>
              </a:xfrm>
              <a:prstGeom prst="rect">
                <a:avLst/>
              </a:prstGeom>
              <a:noFill/>
            </p:spPr>
            <p:txBody>
              <a:bodyPr wrap="none" lIns="0" tIns="0" rIns="0" bIns="0" rtlCol="0" anchor="ctr">
                <a:noAutofit/>
              </a:bodyPr>
              <a:lstStyle/>
              <a:p>
                <a:r>
                  <a:rPr lang="en-US" sz="800" dirty="0"/>
                  <a:t>blend RMSE</a:t>
                </a:r>
              </a:p>
            </p:txBody>
          </p:sp>
          <p:cxnSp>
            <p:nvCxnSpPr>
              <p:cNvPr id="51" name="Straight Connector 50"/>
              <p:cNvCxnSpPr/>
              <p:nvPr/>
            </p:nvCxnSpPr>
            <p:spPr>
              <a:xfrm>
                <a:off x="7335591" y="3507099"/>
                <a:ext cx="252412" cy="0"/>
              </a:xfrm>
              <a:prstGeom prst="line">
                <a:avLst/>
              </a:prstGeom>
              <a:ln w="12700">
                <a:solidFill>
                  <a:srgbClr val="F67770"/>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643622" y="3429113"/>
                <a:ext cx="651292" cy="155972"/>
              </a:xfrm>
              <a:prstGeom prst="rect">
                <a:avLst/>
              </a:prstGeom>
              <a:noFill/>
            </p:spPr>
            <p:txBody>
              <a:bodyPr wrap="none" lIns="0" tIns="0" rIns="0" bIns="0" rtlCol="0" anchor="ctr">
                <a:noAutofit/>
              </a:bodyPr>
              <a:lstStyle/>
              <a:p>
                <a:r>
                  <a:rPr lang="en-US" sz="800" dirty="0"/>
                  <a:t>Grand Prize</a:t>
                </a:r>
              </a:p>
            </p:txBody>
          </p:sp>
        </p:grpSp>
        <p:sp>
          <p:nvSpPr>
            <p:cNvPr id="47" name="Rectangle 46"/>
            <p:cNvSpPr/>
            <p:nvPr/>
          </p:nvSpPr>
          <p:spPr>
            <a:xfrm>
              <a:off x="5438863" y="3933730"/>
              <a:ext cx="3453897" cy="2267894"/>
            </a:xfrm>
            <a:prstGeom prst="rect">
              <a:avLst/>
            </a:prstGeom>
            <a:ln w="9525">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sp>
        <p:nvSpPr>
          <p:cNvPr id="2" name="TextBox 1">
            <a:extLst>
              <a:ext uri="{FF2B5EF4-FFF2-40B4-BE49-F238E27FC236}">
                <a16:creationId xmlns:a16="http://schemas.microsoft.com/office/drawing/2014/main" id="{3735C3B0-7EBD-C247-B27F-C852BF726ED9}"/>
              </a:ext>
            </a:extLst>
          </p:cNvPr>
          <p:cNvSpPr txBox="1"/>
          <p:nvPr/>
        </p:nvSpPr>
        <p:spPr>
          <a:xfrm>
            <a:off x="675690" y="6349793"/>
            <a:ext cx="3607142" cy="553998"/>
          </a:xfrm>
          <a:prstGeom prst="rect">
            <a:avLst/>
          </a:prstGeom>
          <a:noFill/>
        </p:spPr>
        <p:txBody>
          <a:bodyPr wrap="none" rtlCol="0">
            <a:spAutoFit/>
          </a:bodyPr>
          <a:lstStyle/>
          <a:p>
            <a:pPr algn="r"/>
            <a:r>
              <a:rPr lang="en-US" sz="1000" dirty="0"/>
              <a:t>Sept 21, ’09</a:t>
            </a:r>
          </a:p>
          <a:p>
            <a:pPr algn="r"/>
            <a:r>
              <a:rPr lang="en-US" sz="1000" i="1" dirty="0">
                <a:solidFill>
                  <a:schemeClr val="tx1">
                    <a:lumMod val="50000"/>
                    <a:lumOff val="50000"/>
                  </a:schemeClr>
                </a:solidFill>
              </a:rPr>
              <a:t>Jason </a:t>
            </a:r>
            <a:r>
              <a:rPr lang="en-US" sz="1000" i="1" dirty="0" err="1">
                <a:solidFill>
                  <a:schemeClr val="tx1">
                    <a:lumMod val="50000"/>
                    <a:lumOff val="50000"/>
                  </a:schemeClr>
                </a:solidFill>
              </a:rPr>
              <a:t>Kempin</a:t>
            </a:r>
            <a:r>
              <a:rPr lang="en-US" sz="1000" i="1" dirty="0">
                <a:solidFill>
                  <a:schemeClr val="tx1">
                    <a:lumMod val="50000"/>
                    <a:lumOff val="50000"/>
                  </a:schemeClr>
                </a:solidFill>
              </a:rPr>
              <a:t>/Getty Images Entertainment via Getty Images</a:t>
            </a:r>
          </a:p>
          <a:p>
            <a:pPr algn="r"/>
            <a:endParaRPr lang="en-US" sz="1000" dirty="0"/>
          </a:p>
        </p:txBody>
      </p:sp>
    </p:spTree>
    <p:extLst>
      <p:ext uri="{BB962C8B-B14F-4D97-AF65-F5344CB8AC3E}">
        <p14:creationId xmlns:p14="http://schemas.microsoft.com/office/powerpoint/2010/main" val="1868292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5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6858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3616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85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Implicit Feedback</a:t>
            </a:r>
          </a:p>
        </p:txBody>
      </p:sp>
      <p:sp>
        <p:nvSpPr>
          <p:cNvPr id="3" name="Content Placeholder 2"/>
          <p:cNvSpPr>
            <a:spLocks noGrp="1"/>
          </p:cNvSpPr>
          <p:nvPr>
            <p:ph idx="1"/>
          </p:nvPr>
        </p:nvSpPr>
        <p:spPr>
          <a:xfrm>
            <a:off x="262466" y="2035619"/>
            <a:ext cx="2769429" cy="3164140"/>
          </a:xfrm>
        </p:spPr>
        <p:txBody>
          <a:bodyPr/>
          <a:lstStyle/>
          <a:p>
            <a:pPr>
              <a:buNone/>
            </a:pPr>
            <a:endParaRPr lang="en-US" sz="2000" dirty="0"/>
          </a:p>
          <a:p>
            <a:r>
              <a:rPr lang="en-US" sz="2400" dirty="0"/>
              <a:t>Digital platform, with rich user context (how watch, when watch, which videos skip over, etc.)</a:t>
            </a:r>
          </a:p>
        </p:txBody>
      </p:sp>
      <p:grpSp>
        <p:nvGrpSpPr>
          <p:cNvPr id="5" name="Group 4" descr="A photograph of a computer screen shows a popup telling a user thank you for rating.">
            <a:extLst>
              <a:ext uri="{FF2B5EF4-FFF2-40B4-BE49-F238E27FC236}">
                <a16:creationId xmlns:a16="http://schemas.microsoft.com/office/drawing/2014/main" id="{3BF5D9CF-5BD3-384F-A50D-F939484D5C8B}"/>
              </a:ext>
            </a:extLst>
          </p:cNvPr>
          <p:cNvGrpSpPr/>
          <p:nvPr/>
        </p:nvGrpSpPr>
        <p:grpSpPr>
          <a:xfrm>
            <a:off x="5799460" y="2372504"/>
            <a:ext cx="2942204" cy="4105343"/>
            <a:chOff x="5799460" y="2372504"/>
            <a:chExt cx="2942204" cy="4105343"/>
          </a:xfrm>
        </p:grpSpPr>
        <p:pic>
          <p:nvPicPr>
            <p:cNvPr id="4" name="Picture 3" descr="Screen Shot 2018-07-01 at 6.37.10 PM.png"/>
            <p:cNvPicPr>
              <a:picLocks noChangeAspect="1"/>
            </p:cNvPicPr>
            <p:nvPr/>
          </p:nvPicPr>
          <p:blipFill>
            <a:blip r:embed="rId3"/>
            <a:stretch>
              <a:fillRect/>
            </a:stretch>
          </p:blipFill>
          <p:spPr>
            <a:xfrm>
              <a:off x="6473082" y="3126181"/>
              <a:ext cx="2268582" cy="3351666"/>
            </a:xfrm>
            <a:prstGeom prst="rect">
              <a:avLst/>
            </a:prstGeom>
          </p:spPr>
        </p:pic>
        <p:sp>
          <p:nvSpPr>
            <p:cNvPr id="6" name="Rectangle 5"/>
            <p:cNvSpPr/>
            <p:nvPr/>
          </p:nvSpPr>
          <p:spPr>
            <a:xfrm>
              <a:off x="6263377" y="2388421"/>
              <a:ext cx="2389555" cy="769441"/>
            </a:xfrm>
            <a:prstGeom prst="rect">
              <a:avLst/>
            </a:prstGeom>
          </p:spPr>
          <p:txBody>
            <a:bodyPr wrap="square">
              <a:spAutoFit/>
            </a:bodyPr>
            <a:lstStyle/>
            <a:p>
              <a:r>
                <a:rPr lang="en-US" sz="2200" dirty="0"/>
                <a:t>Star ratings </a:t>
              </a:r>
              <a:r>
                <a:rPr lang="en-US" sz="2200" dirty="0">
                  <a:sym typeface="Wingdings"/>
                </a:rPr>
                <a:t></a:t>
              </a:r>
              <a:endParaRPr lang="en-US" sz="2200" dirty="0"/>
            </a:p>
            <a:p>
              <a:r>
                <a:rPr lang="en-US" sz="2200" dirty="0"/>
                <a:t> </a:t>
              </a:r>
              <a:r>
                <a:rPr lang="en-US" sz="2200" b="1" dirty="0"/>
                <a:t>thumbs up</a:t>
              </a:r>
            </a:p>
          </p:txBody>
        </p:sp>
        <p:sp>
          <p:nvSpPr>
            <p:cNvPr id="11" name="Oval 10">
              <a:extLst>
                <a:ext uri="{FF2B5EF4-FFF2-40B4-BE49-F238E27FC236}">
                  <a16:creationId xmlns:a16="http://schemas.microsoft.com/office/drawing/2014/main" id="{D28E3600-8321-CB40-933D-574B73EADF84}"/>
                </a:ext>
              </a:extLst>
            </p:cNvPr>
            <p:cNvSpPr/>
            <p:nvPr/>
          </p:nvSpPr>
          <p:spPr bwMode="auto">
            <a:xfrm>
              <a:off x="5799460" y="2372504"/>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2</a:t>
              </a:r>
            </a:p>
          </p:txBody>
        </p:sp>
      </p:grpSp>
      <p:pic>
        <p:nvPicPr>
          <p:cNvPr id="10" name="Picture 9" descr="A somewhat complicated scatterplot features users on the y axis and items on the x axis. Many squares within are white and empty, suggesting an unknown rating. But many others contain integer values, meaning ratings between 1 and 5. These numbered squares are highlighted yellow."/>
          <p:cNvPicPr>
            <a:picLocks noChangeAspect="1"/>
          </p:cNvPicPr>
          <p:nvPr/>
        </p:nvPicPr>
        <p:blipFill>
          <a:blip r:embed="rId4" cstate="print"/>
          <a:stretch>
            <a:fillRect/>
          </a:stretch>
        </p:blipFill>
        <p:spPr>
          <a:xfrm rot="5400000">
            <a:off x="2139138" y="3139671"/>
            <a:ext cx="3832066" cy="2489512"/>
          </a:xfrm>
          <a:prstGeom prst="rect">
            <a:avLst/>
          </a:prstGeom>
        </p:spPr>
      </p:pic>
      <p:sp>
        <p:nvSpPr>
          <p:cNvPr id="9" name="Rectangle 8"/>
          <p:cNvSpPr/>
          <p:nvPr/>
        </p:nvSpPr>
        <p:spPr>
          <a:xfrm>
            <a:off x="3503575" y="4023305"/>
            <a:ext cx="1540807" cy="800219"/>
          </a:xfrm>
          <a:prstGeom prst="rect">
            <a:avLst/>
          </a:prstGeom>
          <a:solidFill>
            <a:schemeClr val="accent2">
              <a:lumMod val="20000"/>
              <a:lumOff val="80000"/>
            </a:schemeClr>
          </a:solidFill>
        </p:spPr>
        <p:txBody>
          <a:bodyPr wrap="none">
            <a:spAutoFit/>
          </a:bodyPr>
          <a:lstStyle/>
          <a:p>
            <a:pPr algn="ctr"/>
            <a:r>
              <a:rPr lang="en-US" sz="2300" b="1" dirty="0"/>
              <a:t>Implicit</a:t>
            </a:r>
          </a:p>
          <a:p>
            <a:pPr algn="ctr"/>
            <a:r>
              <a:rPr lang="en-US" sz="2300" b="1" dirty="0"/>
              <a:t>Feedback</a:t>
            </a:r>
          </a:p>
        </p:txBody>
      </p:sp>
      <p:sp>
        <p:nvSpPr>
          <p:cNvPr id="12" name="Oval 11">
            <a:extLst>
              <a:ext uri="{FF2B5EF4-FFF2-40B4-BE49-F238E27FC236}">
                <a16:creationId xmlns:a16="http://schemas.microsoft.com/office/drawing/2014/main" id="{D28E3600-8321-CB40-933D-574B73EADF84}"/>
              </a:ext>
            </a:extLst>
          </p:cNvPr>
          <p:cNvSpPr/>
          <p:nvPr/>
        </p:nvSpPr>
        <p:spPr bwMode="auto">
          <a:xfrm>
            <a:off x="143727" y="2453976"/>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1</a:t>
            </a:r>
          </a:p>
        </p:txBody>
      </p:sp>
      <p:sp>
        <p:nvSpPr>
          <p:cNvPr id="13" name="Rectangle 12"/>
          <p:cNvSpPr/>
          <p:nvPr/>
        </p:nvSpPr>
        <p:spPr>
          <a:xfrm>
            <a:off x="330200" y="1405174"/>
            <a:ext cx="8415867" cy="769441"/>
          </a:xfrm>
          <a:prstGeom prst="rect">
            <a:avLst/>
          </a:prstGeom>
          <a:solidFill>
            <a:schemeClr val="accent2">
              <a:lumMod val="20000"/>
              <a:lumOff val="80000"/>
            </a:schemeClr>
          </a:solidFill>
        </p:spPr>
        <p:txBody>
          <a:bodyPr wrap="square">
            <a:spAutoFit/>
          </a:bodyPr>
          <a:lstStyle/>
          <a:p>
            <a:r>
              <a:rPr lang="en-US" sz="2200" dirty="0"/>
              <a:t>“</a:t>
            </a:r>
            <a:r>
              <a:rPr lang="en-US" sz="2200" i="1" dirty="0"/>
              <a:t>We made ratings less important because the implicit signal of your behavior is more important</a:t>
            </a:r>
            <a:r>
              <a:rPr lang="en-US" sz="2200" dirty="0"/>
              <a:t>.” –Todd </a:t>
            </a:r>
            <a:r>
              <a:rPr lang="en-US" sz="2200" dirty="0" err="1"/>
              <a:t>Yellin</a:t>
            </a:r>
            <a:r>
              <a:rPr lang="en-US" sz="2200" dirty="0"/>
              <a:t>, Netflix VP product</a:t>
            </a:r>
          </a:p>
        </p:txBody>
      </p:sp>
      <p:sp>
        <p:nvSpPr>
          <p:cNvPr id="8" name="Rectangle 7">
            <a:extLst>
              <a:ext uri="{FF2B5EF4-FFF2-40B4-BE49-F238E27FC236}">
                <a16:creationId xmlns:a16="http://schemas.microsoft.com/office/drawing/2014/main" id="{37311FE3-AEC6-364A-AB5E-70F79CBD771E}"/>
              </a:ext>
            </a:extLst>
          </p:cNvPr>
          <p:cNvSpPr/>
          <p:nvPr/>
        </p:nvSpPr>
        <p:spPr>
          <a:xfrm>
            <a:off x="-1955800" y="5670909"/>
            <a:ext cx="4572000" cy="369332"/>
          </a:xfrm>
          <a:prstGeom prst="rect">
            <a:avLst/>
          </a:prstGeom>
        </p:spPr>
        <p:txBody>
          <a:bodyPr>
            <a:spAutoFit/>
          </a:bodyPr>
          <a:lstStyle/>
          <a:p>
            <a:r>
              <a:rPr lang="en-US" dirty="0"/>
              <a:t> </a:t>
            </a:r>
          </a:p>
        </p:txBody>
      </p:sp>
      <p:sp>
        <p:nvSpPr>
          <p:cNvPr id="15" name="Rectangle 14">
            <a:extLst>
              <a:ext uri="{FF2B5EF4-FFF2-40B4-BE49-F238E27FC236}">
                <a16:creationId xmlns:a16="http://schemas.microsoft.com/office/drawing/2014/main" id="{79D05794-9E9C-BD4C-A92E-E82B5672EC13}"/>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https://</a:t>
            </a:r>
            <a:r>
              <a:rPr lang="en-US" sz="1000" dirty="0" err="1">
                <a:solidFill>
                  <a:schemeClr val="bg1">
                    <a:lumMod val="50000"/>
                  </a:schemeClr>
                </a:solidFill>
              </a:rPr>
              <a:t>variety.com</a:t>
            </a:r>
            <a:r>
              <a:rPr lang="en-US" sz="1000" dirty="0">
                <a:solidFill>
                  <a:schemeClr val="bg1">
                    <a:lumMod val="50000"/>
                  </a:schemeClr>
                </a:solidFill>
              </a:rPr>
              <a:t>/2017/digital/news/netflix-thumbs-vs-stars-1202010492/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Value to Netflix</a:t>
            </a:r>
          </a:p>
        </p:txBody>
      </p:sp>
      <p:sp>
        <p:nvSpPr>
          <p:cNvPr id="3" name="Content Placeholder 2"/>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p:txBody>
      </p:sp>
      <p:sp>
        <p:nvSpPr>
          <p:cNvPr id="6" name="Rectangle 5"/>
          <p:cNvSpPr/>
          <p:nvPr/>
        </p:nvSpPr>
        <p:spPr>
          <a:xfrm>
            <a:off x="287865" y="5071112"/>
            <a:ext cx="8551334" cy="784830"/>
          </a:xfrm>
          <a:prstGeom prst="rect">
            <a:avLst/>
          </a:prstGeom>
          <a:solidFill>
            <a:schemeClr val="accent2">
              <a:lumMod val="20000"/>
              <a:lumOff val="80000"/>
            </a:schemeClr>
          </a:solidFill>
        </p:spPr>
        <p:txBody>
          <a:bodyPr wrap="square">
            <a:spAutoFit/>
          </a:bodyPr>
          <a:lstStyle/>
          <a:p>
            <a:pPr>
              <a:lnSpc>
                <a:spcPts val="2720"/>
              </a:lnSpc>
            </a:pPr>
            <a:r>
              <a:rPr lang="en-US" sz="2400" dirty="0"/>
              <a:t>“… [recommender systems] influence choice for about 80% of hours streamed</a:t>
            </a:r>
            <a:r>
              <a:rPr lang="en-US" sz="2400" i="1" dirty="0"/>
              <a:t>… save[s] us more than $1 billion per year</a:t>
            </a:r>
            <a:r>
              <a:rPr lang="en-US" sz="2400" dirty="0"/>
              <a:t>.”</a:t>
            </a:r>
          </a:p>
        </p:txBody>
      </p:sp>
      <p:sp>
        <p:nvSpPr>
          <p:cNvPr id="10" name="Rectangle 9"/>
          <p:cNvSpPr/>
          <p:nvPr/>
        </p:nvSpPr>
        <p:spPr>
          <a:xfrm>
            <a:off x="408216" y="1550804"/>
            <a:ext cx="3477984" cy="492443"/>
          </a:xfrm>
          <a:prstGeom prst="rect">
            <a:avLst/>
          </a:prstGeom>
          <a:noFill/>
        </p:spPr>
        <p:txBody>
          <a:bodyPr wrap="square">
            <a:spAutoFit/>
          </a:bodyPr>
          <a:lstStyle/>
          <a:p>
            <a:r>
              <a:rPr lang="en-US" sz="2600" b="1" dirty="0"/>
              <a:t>Better “take-rate” </a:t>
            </a:r>
          </a:p>
        </p:txBody>
      </p:sp>
      <p:sp>
        <p:nvSpPr>
          <p:cNvPr id="12" name="Rectangle 11"/>
          <p:cNvSpPr/>
          <p:nvPr/>
        </p:nvSpPr>
        <p:spPr>
          <a:xfrm>
            <a:off x="475828" y="5866614"/>
            <a:ext cx="8576732" cy="339194"/>
          </a:xfrm>
          <a:prstGeom prst="rect">
            <a:avLst/>
          </a:prstGeom>
        </p:spPr>
        <p:txBody>
          <a:bodyPr wrap="square">
            <a:spAutoFit/>
          </a:bodyPr>
          <a:lstStyle/>
          <a:p>
            <a:r>
              <a:rPr lang="en-US" sz="1600" dirty="0"/>
              <a:t>– C. Gomez-</a:t>
            </a:r>
            <a:r>
              <a:rPr lang="en-US" sz="1600" dirty="0" err="1"/>
              <a:t>Uribe</a:t>
            </a:r>
            <a:r>
              <a:rPr lang="en-US" sz="1600" dirty="0"/>
              <a:t> VP Product Innovation, Netflix, and N. Hunt, Chief Product Officer, Netflix</a:t>
            </a:r>
          </a:p>
        </p:txBody>
      </p:sp>
      <p:sp>
        <p:nvSpPr>
          <p:cNvPr id="13" name="Rectangle 12"/>
          <p:cNvSpPr/>
          <p:nvPr/>
        </p:nvSpPr>
        <p:spPr>
          <a:xfrm>
            <a:off x="806754" y="2163190"/>
            <a:ext cx="4521200" cy="2262158"/>
          </a:xfrm>
          <a:prstGeom prst="rect">
            <a:avLst/>
          </a:prstGeom>
        </p:spPr>
        <p:txBody>
          <a:bodyPr wrap="square">
            <a:spAutoFit/>
          </a:bodyPr>
          <a:lstStyle/>
          <a:p>
            <a:pPr>
              <a:spcBef>
                <a:spcPts val="1800"/>
              </a:spcBef>
            </a:pPr>
            <a:r>
              <a:rPr lang="en-US" sz="2400" dirty="0">
                <a:sym typeface="Wingdings"/>
              </a:rPr>
              <a:t> B</a:t>
            </a:r>
            <a:r>
              <a:rPr lang="en-US" sz="2400" dirty="0"/>
              <a:t>etter engagement  </a:t>
            </a:r>
          </a:p>
          <a:p>
            <a:pPr>
              <a:spcBef>
                <a:spcPts val="1800"/>
              </a:spcBef>
            </a:pPr>
            <a:r>
              <a:rPr lang="en-US" sz="2400" dirty="0">
                <a:sym typeface="Wingdings"/>
              </a:rPr>
              <a:t></a:t>
            </a:r>
            <a:r>
              <a:rPr lang="en-US" sz="2400" dirty="0"/>
              <a:t> Lower churn </a:t>
            </a:r>
          </a:p>
          <a:p>
            <a:pPr>
              <a:spcBef>
                <a:spcPts val="1800"/>
              </a:spcBef>
            </a:pPr>
            <a:r>
              <a:rPr lang="en-US" sz="2400" dirty="0">
                <a:sym typeface="Wingdings"/>
              </a:rPr>
              <a:t></a:t>
            </a:r>
            <a:r>
              <a:rPr lang="en-US" sz="2400" dirty="0"/>
              <a:t> Higher lifetime value    </a:t>
            </a:r>
          </a:p>
          <a:p>
            <a:pPr>
              <a:spcBef>
                <a:spcPts val="1800"/>
              </a:spcBef>
            </a:pPr>
            <a:r>
              <a:rPr lang="en-US" sz="2400" dirty="0">
                <a:sym typeface="Wingdings"/>
              </a:rPr>
              <a:t></a:t>
            </a:r>
            <a:r>
              <a:rPr lang="en-US" sz="2400" dirty="0"/>
              <a:t> Avoid acquisition cost</a:t>
            </a:r>
          </a:p>
        </p:txBody>
      </p:sp>
      <p:sp>
        <p:nvSpPr>
          <p:cNvPr id="14" name="Rectangle 13">
            <a:extLst>
              <a:ext uri="{FF2B5EF4-FFF2-40B4-BE49-F238E27FC236}">
                <a16:creationId xmlns:a16="http://schemas.microsoft.com/office/drawing/2014/main" id="{C9761ABC-569A-9344-A1D0-196A100138AD}"/>
              </a:ext>
            </a:extLst>
          </p:cNvPr>
          <p:cNvSpPr/>
          <p:nvPr/>
        </p:nvSpPr>
        <p:spPr>
          <a:xfrm>
            <a:off x="336027" y="4451775"/>
            <a:ext cx="8229600" cy="276999"/>
          </a:xfrm>
          <a:prstGeom prst="rect">
            <a:avLst/>
          </a:prstGeom>
          <a:noFill/>
        </p:spPr>
        <p:txBody>
          <a:bodyPr wrap="none" anchor="b">
            <a:noAutofit/>
          </a:bodyPr>
          <a:lstStyle/>
          <a:p>
            <a:pPr algn="r"/>
            <a:r>
              <a:rPr lang="en-US" sz="1000" dirty="0">
                <a:solidFill>
                  <a:schemeClr val="bg1">
                    <a:lumMod val="50000"/>
                  </a:schemeClr>
                </a:solidFill>
              </a:rPr>
              <a:t>source: Gomez-Uribe and Hunt’15</a:t>
            </a:r>
          </a:p>
        </p:txBody>
      </p:sp>
      <p:grpSp>
        <p:nvGrpSpPr>
          <p:cNvPr id="11" name="Group 10" descr="A line graph shows personalized and popular take-rates with respect to video score ranks."/>
          <p:cNvGrpSpPr/>
          <p:nvPr/>
        </p:nvGrpSpPr>
        <p:grpSpPr>
          <a:xfrm>
            <a:off x="4716218" y="1653109"/>
            <a:ext cx="3806954" cy="2857843"/>
            <a:chOff x="4716218" y="1653109"/>
            <a:chExt cx="3806954" cy="2857843"/>
          </a:xfrm>
        </p:grpSpPr>
        <p:sp>
          <p:nvSpPr>
            <p:cNvPr id="16" name="Rectangle 15" descr="A line graph shows personalized and popular take-rates with respect to video score ranks.">
              <a:extLst>
                <a:ext uri="{FF2B5EF4-FFF2-40B4-BE49-F238E27FC236}">
                  <a16:creationId xmlns:a16="http://schemas.microsoft.com/office/drawing/2014/main" id="{F24E9577-45D3-354B-8B84-5654F75B7EB0}"/>
                </a:ext>
              </a:extLst>
            </p:cNvPr>
            <p:cNvSpPr/>
            <p:nvPr/>
          </p:nvSpPr>
          <p:spPr>
            <a:xfrm>
              <a:off x="4731142" y="1658971"/>
              <a:ext cx="3792030" cy="2798926"/>
            </a:xfrm>
            <a:prstGeom prst="rect">
              <a:avLst/>
            </a:prstGeom>
            <a:solidFill>
              <a:schemeClr val="accent2">
                <a:lumMod val="20000"/>
                <a:lumOff val="80000"/>
                <a:alpha val="26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7" name="Rectangle 16"/>
            <p:cNvSpPr/>
            <p:nvPr/>
          </p:nvSpPr>
          <p:spPr>
            <a:xfrm>
              <a:off x="5485961" y="1738004"/>
              <a:ext cx="2908997" cy="2460339"/>
            </a:xfrm>
            <a:prstGeom prst="rect">
              <a:avLst/>
            </a:prstGeom>
            <a:solidFill>
              <a:schemeClr val="bg1"/>
            </a:solidFill>
            <a:ln w="127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cxnSp>
          <p:nvCxnSpPr>
            <p:cNvPr id="18" name="Straight Connector 17"/>
            <p:cNvCxnSpPr/>
            <p:nvPr/>
          </p:nvCxnSpPr>
          <p:spPr>
            <a:xfrm flipH="1">
              <a:off x="5434101" y="4109358"/>
              <a:ext cx="518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076749" y="3924692"/>
              <a:ext cx="312906" cy="369332"/>
            </a:xfrm>
            <a:prstGeom prst="rect">
              <a:avLst/>
            </a:prstGeom>
            <a:noFill/>
          </p:spPr>
          <p:txBody>
            <a:bodyPr wrap="none" lIns="0" tIns="0" rIns="0" bIns="0" rtlCol="0" anchor="ctr">
              <a:noAutofit/>
            </a:bodyPr>
            <a:lstStyle/>
            <a:p>
              <a:pPr algn="r"/>
              <a:r>
                <a:rPr lang="en-US" sz="1200" dirty="0"/>
                <a:t>0</a:t>
              </a:r>
            </a:p>
          </p:txBody>
        </p:sp>
        <p:cxnSp>
          <p:nvCxnSpPr>
            <p:cNvPr id="20" name="Straight Connector 19"/>
            <p:cNvCxnSpPr/>
            <p:nvPr/>
          </p:nvCxnSpPr>
          <p:spPr>
            <a:xfrm flipH="1">
              <a:off x="5434101" y="3541162"/>
              <a:ext cx="518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76749" y="3356496"/>
              <a:ext cx="312906" cy="369332"/>
            </a:xfrm>
            <a:prstGeom prst="rect">
              <a:avLst/>
            </a:prstGeom>
            <a:noFill/>
          </p:spPr>
          <p:txBody>
            <a:bodyPr wrap="none" lIns="0" tIns="0" rIns="0" bIns="0" rtlCol="0" anchor="ctr">
              <a:noAutofit/>
            </a:bodyPr>
            <a:lstStyle/>
            <a:p>
              <a:pPr algn="r"/>
              <a:r>
                <a:rPr lang="en-US" sz="1200" dirty="0"/>
                <a:t>0.25</a:t>
              </a:r>
            </a:p>
          </p:txBody>
        </p:sp>
        <p:cxnSp>
          <p:nvCxnSpPr>
            <p:cNvPr id="22" name="Straight Connector 21"/>
            <p:cNvCxnSpPr/>
            <p:nvPr/>
          </p:nvCxnSpPr>
          <p:spPr>
            <a:xfrm flipH="1">
              <a:off x="5434101" y="2968173"/>
              <a:ext cx="518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76749" y="2783507"/>
              <a:ext cx="312906" cy="369332"/>
            </a:xfrm>
            <a:prstGeom prst="rect">
              <a:avLst/>
            </a:prstGeom>
            <a:noFill/>
          </p:spPr>
          <p:txBody>
            <a:bodyPr wrap="none" lIns="0" tIns="0" rIns="0" bIns="0" rtlCol="0" anchor="ctr">
              <a:noAutofit/>
            </a:bodyPr>
            <a:lstStyle/>
            <a:p>
              <a:pPr algn="r"/>
              <a:r>
                <a:rPr lang="en-US" sz="1200" dirty="0"/>
                <a:t>0.5</a:t>
              </a:r>
            </a:p>
          </p:txBody>
        </p:sp>
        <p:cxnSp>
          <p:nvCxnSpPr>
            <p:cNvPr id="24" name="Straight Connector 23"/>
            <p:cNvCxnSpPr/>
            <p:nvPr/>
          </p:nvCxnSpPr>
          <p:spPr>
            <a:xfrm flipH="1">
              <a:off x="5434101" y="2399976"/>
              <a:ext cx="518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076749" y="2215310"/>
              <a:ext cx="312906" cy="369332"/>
            </a:xfrm>
            <a:prstGeom prst="rect">
              <a:avLst/>
            </a:prstGeom>
            <a:noFill/>
          </p:spPr>
          <p:txBody>
            <a:bodyPr wrap="none" lIns="0" tIns="0" rIns="0" bIns="0" rtlCol="0" anchor="ctr">
              <a:noAutofit/>
            </a:bodyPr>
            <a:lstStyle/>
            <a:p>
              <a:pPr algn="r"/>
              <a:r>
                <a:rPr lang="en-US" sz="1200" dirty="0"/>
                <a:t>0.75</a:t>
              </a:r>
            </a:p>
          </p:txBody>
        </p:sp>
        <p:cxnSp>
          <p:nvCxnSpPr>
            <p:cNvPr id="26" name="Straight Connector 25"/>
            <p:cNvCxnSpPr/>
            <p:nvPr/>
          </p:nvCxnSpPr>
          <p:spPr>
            <a:xfrm flipH="1">
              <a:off x="5434101" y="1837775"/>
              <a:ext cx="518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76749" y="1653109"/>
              <a:ext cx="312906" cy="369332"/>
            </a:xfrm>
            <a:prstGeom prst="rect">
              <a:avLst/>
            </a:prstGeom>
            <a:noFill/>
          </p:spPr>
          <p:txBody>
            <a:bodyPr wrap="none" lIns="0" tIns="0" rIns="0" bIns="0" rtlCol="0" anchor="ctr">
              <a:noAutofit/>
            </a:bodyPr>
            <a:lstStyle/>
            <a:p>
              <a:pPr algn="r"/>
              <a:r>
                <a:rPr lang="en-US" sz="1200" dirty="0"/>
                <a:t>1</a:t>
              </a:r>
            </a:p>
          </p:txBody>
        </p:sp>
        <p:sp>
          <p:nvSpPr>
            <p:cNvPr id="28" name="TextBox 27"/>
            <p:cNvSpPr txBox="1"/>
            <p:nvPr/>
          </p:nvSpPr>
          <p:spPr>
            <a:xfrm rot="16200000">
              <a:off x="4371440" y="2783507"/>
              <a:ext cx="1058887" cy="369332"/>
            </a:xfrm>
            <a:prstGeom prst="rect">
              <a:avLst/>
            </a:prstGeom>
            <a:noFill/>
          </p:spPr>
          <p:txBody>
            <a:bodyPr wrap="none" lIns="0" tIns="0" rIns="0" bIns="0" rtlCol="0" anchor="ctr">
              <a:noAutofit/>
            </a:bodyPr>
            <a:lstStyle/>
            <a:p>
              <a:pPr algn="ctr"/>
              <a:r>
                <a:rPr lang="en-US" sz="1400" dirty="0"/>
                <a:t>Take-Rate</a:t>
              </a:r>
            </a:p>
          </p:txBody>
        </p:sp>
        <p:sp>
          <p:nvSpPr>
            <p:cNvPr id="29" name="TextBox 28"/>
            <p:cNvSpPr txBox="1"/>
            <p:nvPr/>
          </p:nvSpPr>
          <p:spPr>
            <a:xfrm>
              <a:off x="5871279" y="4141620"/>
              <a:ext cx="2138361" cy="369332"/>
            </a:xfrm>
            <a:prstGeom prst="rect">
              <a:avLst/>
            </a:prstGeom>
            <a:noFill/>
          </p:spPr>
          <p:txBody>
            <a:bodyPr wrap="none" lIns="0" tIns="0" rIns="0" bIns="0" rtlCol="0" anchor="ctr">
              <a:noAutofit/>
            </a:bodyPr>
            <a:lstStyle/>
            <a:p>
              <a:pPr algn="ctr"/>
              <a:r>
                <a:rPr lang="en-US" sz="1400" dirty="0"/>
                <a:t>Video Score Ranks</a:t>
              </a:r>
            </a:p>
          </p:txBody>
        </p:sp>
        <p:grpSp>
          <p:nvGrpSpPr>
            <p:cNvPr id="30" name="Group 29"/>
            <p:cNvGrpSpPr/>
            <p:nvPr/>
          </p:nvGrpSpPr>
          <p:grpSpPr>
            <a:xfrm>
              <a:off x="5485961" y="1738004"/>
              <a:ext cx="2908997" cy="2460339"/>
              <a:chOff x="5446206" y="1761857"/>
              <a:chExt cx="2908997" cy="2460339"/>
            </a:xfrm>
          </p:grpSpPr>
          <p:cxnSp>
            <p:nvCxnSpPr>
              <p:cNvPr id="41" name="Straight Connector 40"/>
              <p:cNvCxnSpPr/>
              <p:nvPr/>
            </p:nvCxnSpPr>
            <p:spPr>
              <a:xfrm>
                <a:off x="5446206" y="1860847"/>
                <a:ext cx="2908997"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446206" y="2310147"/>
                <a:ext cx="2908997"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446206" y="2766969"/>
                <a:ext cx="2908997"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446206" y="3226811"/>
                <a:ext cx="2908997"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446206" y="4127925"/>
                <a:ext cx="2908997"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46206" y="3682622"/>
                <a:ext cx="2908997"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20937" y="1761857"/>
                <a:ext cx="0" cy="2460339"/>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896798" y="1761857"/>
                <a:ext cx="0" cy="2460339"/>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583319" y="1761857"/>
                <a:ext cx="0" cy="2460339"/>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260917" y="1761857"/>
                <a:ext cx="0" cy="2460339"/>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548313" y="1761857"/>
                <a:ext cx="0" cy="2460339"/>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Freeform 30"/>
            <p:cNvSpPr/>
            <p:nvPr/>
          </p:nvSpPr>
          <p:spPr>
            <a:xfrm>
              <a:off x="5588068" y="1828760"/>
              <a:ext cx="2709862" cy="1860429"/>
            </a:xfrm>
            <a:custGeom>
              <a:avLst/>
              <a:gdLst>
                <a:gd name="connsiteX0" fmla="*/ 0 w 2709862"/>
                <a:gd name="connsiteY0" fmla="*/ 0 h 1860429"/>
                <a:gd name="connsiteX1" fmla="*/ 19050 w 2709862"/>
                <a:gd name="connsiteY1" fmla="*/ 1185862 h 1860429"/>
                <a:gd name="connsiteX2" fmla="*/ 109537 w 2709862"/>
                <a:gd name="connsiteY2" fmla="*/ 1595437 h 1860429"/>
                <a:gd name="connsiteX3" fmla="*/ 361950 w 2709862"/>
                <a:gd name="connsiteY3" fmla="*/ 1747837 h 1860429"/>
                <a:gd name="connsiteX4" fmla="*/ 995362 w 2709862"/>
                <a:gd name="connsiteY4" fmla="*/ 1828800 h 1860429"/>
                <a:gd name="connsiteX5" fmla="*/ 2709862 w 2709862"/>
                <a:gd name="connsiteY5" fmla="*/ 1857375 h 18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862" h="1860429">
                  <a:moveTo>
                    <a:pt x="0" y="0"/>
                  </a:moveTo>
                  <a:cubicBezTo>
                    <a:pt x="397" y="459978"/>
                    <a:pt x="794" y="919956"/>
                    <a:pt x="19050" y="1185862"/>
                  </a:cubicBezTo>
                  <a:cubicBezTo>
                    <a:pt x="37306" y="1451768"/>
                    <a:pt x="52387" y="1501775"/>
                    <a:pt x="109537" y="1595437"/>
                  </a:cubicBezTo>
                  <a:cubicBezTo>
                    <a:pt x="166687" y="1689100"/>
                    <a:pt x="214312" y="1708943"/>
                    <a:pt x="361950" y="1747837"/>
                  </a:cubicBezTo>
                  <a:cubicBezTo>
                    <a:pt x="509588" y="1786731"/>
                    <a:pt x="604043" y="1810544"/>
                    <a:pt x="995362" y="1828800"/>
                  </a:cubicBezTo>
                  <a:cubicBezTo>
                    <a:pt x="1386681" y="1847056"/>
                    <a:pt x="2391568" y="1868488"/>
                    <a:pt x="2709862" y="1857375"/>
                  </a:cubicBezTo>
                </a:path>
              </a:pathLst>
            </a:custGeom>
            <a:noFill/>
            <a:ln w="12700">
              <a:solidFill>
                <a:srgbClr val="F6777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a:p>
          </p:txBody>
        </p:sp>
        <p:sp>
          <p:nvSpPr>
            <p:cNvPr id="32" name="Freeform 31"/>
            <p:cNvSpPr/>
            <p:nvPr/>
          </p:nvSpPr>
          <p:spPr>
            <a:xfrm>
              <a:off x="5588068" y="3419435"/>
              <a:ext cx="2714625" cy="366739"/>
            </a:xfrm>
            <a:custGeom>
              <a:avLst/>
              <a:gdLst>
                <a:gd name="connsiteX0" fmla="*/ 0 w 2714625"/>
                <a:gd name="connsiteY0" fmla="*/ 0 h 366739"/>
                <a:gd name="connsiteX1" fmla="*/ 19050 w 2714625"/>
                <a:gd name="connsiteY1" fmla="*/ 290512 h 366739"/>
                <a:gd name="connsiteX2" fmla="*/ 90487 w 2714625"/>
                <a:gd name="connsiteY2" fmla="*/ 366712 h 366739"/>
                <a:gd name="connsiteX3" fmla="*/ 228600 w 2714625"/>
                <a:gd name="connsiteY3" fmla="*/ 285750 h 366739"/>
                <a:gd name="connsiteX4" fmla="*/ 414337 w 2714625"/>
                <a:gd name="connsiteY4" fmla="*/ 271462 h 366739"/>
                <a:gd name="connsiteX5" fmla="*/ 2714625 w 2714625"/>
                <a:gd name="connsiteY5" fmla="*/ 285750 h 366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625" h="366739">
                  <a:moveTo>
                    <a:pt x="0" y="0"/>
                  </a:moveTo>
                  <a:cubicBezTo>
                    <a:pt x="1984" y="114696"/>
                    <a:pt x="3969" y="229393"/>
                    <a:pt x="19050" y="290512"/>
                  </a:cubicBezTo>
                  <a:cubicBezTo>
                    <a:pt x="34131" y="351631"/>
                    <a:pt x="55562" y="367506"/>
                    <a:pt x="90487" y="366712"/>
                  </a:cubicBezTo>
                  <a:cubicBezTo>
                    <a:pt x="125412" y="365918"/>
                    <a:pt x="174625" y="301625"/>
                    <a:pt x="228600" y="285750"/>
                  </a:cubicBezTo>
                  <a:cubicBezTo>
                    <a:pt x="282575" y="269875"/>
                    <a:pt x="414337" y="271462"/>
                    <a:pt x="414337" y="271462"/>
                  </a:cubicBezTo>
                  <a:lnTo>
                    <a:pt x="2714625" y="285750"/>
                  </a:lnTo>
                </a:path>
              </a:pathLst>
            </a:custGeom>
            <a:noFill/>
            <a:ln w="12700">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a:p>
          </p:txBody>
        </p:sp>
        <p:sp>
          <p:nvSpPr>
            <p:cNvPr id="33" name="Rectangle 32"/>
            <p:cNvSpPr/>
            <p:nvPr/>
          </p:nvSpPr>
          <p:spPr>
            <a:xfrm>
              <a:off x="5490881" y="1738004"/>
              <a:ext cx="2908997" cy="2460339"/>
            </a:xfrm>
            <a:prstGeom prst="rect">
              <a:avLst/>
            </a:prstGeom>
            <a:noFill/>
            <a:ln w="127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34" name="Group 33"/>
            <p:cNvGrpSpPr/>
            <p:nvPr/>
          </p:nvGrpSpPr>
          <p:grpSpPr>
            <a:xfrm>
              <a:off x="7053726" y="1756804"/>
              <a:ext cx="1292543" cy="562421"/>
              <a:chOff x="7053726" y="1756804"/>
              <a:chExt cx="1292543" cy="562421"/>
            </a:xfrm>
          </p:grpSpPr>
          <p:sp>
            <p:nvSpPr>
              <p:cNvPr id="35" name="Rectangle 34"/>
              <p:cNvSpPr/>
              <p:nvPr/>
            </p:nvSpPr>
            <p:spPr>
              <a:xfrm>
                <a:off x="7053726" y="1858585"/>
                <a:ext cx="1219200" cy="396140"/>
              </a:xfrm>
              <a:prstGeom prst="rect">
                <a:avLst/>
              </a:prstGeom>
              <a:solidFill>
                <a:schemeClr val="bg1"/>
              </a:solidFill>
              <a:ln w="127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36" name="Group 35"/>
              <p:cNvGrpSpPr/>
              <p:nvPr/>
            </p:nvGrpSpPr>
            <p:grpSpPr>
              <a:xfrm>
                <a:off x="7084206" y="1756804"/>
                <a:ext cx="1262063" cy="562421"/>
                <a:chOff x="6191250" y="2125147"/>
                <a:chExt cx="1262063" cy="562421"/>
              </a:xfrm>
            </p:grpSpPr>
            <p:cxnSp>
              <p:nvCxnSpPr>
                <p:cNvPr id="37" name="Straight Connector 36"/>
                <p:cNvCxnSpPr/>
                <p:nvPr/>
              </p:nvCxnSpPr>
              <p:spPr>
                <a:xfrm>
                  <a:off x="6191250" y="2309813"/>
                  <a:ext cx="252412" cy="0"/>
                </a:xfrm>
                <a:prstGeom prst="line">
                  <a:avLst/>
                </a:prstGeom>
                <a:ln w="12700">
                  <a:solidFill>
                    <a:srgbClr val="F6777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499281" y="2125147"/>
                  <a:ext cx="954032" cy="369332"/>
                </a:xfrm>
                <a:prstGeom prst="rect">
                  <a:avLst/>
                </a:prstGeom>
                <a:noFill/>
              </p:spPr>
              <p:txBody>
                <a:bodyPr wrap="none" lIns="0" tIns="0" rIns="0" bIns="0" rtlCol="0" anchor="ctr">
                  <a:noAutofit/>
                </a:bodyPr>
                <a:lstStyle/>
                <a:p>
                  <a:r>
                    <a:rPr lang="en-US" sz="1200" dirty="0">
                      <a:solidFill>
                        <a:srgbClr val="F67770"/>
                      </a:solidFill>
                    </a:rPr>
                    <a:t>Personalized</a:t>
                  </a:r>
                </a:p>
              </p:txBody>
            </p:sp>
            <p:cxnSp>
              <p:nvCxnSpPr>
                <p:cNvPr id="39" name="Straight Connector 38"/>
                <p:cNvCxnSpPr/>
                <p:nvPr/>
              </p:nvCxnSpPr>
              <p:spPr>
                <a:xfrm>
                  <a:off x="6191250" y="2502902"/>
                  <a:ext cx="252412"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499281" y="2318236"/>
                  <a:ext cx="954032" cy="369332"/>
                </a:xfrm>
                <a:prstGeom prst="rect">
                  <a:avLst/>
                </a:prstGeom>
                <a:noFill/>
              </p:spPr>
              <p:txBody>
                <a:bodyPr wrap="none" lIns="0" tIns="0" rIns="0" bIns="0" rtlCol="0" anchor="ctr">
                  <a:noAutofit/>
                </a:bodyPr>
                <a:lstStyle/>
                <a:p>
                  <a:r>
                    <a:rPr lang="en-US" sz="1200" dirty="0">
                      <a:solidFill>
                        <a:srgbClr val="7F7F7F"/>
                      </a:solidFill>
                    </a:rPr>
                    <a:t>Popular</a:t>
                  </a:r>
                </a:p>
              </p:txBody>
            </p:sp>
          </p:grpSp>
        </p:grpSp>
      </p:grpSp>
    </p:spTree>
    <p:extLst>
      <p:ext uri="{BB962C8B-B14F-4D97-AF65-F5344CB8AC3E}">
        <p14:creationId xmlns:p14="http://schemas.microsoft.com/office/powerpoint/2010/main" val="48494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182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808787"/>
            <a:ext cx="7772400" cy="900546"/>
          </a:xfrm>
        </p:spPr>
        <p:txBody>
          <a:bodyPr>
            <a:normAutofit/>
          </a:bodyPr>
          <a:lstStyle/>
          <a:p>
            <a:r>
              <a:rPr lang="en-US" dirty="0"/>
              <a:t>Item Similarities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27548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67" y="228600"/>
            <a:ext cx="8805333" cy="1143000"/>
          </a:xfrm>
        </p:spPr>
        <p:txBody>
          <a:bodyPr>
            <a:normAutofit/>
          </a:bodyPr>
          <a:lstStyle/>
          <a:p>
            <a:r>
              <a:rPr lang="en-US" dirty="0"/>
              <a:t>“People Who { } X Also { } Y”</a:t>
            </a:r>
          </a:p>
        </p:txBody>
      </p:sp>
      <p:grpSp>
        <p:nvGrpSpPr>
          <p:cNvPr id="8" name="Group 7"/>
          <p:cNvGrpSpPr/>
          <p:nvPr/>
        </p:nvGrpSpPr>
        <p:grpSpPr>
          <a:xfrm>
            <a:off x="2962801" y="1405467"/>
            <a:ext cx="5826134" cy="5139468"/>
            <a:chOff x="694267" y="1350362"/>
            <a:chExt cx="7755466" cy="6841410"/>
          </a:xfrm>
        </p:grpSpPr>
        <p:pic>
          <p:nvPicPr>
            <p:cNvPr id="4" name="Picture 3" descr="Screen Shot 2018-07-01 at 6.56.18 PM.png"/>
            <p:cNvPicPr>
              <a:picLocks noChangeAspect="1"/>
            </p:cNvPicPr>
            <p:nvPr/>
          </p:nvPicPr>
          <p:blipFill>
            <a:blip r:embed="rId3" cstate="print"/>
            <a:stretch>
              <a:fillRect/>
            </a:stretch>
          </p:blipFill>
          <p:spPr>
            <a:xfrm>
              <a:off x="1541994" y="3033968"/>
              <a:ext cx="6010272" cy="5157804"/>
            </a:xfrm>
            <a:prstGeom prst="rect">
              <a:avLst/>
            </a:prstGeom>
          </p:spPr>
        </p:pic>
        <p:pic>
          <p:nvPicPr>
            <p:cNvPr id="7" name="Picture 6" descr="Screen Shot 2018-07-01 at 6.58.58 PM.png"/>
            <p:cNvPicPr>
              <a:picLocks noChangeAspect="1"/>
            </p:cNvPicPr>
            <p:nvPr/>
          </p:nvPicPr>
          <p:blipFill>
            <a:blip r:embed="rId4" cstate="print"/>
            <a:stretch>
              <a:fillRect/>
            </a:stretch>
          </p:blipFill>
          <p:spPr>
            <a:xfrm>
              <a:off x="694267" y="1350362"/>
              <a:ext cx="7755466" cy="1583408"/>
            </a:xfrm>
            <a:prstGeom prst="rect">
              <a:avLst/>
            </a:prstGeom>
          </p:spPr>
        </p:pic>
      </p:grpSp>
      <p:sp>
        <p:nvSpPr>
          <p:cNvPr id="9" name="Rectangle 8"/>
          <p:cNvSpPr/>
          <p:nvPr/>
        </p:nvSpPr>
        <p:spPr>
          <a:xfrm>
            <a:off x="331518" y="2291602"/>
            <a:ext cx="3021280" cy="646331"/>
          </a:xfrm>
          <a:prstGeom prst="rect">
            <a:avLst/>
          </a:prstGeom>
        </p:spPr>
        <p:txBody>
          <a:bodyPr wrap="square">
            <a:spAutoFit/>
          </a:bodyPr>
          <a:lstStyle/>
          <a:p>
            <a:endParaRPr lang="en-US" dirty="0"/>
          </a:p>
          <a:p>
            <a:r>
              <a:rPr lang="en-US" b="1" dirty="0"/>
              <a:t>“Bought with”</a:t>
            </a:r>
          </a:p>
        </p:txBody>
      </p:sp>
      <p:sp>
        <p:nvSpPr>
          <p:cNvPr id="10" name="TextBox 9">
            <a:extLst>
              <a:ext uri="{FF2B5EF4-FFF2-40B4-BE49-F238E27FC236}">
                <a16:creationId xmlns:a16="http://schemas.microsoft.com/office/drawing/2014/main" id="{B38642C0-2E7C-7A49-AB57-B728DDE774EC}"/>
              </a:ext>
            </a:extLst>
          </p:cNvPr>
          <p:cNvSpPr txBox="1"/>
          <p:nvPr/>
        </p:nvSpPr>
        <p:spPr>
          <a:xfrm>
            <a:off x="3640340" y="2683933"/>
            <a:ext cx="2811260" cy="254000"/>
          </a:xfrm>
          <a:prstGeom prst="rect">
            <a:avLst/>
          </a:prstGeom>
          <a:noFill/>
          <a:ln w="25400">
            <a:solidFill>
              <a:srgbClr val="C00000"/>
            </a:solidFill>
          </a:ln>
        </p:spPr>
        <p:txBody>
          <a:bodyPr wrap="square" rtlCol="0">
            <a:spAutoFit/>
          </a:bodyPr>
          <a:lstStyle/>
          <a:p>
            <a:endParaRPr lang="en-US" dirty="0"/>
          </a:p>
        </p:txBody>
      </p:sp>
      <p:cxnSp>
        <p:nvCxnSpPr>
          <p:cNvPr id="11" name="Straight Arrow Connector 10">
            <a:extLst>
              <a:ext uri="{FF2B5EF4-FFF2-40B4-BE49-F238E27FC236}">
                <a16:creationId xmlns:a16="http://schemas.microsoft.com/office/drawing/2014/main" id="{EC6AE85B-AA49-6445-AE1F-7852B324698B}"/>
              </a:ext>
            </a:extLst>
          </p:cNvPr>
          <p:cNvCxnSpPr>
            <a:cxnSpLocks/>
          </p:cNvCxnSpPr>
          <p:nvPr/>
        </p:nvCxnSpPr>
        <p:spPr>
          <a:xfrm>
            <a:off x="2429933" y="2751666"/>
            <a:ext cx="116970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31518" y="3466246"/>
            <a:ext cx="3021280" cy="923330"/>
          </a:xfrm>
          <a:prstGeom prst="rect">
            <a:avLst/>
          </a:prstGeom>
        </p:spPr>
        <p:txBody>
          <a:bodyPr wrap="square">
            <a:spAutoFit/>
          </a:bodyPr>
          <a:lstStyle/>
          <a:p>
            <a:endParaRPr lang="en-US" dirty="0"/>
          </a:p>
          <a:p>
            <a:r>
              <a:rPr lang="en-US" b="1" dirty="0"/>
              <a:t>“Also shopped </a:t>
            </a:r>
            <a:br>
              <a:rPr lang="en-US" b="1" dirty="0"/>
            </a:br>
            <a:r>
              <a:rPr lang="en-US" b="1" dirty="0"/>
              <a:t>for”</a:t>
            </a:r>
          </a:p>
        </p:txBody>
      </p:sp>
      <p:sp>
        <p:nvSpPr>
          <p:cNvPr id="13" name="Rectangle 12"/>
          <p:cNvSpPr/>
          <p:nvPr/>
        </p:nvSpPr>
        <p:spPr>
          <a:xfrm>
            <a:off x="331518" y="4883834"/>
            <a:ext cx="3021280" cy="646331"/>
          </a:xfrm>
          <a:prstGeom prst="rect">
            <a:avLst/>
          </a:prstGeom>
        </p:spPr>
        <p:txBody>
          <a:bodyPr wrap="square">
            <a:spAutoFit/>
          </a:bodyPr>
          <a:lstStyle/>
          <a:p>
            <a:endParaRPr lang="en-US" dirty="0"/>
          </a:p>
          <a:p>
            <a:r>
              <a:rPr lang="en-US" b="1" dirty="0"/>
              <a:t>“Also bought”</a:t>
            </a:r>
          </a:p>
        </p:txBody>
      </p:sp>
      <p:sp>
        <p:nvSpPr>
          <p:cNvPr id="16" name="TextBox 15">
            <a:extLst>
              <a:ext uri="{FF2B5EF4-FFF2-40B4-BE49-F238E27FC236}">
                <a16:creationId xmlns:a16="http://schemas.microsoft.com/office/drawing/2014/main" id="{B38642C0-2E7C-7A49-AB57-B728DDE774EC}"/>
              </a:ext>
            </a:extLst>
          </p:cNvPr>
          <p:cNvSpPr txBox="1"/>
          <p:nvPr/>
        </p:nvSpPr>
        <p:spPr>
          <a:xfrm>
            <a:off x="3640340" y="3928533"/>
            <a:ext cx="3522460" cy="254000"/>
          </a:xfrm>
          <a:prstGeom prst="rect">
            <a:avLst/>
          </a:prstGeom>
          <a:noFill/>
          <a:ln w="25400">
            <a:solidFill>
              <a:srgbClr val="C00000"/>
            </a:solidFill>
          </a:ln>
        </p:spPr>
        <p:txBody>
          <a:bodyPr wrap="square" rtlCol="0">
            <a:spAutoFit/>
          </a:bodyPr>
          <a:lstStyle/>
          <a:p>
            <a:endParaRPr lang="en-US" dirty="0"/>
          </a:p>
        </p:txBody>
      </p:sp>
      <p:sp>
        <p:nvSpPr>
          <p:cNvPr id="17" name="TextBox 16">
            <a:extLst>
              <a:ext uri="{FF2B5EF4-FFF2-40B4-BE49-F238E27FC236}">
                <a16:creationId xmlns:a16="http://schemas.microsoft.com/office/drawing/2014/main" id="{B38642C0-2E7C-7A49-AB57-B728DDE774EC}"/>
              </a:ext>
            </a:extLst>
          </p:cNvPr>
          <p:cNvSpPr txBox="1"/>
          <p:nvPr/>
        </p:nvSpPr>
        <p:spPr>
          <a:xfrm>
            <a:off x="3640340" y="5207000"/>
            <a:ext cx="3522460" cy="254000"/>
          </a:xfrm>
          <a:prstGeom prst="rect">
            <a:avLst/>
          </a:prstGeom>
          <a:noFill/>
          <a:ln w="25400">
            <a:solidFill>
              <a:srgbClr val="C00000"/>
            </a:solidFill>
          </a:ln>
        </p:spPr>
        <p:txBody>
          <a:bodyPr wrap="square" rtlCol="0">
            <a:spAutoFit/>
          </a:bodyPr>
          <a:lstStyle/>
          <a:p>
            <a:endParaRPr lang="en-US" dirty="0"/>
          </a:p>
        </p:txBody>
      </p:sp>
      <p:sp>
        <p:nvSpPr>
          <p:cNvPr id="31" name="Rectangle 30"/>
          <p:cNvSpPr/>
          <p:nvPr/>
        </p:nvSpPr>
        <p:spPr>
          <a:xfrm>
            <a:off x="2963333" y="1405467"/>
            <a:ext cx="5825067" cy="5215466"/>
          </a:xfrm>
          <a:prstGeom prst="rect">
            <a:avLst/>
          </a:prstGeom>
          <a:ln w="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AAD7679A-37DD-3145-A06E-952EAFF3CE7C}"/>
              </a:ext>
            </a:extLst>
          </p:cNvPr>
          <p:cNvCxnSpPr>
            <a:cxnSpLocks/>
          </p:cNvCxnSpPr>
          <p:nvPr/>
        </p:nvCxnSpPr>
        <p:spPr>
          <a:xfrm>
            <a:off x="2429933" y="4013200"/>
            <a:ext cx="116970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339815C-500A-2C4C-850B-010F787250DF}"/>
              </a:ext>
            </a:extLst>
          </p:cNvPr>
          <p:cNvCxnSpPr>
            <a:cxnSpLocks/>
          </p:cNvCxnSpPr>
          <p:nvPr/>
        </p:nvCxnSpPr>
        <p:spPr>
          <a:xfrm>
            <a:off x="2429933" y="5334000"/>
            <a:ext cx="116970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7150020-0225-4E40-81D4-D86C7B39383A}"/>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amazon.com</a:t>
            </a:r>
            <a:endParaRPr lang="en-US" sz="1000" dirty="0">
              <a:solidFill>
                <a:schemeClr val="bg1">
                  <a:lumMod val="50000"/>
                </a:schemeClr>
              </a:solidFill>
            </a:endParaRPr>
          </a:p>
        </p:txBody>
      </p:sp>
      <p:pic>
        <p:nvPicPr>
          <p:cNvPr id="3" name="Picture 2" descr="A screenshot of Amazon.com shows instances of different verbal actions used to market to customers. Some product were bought with the product the customer expresses interest in. Some were also shopped for by other customers who shopped for the product the customer is interested in. Some products were also bought at a separate time by those customers.">
            <a:extLst>
              <a:ext uri="{FF2B5EF4-FFF2-40B4-BE49-F238E27FC236}">
                <a16:creationId xmlns:a16="http://schemas.microsoft.com/office/drawing/2014/main" id="{030EED6A-BCED-E941-88A7-4F341D5163B6}"/>
              </a:ext>
            </a:extLst>
          </p:cNvPr>
          <p:cNvPicPr>
            <a:picLocks noChangeAspect="1"/>
          </p:cNvPicPr>
          <p:nvPr/>
        </p:nvPicPr>
        <p:blipFill>
          <a:blip r:embed="rId5"/>
          <a:stretch>
            <a:fillRect/>
          </a:stretch>
        </p:blipFill>
        <p:spPr>
          <a:xfrm>
            <a:off x="0" y="0"/>
            <a:ext cx="9144000" cy="6858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descr="A scatterplot or table relating users to items with only gray and white boxes and no numbers."/>
          <p:cNvGrpSpPr/>
          <p:nvPr/>
        </p:nvGrpSpPr>
        <p:grpSpPr>
          <a:xfrm>
            <a:off x="344167" y="1406066"/>
            <a:ext cx="2307802" cy="3676144"/>
            <a:chOff x="1212331" y="2404534"/>
            <a:chExt cx="2637344" cy="4201078"/>
          </a:xfrm>
        </p:grpSpPr>
        <p:grpSp>
          <p:nvGrpSpPr>
            <p:cNvPr id="45" name="Group 44"/>
            <p:cNvGrpSpPr/>
            <p:nvPr/>
          </p:nvGrpSpPr>
          <p:grpSpPr>
            <a:xfrm>
              <a:off x="1212331" y="2404534"/>
              <a:ext cx="2637344" cy="4201078"/>
              <a:chOff x="2471210" y="-217472"/>
              <a:chExt cx="4589990" cy="7311488"/>
            </a:xfrm>
          </p:grpSpPr>
          <p:pic>
            <p:nvPicPr>
              <p:cNvPr id="6" name="Picture 5" descr="Screen Shot 2018-07-01 at 3.07.10 PM.png"/>
              <p:cNvPicPr>
                <a:picLocks noChangeAspect="1"/>
              </p:cNvPicPr>
              <p:nvPr/>
            </p:nvPicPr>
            <p:blipFill>
              <a:blip r:embed="rId4" cstate="print"/>
              <a:stretch>
                <a:fillRect/>
              </a:stretch>
            </p:blipFill>
            <p:spPr>
              <a:xfrm rot="5400000">
                <a:off x="1110461" y="1143277"/>
                <a:ext cx="7311488" cy="4589990"/>
              </a:xfrm>
              <a:prstGeom prst="rect">
                <a:avLst/>
              </a:prstGeom>
            </p:spPr>
          </p:pic>
          <p:sp>
            <p:nvSpPr>
              <p:cNvPr id="7" name="Rectangle 6"/>
              <p:cNvSpPr/>
              <p:nvPr/>
            </p:nvSpPr>
            <p:spPr>
              <a:xfrm>
                <a:off x="3445935" y="791634"/>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0" name="Rectangle 9"/>
              <p:cNvSpPr/>
              <p:nvPr/>
            </p:nvSpPr>
            <p:spPr>
              <a:xfrm>
                <a:off x="5181602" y="791634"/>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1" name="Rectangle 10"/>
              <p:cNvSpPr/>
              <p:nvPr/>
            </p:nvSpPr>
            <p:spPr>
              <a:xfrm>
                <a:off x="6328836" y="791634"/>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2" name="Rectangle 11"/>
              <p:cNvSpPr/>
              <p:nvPr/>
            </p:nvSpPr>
            <p:spPr>
              <a:xfrm>
                <a:off x="6328836" y="1803401"/>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3" name="Rectangle 12"/>
              <p:cNvSpPr/>
              <p:nvPr/>
            </p:nvSpPr>
            <p:spPr>
              <a:xfrm>
                <a:off x="5770036" y="1803401"/>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4" name="Rectangle 13"/>
              <p:cNvSpPr/>
              <p:nvPr/>
            </p:nvSpPr>
            <p:spPr>
              <a:xfrm>
                <a:off x="5770036" y="2319867"/>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5" name="Rectangle 14"/>
              <p:cNvSpPr/>
              <p:nvPr/>
            </p:nvSpPr>
            <p:spPr>
              <a:xfrm>
                <a:off x="5181602" y="1299634"/>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6" name="Rectangle 15"/>
              <p:cNvSpPr/>
              <p:nvPr/>
            </p:nvSpPr>
            <p:spPr>
              <a:xfrm>
                <a:off x="5181602" y="2319867"/>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7" name="Rectangle 16"/>
              <p:cNvSpPr/>
              <p:nvPr/>
            </p:nvSpPr>
            <p:spPr>
              <a:xfrm>
                <a:off x="4614336" y="1299634"/>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8" name="Rectangle 17"/>
              <p:cNvSpPr/>
              <p:nvPr/>
            </p:nvSpPr>
            <p:spPr>
              <a:xfrm>
                <a:off x="4614336" y="1799168"/>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0" name="Rectangle 19"/>
              <p:cNvSpPr/>
              <p:nvPr/>
            </p:nvSpPr>
            <p:spPr>
              <a:xfrm>
                <a:off x="3450171" y="1799168"/>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2" name="Rectangle 21"/>
              <p:cNvSpPr/>
              <p:nvPr/>
            </p:nvSpPr>
            <p:spPr>
              <a:xfrm>
                <a:off x="5181602" y="2823633"/>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4" name="Rectangle 23"/>
              <p:cNvSpPr/>
              <p:nvPr/>
            </p:nvSpPr>
            <p:spPr>
              <a:xfrm>
                <a:off x="4614336" y="2815168"/>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5" name="Rectangle 24"/>
              <p:cNvSpPr/>
              <p:nvPr/>
            </p:nvSpPr>
            <p:spPr>
              <a:xfrm>
                <a:off x="3454403" y="2815168"/>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7" name="Rectangle 26"/>
              <p:cNvSpPr/>
              <p:nvPr/>
            </p:nvSpPr>
            <p:spPr>
              <a:xfrm>
                <a:off x="6328836" y="2815168"/>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8" name="Rectangle 27"/>
              <p:cNvSpPr/>
              <p:nvPr/>
            </p:nvSpPr>
            <p:spPr>
              <a:xfrm>
                <a:off x="6328836" y="3323167"/>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9" name="Rectangle 28"/>
              <p:cNvSpPr/>
              <p:nvPr/>
            </p:nvSpPr>
            <p:spPr>
              <a:xfrm>
                <a:off x="5770036" y="3835400"/>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0" name="Rectangle 29"/>
              <p:cNvSpPr/>
              <p:nvPr/>
            </p:nvSpPr>
            <p:spPr>
              <a:xfrm>
                <a:off x="5185836" y="3835400"/>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1" name="Rectangle 30"/>
              <p:cNvSpPr/>
              <p:nvPr/>
            </p:nvSpPr>
            <p:spPr>
              <a:xfrm>
                <a:off x="4614336" y="4339169"/>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2" name="Rectangle 31"/>
              <p:cNvSpPr/>
              <p:nvPr/>
            </p:nvSpPr>
            <p:spPr>
              <a:xfrm>
                <a:off x="3450170" y="4339169"/>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3" name="Rectangle 32"/>
              <p:cNvSpPr/>
              <p:nvPr/>
            </p:nvSpPr>
            <p:spPr>
              <a:xfrm>
                <a:off x="5185836" y="4842935"/>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4" name="Rectangle 33"/>
              <p:cNvSpPr/>
              <p:nvPr/>
            </p:nvSpPr>
            <p:spPr>
              <a:xfrm>
                <a:off x="6328836" y="4838701"/>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5" name="Rectangle 34"/>
              <p:cNvSpPr/>
              <p:nvPr/>
            </p:nvSpPr>
            <p:spPr>
              <a:xfrm>
                <a:off x="5185836" y="5863167"/>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6" name="Rectangle 35"/>
              <p:cNvSpPr/>
              <p:nvPr/>
            </p:nvSpPr>
            <p:spPr>
              <a:xfrm>
                <a:off x="5770036" y="5858934"/>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7" name="Rectangle 36"/>
              <p:cNvSpPr/>
              <p:nvPr/>
            </p:nvSpPr>
            <p:spPr>
              <a:xfrm>
                <a:off x="4614336" y="5858935"/>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8" name="Rectangle 37"/>
              <p:cNvSpPr/>
              <p:nvPr/>
            </p:nvSpPr>
            <p:spPr>
              <a:xfrm>
                <a:off x="3450170" y="5858935"/>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 name="Rectangle 39"/>
              <p:cNvSpPr/>
              <p:nvPr/>
            </p:nvSpPr>
            <p:spPr>
              <a:xfrm>
                <a:off x="5185836" y="5350933"/>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1" name="Rectangle 40"/>
              <p:cNvSpPr/>
              <p:nvPr/>
            </p:nvSpPr>
            <p:spPr>
              <a:xfrm>
                <a:off x="5770036" y="5342467"/>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2" name="Rectangle 41"/>
              <p:cNvSpPr/>
              <p:nvPr/>
            </p:nvSpPr>
            <p:spPr>
              <a:xfrm>
                <a:off x="6328836" y="5863168"/>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3" name="Rectangle 42"/>
              <p:cNvSpPr/>
              <p:nvPr/>
            </p:nvSpPr>
            <p:spPr>
              <a:xfrm>
                <a:off x="5770036" y="6350000"/>
                <a:ext cx="584200" cy="50800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72" name="Rectangle 71"/>
              <p:cNvSpPr/>
              <p:nvPr/>
            </p:nvSpPr>
            <p:spPr>
              <a:xfrm>
                <a:off x="5770036" y="801403"/>
                <a:ext cx="584200" cy="508001"/>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cxnSp>
          <p:nvCxnSpPr>
            <p:cNvPr id="47" name="Straight Connector 46"/>
            <p:cNvCxnSpPr/>
            <p:nvPr/>
          </p:nvCxnSpPr>
          <p:spPr>
            <a:xfrm rot="5400000">
              <a:off x="-110067" y="4584700"/>
              <a:ext cx="3776134" cy="158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rot="5400000">
              <a:off x="28703" y="4731142"/>
              <a:ext cx="3491716" cy="1588"/>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5400000">
              <a:off x="2026837" y="4731142"/>
              <a:ext cx="3491716" cy="1588"/>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2108069" y="3559034"/>
              <a:ext cx="335673" cy="29189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80" name="Rectangle 79"/>
            <p:cNvSpPr/>
            <p:nvPr/>
          </p:nvSpPr>
          <p:spPr>
            <a:xfrm>
              <a:off x="2108069" y="3853356"/>
              <a:ext cx="335673" cy="29189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81" name="Rectangle 80"/>
            <p:cNvSpPr/>
            <p:nvPr/>
          </p:nvSpPr>
          <p:spPr>
            <a:xfrm>
              <a:off x="2108069" y="4142813"/>
              <a:ext cx="335673" cy="29189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82" name="Rectangle 81"/>
            <p:cNvSpPr/>
            <p:nvPr/>
          </p:nvSpPr>
          <p:spPr>
            <a:xfrm>
              <a:off x="2108069" y="4429838"/>
              <a:ext cx="335673" cy="29189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83" name="Rectangle 82"/>
            <p:cNvSpPr/>
            <p:nvPr/>
          </p:nvSpPr>
          <p:spPr>
            <a:xfrm>
              <a:off x="2108069" y="5891719"/>
              <a:ext cx="335673" cy="29189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84" name="Rectangle 83"/>
            <p:cNvSpPr/>
            <p:nvPr/>
          </p:nvSpPr>
          <p:spPr>
            <a:xfrm>
              <a:off x="2108069" y="6176310"/>
              <a:ext cx="335673" cy="29189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85" name="Rectangle 84"/>
            <p:cNvSpPr/>
            <p:nvPr/>
          </p:nvSpPr>
          <p:spPr>
            <a:xfrm>
              <a:off x="2112957" y="2985732"/>
              <a:ext cx="335673" cy="29189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86" name="Rectangle 85"/>
            <p:cNvSpPr/>
            <p:nvPr/>
          </p:nvSpPr>
          <p:spPr>
            <a:xfrm>
              <a:off x="2112957" y="3273599"/>
              <a:ext cx="335673" cy="29189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88" name="Rectangle 87"/>
            <p:cNvSpPr/>
            <p:nvPr/>
          </p:nvSpPr>
          <p:spPr>
            <a:xfrm>
              <a:off x="2108069" y="5026738"/>
              <a:ext cx="335673" cy="29189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89" name="Rectangle 88"/>
            <p:cNvSpPr/>
            <p:nvPr/>
          </p:nvSpPr>
          <p:spPr>
            <a:xfrm>
              <a:off x="2108069" y="5610939"/>
              <a:ext cx="335673" cy="29189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90" name="Rectangle 89"/>
            <p:cNvSpPr/>
            <p:nvPr/>
          </p:nvSpPr>
          <p:spPr>
            <a:xfrm>
              <a:off x="2108069" y="5318839"/>
              <a:ext cx="335673" cy="291890"/>
            </a:xfrm>
            <a:prstGeom prst="rect">
              <a:avLst/>
            </a:prstGeom>
            <a:solidFill>
              <a:schemeClr val="bg1">
                <a:lumMod val="75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cxnSp>
          <p:nvCxnSpPr>
            <p:cNvPr id="60" name="Straight Connector 59"/>
            <p:cNvCxnSpPr/>
            <p:nvPr/>
          </p:nvCxnSpPr>
          <p:spPr>
            <a:xfrm>
              <a:off x="1769533" y="3276600"/>
              <a:ext cx="201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769533" y="3568700"/>
              <a:ext cx="201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769533" y="3860800"/>
              <a:ext cx="201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769533" y="2980267"/>
              <a:ext cx="201506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769533" y="6468533"/>
              <a:ext cx="19939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69533" y="4148667"/>
              <a:ext cx="201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1769533" y="4440767"/>
              <a:ext cx="201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1769533" y="4732867"/>
              <a:ext cx="201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1769533" y="5024967"/>
              <a:ext cx="201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769533" y="5317067"/>
              <a:ext cx="201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769533" y="5609167"/>
              <a:ext cx="201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769533" y="5897034"/>
              <a:ext cx="201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1769533" y="6189134"/>
              <a:ext cx="201506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5400000">
              <a:off x="550333" y="4584700"/>
              <a:ext cx="3776134" cy="158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rot="5400000">
              <a:off x="884766" y="4584700"/>
              <a:ext cx="3776134" cy="158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a:off x="1214966" y="4584700"/>
              <a:ext cx="3776134" cy="158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5400000">
              <a:off x="1549399" y="4584700"/>
              <a:ext cx="3776134" cy="158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5400000">
              <a:off x="224366" y="4584700"/>
              <a:ext cx="3776134" cy="1588"/>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160867" y="228600"/>
            <a:ext cx="8805333" cy="1143000"/>
          </a:xfrm>
        </p:spPr>
        <p:txBody>
          <a:bodyPr>
            <a:noAutofit/>
          </a:bodyPr>
          <a:lstStyle/>
          <a:p>
            <a:r>
              <a:rPr lang="en-US" sz="4000" dirty="0"/>
              <a:t>People Who Bought X also Bought Y</a:t>
            </a:r>
          </a:p>
        </p:txBody>
      </p:sp>
      <p:graphicFrame>
        <p:nvGraphicFramePr>
          <p:cNvPr id="92" name="Table 91"/>
          <p:cNvGraphicFramePr>
            <a:graphicFrameLocks noGrp="1"/>
          </p:cNvGraphicFramePr>
          <p:nvPr>
            <p:extLst>
              <p:ext uri="{D42A27DB-BD31-4B8C-83A1-F6EECF244321}">
                <p14:modId xmlns:p14="http://schemas.microsoft.com/office/powerpoint/2010/main" val="17411445"/>
              </p:ext>
            </p:extLst>
          </p:nvPr>
        </p:nvGraphicFramePr>
        <p:xfrm>
          <a:off x="3452963" y="1742902"/>
          <a:ext cx="2337734" cy="2233294"/>
        </p:xfrm>
        <a:graphic>
          <a:graphicData uri="http://schemas.openxmlformats.org/drawingml/2006/table">
            <a:tbl>
              <a:tblPr firstRow="1" bandRow="1">
                <a:tableStyleId>{21E4AEA4-8DFA-4A89-87EB-49C32662AFE0}</a:tableStyleId>
              </a:tblPr>
              <a:tblGrid>
                <a:gridCol w="333962">
                  <a:extLst>
                    <a:ext uri="{9D8B030D-6E8A-4147-A177-3AD203B41FA5}">
                      <a16:colId xmlns:a16="http://schemas.microsoft.com/office/drawing/2014/main" val="20000"/>
                    </a:ext>
                  </a:extLst>
                </a:gridCol>
                <a:gridCol w="333962">
                  <a:extLst>
                    <a:ext uri="{9D8B030D-6E8A-4147-A177-3AD203B41FA5}">
                      <a16:colId xmlns:a16="http://schemas.microsoft.com/office/drawing/2014/main" val="20001"/>
                    </a:ext>
                  </a:extLst>
                </a:gridCol>
                <a:gridCol w="333962">
                  <a:extLst>
                    <a:ext uri="{9D8B030D-6E8A-4147-A177-3AD203B41FA5}">
                      <a16:colId xmlns:a16="http://schemas.microsoft.com/office/drawing/2014/main" val="20002"/>
                    </a:ext>
                  </a:extLst>
                </a:gridCol>
                <a:gridCol w="333962">
                  <a:extLst>
                    <a:ext uri="{9D8B030D-6E8A-4147-A177-3AD203B41FA5}">
                      <a16:colId xmlns:a16="http://schemas.microsoft.com/office/drawing/2014/main" val="20003"/>
                    </a:ext>
                  </a:extLst>
                </a:gridCol>
                <a:gridCol w="333962">
                  <a:extLst>
                    <a:ext uri="{9D8B030D-6E8A-4147-A177-3AD203B41FA5}">
                      <a16:colId xmlns:a16="http://schemas.microsoft.com/office/drawing/2014/main" val="20004"/>
                    </a:ext>
                  </a:extLst>
                </a:gridCol>
                <a:gridCol w="333962">
                  <a:extLst>
                    <a:ext uri="{9D8B030D-6E8A-4147-A177-3AD203B41FA5}">
                      <a16:colId xmlns:a16="http://schemas.microsoft.com/office/drawing/2014/main" val="20005"/>
                    </a:ext>
                  </a:extLst>
                </a:gridCol>
                <a:gridCol w="333962">
                  <a:extLst>
                    <a:ext uri="{9D8B030D-6E8A-4147-A177-3AD203B41FA5}">
                      <a16:colId xmlns:a16="http://schemas.microsoft.com/office/drawing/2014/main" val="20006"/>
                    </a:ext>
                  </a:extLst>
                </a:gridCol>
              </a:tblGrid>
              <a:tr h="319042">
                <a:tc>
                  <a:txBody>
                    <a:bodyPr/>
                    <a:lstStyle/>
                    <a:p>
                      <a:endParaRPr lang="en-US" sz="1700" b="1" dirty="0">
                        <a:solidFill>
                          <a:schemeClr val="tx1"/>
                        </a:solidFill>
                      </a:endParaRPr>
                    </a:p>
                  </a:txBody>
                  <a:tcPr marL="52629" marR="52629" marT="26315" marB="26315">
                    <a:noFill/>
                  </a:tcPr>
                </a:tc>
                <a:tc>
                  <a:txBody>
                    <a:bodyPr/>
                    <a:lstStyle/>
                    <a:p>
                      <a:pPr algn="ctr"/>
                      <a:r>
                        <a:rPr lang="en-US" sz="1700" dirty="0">
                          <a:solidFill>
                            <a:schemeClr val="tx1"/>
                          </a:solidFill>
                        </a:rPr>
                        <a:t>1</a:t>
                      </a:r>
                      <a:endParaRPr lang="en-US" sz="1700" b="1" dirty="0">
                        <a:solidFill>
                          <a:schemeClr val="tx1"/>
                        </a:solidFill>
                      </a:endParaRPr>
                    </a:p>
                  </a:txBody>
                  <a:tcPr marL="52629" marR="52629" marT="26315" marB="26315" anchor="b">
                    <a:noFill/>
                  </a:tcPr>
                </a:tc>
                <a:tc>
                  <a:txBody>
                    <a:bodyPr/>
                    <a:lstStyle/>
                    <a:p>
                      <a:pPr algn="ctr"/>
                      <a:r>
                        <a:rPr lang="en-US" sz="1700" dirty="0">
                          <a:solidFill>
                            <a:schemeClr val="tx1"/>
                          </a:solidFill>
                        </a:rPr>
                        <a:t>2</a:t>
                      </a:r>
                      <a:endParaRPr lang="en-US" sz="1700" b="1" dirty="0">
                        <a:solidFill>
                          <a:schemeClr val="tx1"/>
                        </a:solidFill>
                      </a:endParaRPr>
                    </a:p>
                  </a:txBody>
                  <a:tcPr marL="52629" marR="52629" marT="26315" marB="26315" anchor="b">
                    <a:noFill/>
                  </a:tcPr>
                </a:tc>
                <a:tc>
                  <a:txBody>
                    <a:bodyPr/>
                    <a:lstStyle/>
                    <a:p>
                      <a:pPr algn="ctr"/>
                      <a:r>
                        <a:rPr lang="en-US" sz="1700" dirty="0">
                          <a:solidFill>
                            <a:schemeClr val="tx1"/>
                          </a:solidFill>
                        </a:rPr>
                        <a:t>3</a:t>
                      </a:r>
                      <a:endParaRPr lang="en-US" sz="1700" b="1" dirty="0">
                        <a:solidFill>
                          <a:schemeClr val="tx1"/>
                        </a:solidFill>
                      </a:endParaRPr>
                    </a:p>
                  </a:txBody>
                  <a:tcPr marL="52629" marR="52629" marT="26315" marB="26315" anchor="b">
                    <a:noFill/>
                  </a:tcPr>
                </a:tc>
                <a:tc>
                  <a:txBody>
                    <a:bodyPr/>
                    <a:lstStyle/>
                    <a:p>
                      <a:pPr algn="ctr"/>
                      <a:r>
                        <a:rPr lang="en-US" sz="1700" dirty="0">
                          <a:solidFill>
                            <a:schemeClr val="tx1"/>
                          </a:solidFill>
                        </a:rPr>
                        <a:t>4</a:t>
                      </a:r>
                      <a:endParaRPr lang="en-US" sz="1700" b="1" dirty="0">
                        <a:solidFill>
                          <a:schemeClr val="tx1"/>
                        </a:solidFill>
                      </a:endParaRPr>
                    </a:p>
                  </a:txBody>
                  <a:tcPr marL="52629" marR="52629" marT="26315" marB="26315" anchor="b">
                    <a:noFill/>
                  </a:tcPr>
                </a:tc>
                <a:tc>
                  <a:txBody>
                    <a:bodyPr/>
                    <a:lstStyle/>
                    <a:p>
                      <a:pPr algn="ctr"/>
                      <a:r>
                        <a:rPr lang="en-US" sz="1700" dirty="0">
                          <a:solidFill>
                            <a:schemeClr val="tx1"/>
                          </a:solidFill>
                        </a:rPr>
                        <a:t>5</a:t>
                      </a:r>
                      <a:endParaRPr lang="en-US" sz="1700" b="1" dirty="0">
                        <a:solidFill>
                          <a:schemeClr val="tx1"/>
                        </a:solidFill>
                      </a:endParaRPr>
                    </a:p>
                  </a:txBody>
                  <a:tcPr marL="52629" marR="52629" marT="26315" marB="26315" anchor="b">
                    <a:noFill/>
                  </a:tcPr>
                </a:tc>
                <a:tc>
                  <a:txBody>
                    <a:bodyPr/>
                    <a:lstStyle/>
                    <a:p>
                      <a:pPr algn="ctr"/>
                      <a:r>
                        <a:rPr lang="en-US" sz="1700" dirty="0">
                          <a:solidFill>
                            <a:schemeClr val="tx1"/>
                          </a:solidFill>
                        </a:rPr>
                        <a:t>6</a:t>
                      </a:r>
                      <a:endParaRPr lang="en-US" sz="1700" b="1" dirty="0">
                        <a:solidFill>
                          <a:schemeClr val="tx1"/>
                        </a:solidFill>
                      </a:endParaRPr>
                    </a:p>
                  </a:txBody>
                  <a:tcPr marL="52629" marR="52629" marT="26315" marB="26315" anchor="b">
                    <a:noFill/>
                  </a:tcPr>
                </a:tc>
                <a:extLst>
                  <a:ext uri="{0D108BD9-81ED-4DB2-BD59-A6C34878D82A}">
                    <a16:rowId xmlns:a16="http://schemas.microsoft.com/office/drawing/2014/main" val="10000"/>
                  </a:ext>
                </a:extLst>
              </a:tr>
              <a:tr h="319042">
                <a:tc>
                  <a:txBody>
                    <a:bodyPr/>
                    <a:lstStyle/>
                    <a:p>
                      <a:pPr algn="ctr"/>
                      <a:r>
                        <a:rPr lang="en-US" sz="1700" b="1" dirty="0"/>
                        <a:t>1</a:t>
                      </a:r>
                    </a:p>
                  </a:txBody>
                  <a:tcPr marL="52629" marR="52629" marT="26315" marB="26315">
                    <a:noFill/>
                  </a:tcPr>
                </a:tc>
                <a:tc>
                  <a:txBody>
                    <a:bodyPr/>
                    <a:lstStyle/>
                    <a:p>
                      <a:pPr algn="ctr"/>
                      <a:r>
                        <a:rPr lang="en-US" sz="1700" dirty="0"/>
                        <a:t>5</a:t>
                      </a:r>
                    </a:p>
                  </a:txBody>
                  <a:tcPr marL="52629" marR="52629" marT="26315" marB="26315"/>
                </a:tc>
                <a:tc>
                  <a:txBody>
                    <a:bodyPr/>
                    <a:lstStyle/>
                    <a:p>
                      <a:pPr algn="ctr"/>
                      <a:r>
                        <a:rPr lang="en-US" sz="1700" dirty="0"/>
                        <a:t>5</a:t>
                      </a:r>
                    </a:p>
                  </a:txBody>
                  <a:tcPr marL="52629" marR="52629" marT="26315" marB="26315"/>
                </a:tc>
                <a:tc>
                  <a:txBody>
                    <a:bodyPr/>
                    <a:lstStyle/>
                    <a:p>
                      <a:pPr algn="ctr"/>
                      <a:r>
                        <a:rPr lang="en-US" sz="1700" dirty="0"/>
                        <a:t>4</a:t>
                      </a:r>
                    </a:p>
                  </a:txBody>
                  <a:tcPr marL="52629" marR="52629" marT="26315" marB="26315"/>
                </a:tc>
                <a:tc>
                  <a:txBody>
                    <a:bodyPr/>
                    <a:lstStyle/>
                    <a:p>
                      <a:pPr algn="ctr"/>
                      <a:r>
                        <a:rPr lang="en-US" sz="1700" dirty="0"/>
                        <a:t>3</a:t>
                      </a:r>
                    </a:p>
                  </a:txBody>
                  <a:tcPr marL="52629" marR="52629" marT="26315" marB="26315"/>
                </a:tc>
                <a:tc>
                  <a:txBody>
                    <a:bodyPr/>
                    <a:lstStyle/>
                    <a:p>
                      <a:pPr algn="ctr"/>
                      <a:r>
                        <a:rPr lang="en-US" sz="1700" dirty="0"/>
                        <a:t>3</a:t>
                      </a:r>
                    </a:p>
                  </a:txBody>
                  <a:tcPr marL="52629" marR="52629" marT="26315" marB="26315"/>
                </a:tc>
                <a:tc>
                  <a:txBody>
                    <a:bodyPr/>
                    <a:lstStyle/>
                    <a:p>
                      <a:pPr algn="ctr"/>
                      <a:r>
                        <a:rPr lang="en-US" sz="1700" dirty="0"/>
                        <a:t>4</a:t>
                      </a:r>
                    </a:p>
                  </a:txBody>
                  <a:tcPr marL="52629" marR="52629" marT="26315" marB="26315"/>
                </a:tc>
                <a:extLst>
                  <a:ext uri="{0D108BD9-81ED-4DB2-BD59-A6C34878D82A}">
                    <a16:rowId xmlns:a16="http://schemas.microsoft.com/office/drawing/2014/main" val="10001"/>
                  </a:ext>
                </a:extLst>
              </a:tr>
              <a:tr h="319042">
                <a:tc>
                  <a:txBody>
                    <a:bodyPr/>
                    <a:lstStyle/>
                    <a:p>
                      <a:pPr algn="ctr"/>
                      <a:r>
                        <a:rPr lang="en-US" sz="1700" b="1" dirty="0"/>
                        <a:t>2</a:t>
                      </a:r>
                    </a:p>
                  </a:txBody>
                  <a:tcPr marL="52629" marR="52629" marT="26315" marB="26315">
                    <a:noFill/>
                  </a:tcPr>
                </a:tc>
                <a:tc>
                  <a:txBody>
                    <a:bodyPr/>
                    <a:lstStyle/>
                    <a:p>
                      <a:pPr algn="ctr"/>
                      <a:r>
                        <a:rPr lang="en-US" sz="1700" dirty="0"/>
                        <a:t>5</a:t>
                      </a:r>
                    </a:p>
                  </a:txBody>
                  <a:tcPr marL="52629" marR="52629" marT="26315" marB="26315"/>
                </a:tc>
                <a:tc>
                  <a:txBody>
                    <a:bodyPr/>
                    <a:lstStyle/>
                    <a:p>
                      <a:pPr algn="ctr"/>
                      <a:r>
                        <a:rPr lang="en-US" sz="1700" dirty="0"/>
                        <a:t>11</a:t>
                      </a:r>
                    </a:p>
                  </a:txBody>
                  <a:tcPr marL="52629" marR="52629" marT="26315" marB="26315"/>
                </a:tc>
                <a:tc>
                  <a:txBody>
                    <a:bodyPr/>
                    <a:lstStyle/>
                    <a:p>
                      <a:pPr algn="ctr"/>
                      <a:r>
                        <a:rPr lang="en-US" sz="1700" dirty="0"/>
                        <a:t>5</a:t>
                      </a:r>
                    </a:p>
                  </a:txBody>
                  <a:tcPr marL="52629" marR="52629" marT="26315" marB="26315"/>
                </a:tc>
                <a:tc>
                  <a:txBody>
                    <a:bodyPr/>
                    <a:lstStyle/>
                    <a:p>
                      <a:pPr algn="ctr"/>
                      <a:r>
                        <a:rPr lang="en-US" sz="1700" dirty="0"/>
                        <a:t>7</a:t>
                      </a:r>
                    </a:p>
                  </a:txBody>
                  <a:tcPr marL="52629" marR="52629" marT="26315" marB="26315"/>
                </a:tc>
                <a:tc>
                  <a:txBody>
                    <a:bodyPr/>
                    <a:lstStyle/>
                    <a:p>
                      <a:pPr algn="ctr"/>
                      <a:r>
                        <a:rPr lang="en-US" sz="1700" dirty="0"/>
                        <a:t>6</a:t>
                      </a:r>
                    </a:p>
                  </a:txBody>
                  <a:tcPr marL="52629" marR="52629" marT="26315" marB="26315"/>
                </a:tc>
                <a:tc>
                  <a:txBody>
                    <a:bodyPr/>
                    <a:lstStyle/>
                    <a:p>
                      <a:pPr algn="ctr"/>
                      <a:r>
                        <a:rPr lang="en-US" sz="1700" dirty="0"/>
                        <a:t>6</a:t>
                      </a:r>
                    </a:p>
                  </a:txBody>
                  <a:tcPr marL="52629" marR="52629" marT="26315" marB="26315"/>
                </a:tc>
                <a:extLst>
                  <a:ext uri="{0D108BD9-81ED-4DB2-BD59-A6C34878D82A}">
                    <a16:rowId xmlns:a16="http://schemas.microsoft.com/office/drawing/2014/main" val="10002"/>
                  </a:ext>
                </a:extLst>
              </a:tr>
              <a:tr h="319042">
                <a:tc>
                  <a:txBody>
                    <a:bodyPr/>
                    <a:lstStyle/>
                    <a:p>
                      <a:pPr algn="ctr"/>
                      <a:r>
                        <a:rPr lang="en-US" sz="1700" b="1" dirty="0"/>
                        <a:t>3</a:t>
                      </a:r>
                    </a:p>
                  </a:txBody>
                  <a:tcPr marL="52629" marR="52629" marT="26315" marB="26315">
                    <a:noFill/>
                  </a:tcPr>
                </a:tc>
                <a:tc>
                  <a:txBody>
                    <a:bodyPr/>
                    <a:lstStyle/>
                    <a:p>
                      <a:pPr algn="ctr"/>
                      <a:r>
                        <a:rPr lang="en-US" sz="1700" dirty="0"/>
                        <a:t>4</a:t>
                      </a:r>
                    </a:p>
                  </a:txBody>
                  <a:tcPr marL="52629" marR="52629" marT="26315" marB="26315"/>
                </a:tc>
                <a:tc>
                  <a:txBody>
                    <a:bodyPr/>
                    <a:lstStyle/>
                    <a:p>
                      <a:pPr algn="ctr"/>
                      <a:r>
                        <a:rPr lang="en-US" sz="1700" dirty="0"/>
                        <a:t>5</a:t>
                      </a:r>
                    </a:p>
                  </a:txBody>
                  <a:tcPr marL="52629" marR="52629" marT="26315" marB="26315"/>
                </a:tc>
                <a:tc>
                  <a:txBody>
                    <a:bodyPr/>
                    <a:lstStyle/>
                    <a:p>
                      <a:pPr algn="ctr"/>
                      <a:r>
                        <a:rPr lang="en-US" sz="1700" dirty="0"/>
                        <a:t>5</a:t>
                      </a:r>
                    </a:p>
                  </a:txBody>
                  <a:tcPr marL="52629" marR="52629" marT="26315" marB="26315"/>
                </a:tc>
                <a:tc>
                  <a:txBody>
                    <a:bodyPr/>
                    <a:lstStyle/>
                    <a:p>
                      <a:pPr algn="ctr"/>
                      <a:r>
                        <a:rPr lang="en-US" sz="1700" dirty="0"/>
                        <a:t>3</a:t>
                      </a:r>
                    </a:p>
                  </a:txBody>
                  <a:tcPr marL="52629" marR="52629" marT="26315" marB="26315"/>
                </a:tc>
                <a:tc>
                  <a:txBody>
                    <a:bodyPr/>
                    <a:lstStyle/>
                    <a:p>
                      <a:pPr algn="ctr"/>
                      <a:r>
                        <a:rPr lang="en-US" sz="1700" dirty="0"/>
                        <a:t>2</a:t>
                      </a:r>
                    </a:p>
                  </a:txBody>
                  <a:tcPr marL="52629" marR="52629" marT="26315" marB="26315"/>
                </a:tc>
                <a:tc>
                  <a:txBody>
                    <a:bodyPr/>
                    <a:lstStyle/>
                    <a:p>
                      <a:pPr algn="ctr"/>
                      <a:r>
                        <a:rPr lang="en-US" sz="1700" dirty="0"/>
                        <a:t>3</a:t>
                      </a:r>
                    </a:p>
                  </a:txBody>
                  <a:tcPr marL="52629" marR="52629" marT="26315" marB="26315"/>
                </a:tc>
                <a:extLst>
                  <a:ext uri="{0D108BD9-81ED-4DB2-BD59-A6C34878D82A}">
                    <a16:rowId xmlns:a16="http://schemas.microsoft.com/office/drawing/2014/main" val="10003"/>
                  </a:ext>
                </a:extLst>
              </a:tr>
              <a:tr h="319042">
                <a:tc>
                  <a:txBody>
                    <a:bodyPr/>
                    <a:lstStyle/>
                    <a:p>
                      <a:pPr algn="ctr"/>
                      <a:r>
                        <a:rPr lang="en-US" sz="1700" b="1" dirty="0"/>
                        <a:t>4</a:t>
                      </a:r>
                    </a:p>
                  </a:txBody>
                  <a:tcPr marL="52629" marR="52629" marT="26315" marB="26315">
                    <a:noFill/>
                  </a:tcPr>
                </a:tc>
                <a:tc>
                  <a:txBody>
                    <a:bodyPr/>
                    <a:lstStyle/>
                    <a:p>
                      <a:pPr algn="ctr"/>
                      <a:r>
                        <a:rPr lang="en-US" sz="1700" dirty="0"/>
                        <a:t>3</a:t>
                      </a:r>
                    </a:p>
                  </a:txBody>
                  <a:tcPr marL="52629" marR="52629" marT="26315" marB="26315"/>
                </a:tc>
                <a:tc>
                  <a:txBody>
                    <a:bodyPr/>
                    <a:lstStyle/>
                    <a:p>
                      <a:pPr algn="ctr"/>
                      <a:r>
                        <a:rPr lang="en-US" sz="1700" dirty="0"/>
                        <a:t>7</a:t>
                      </a:r>
                    </a:p>
                  </a:txBody>
                  <a:tcPr marL="52629" marR="52629" marT="26315" marB="26315"/>
                </a:tc>
                <a:tc>
                  <a:txBody>
                    <a:bodyPr/>
                    <a:lstStyle/>
                    <a:p>
                      <a:pPr algn="ctr"/>
                      <a:r>
                        <a:rPr lang="en-US" sz="1700" dirty="0"/>
                        <a:t>3</a:t>
                      </a:r>
                    </a:p>
                  </a:txBody>
                  <a:tcPr marL="52629" marR="52629" marT="26315" marB="26315"/>
                </a:tc>
                <a:tc>
                  <a:txBody>
                    <a:bodyPr/>
                    <a:lstStyle/>
                    <a:p>
                      <a:pPr algn="ctr"/>
                      <a:r>
                        <a:rPr lang="en-US" sz="1700" dirty="0"/>
                        <a:t>8</a:t>
                      </a:r>
                    </a:p>
                  </a:txBody>
                  <a:tcPr marL="52629" marR="52629" marT="26315" marB="26315"/>
                </a:tc>
                <a:tc>
                  <a:txBody>
                    <a:bodyPr/>
                    <a:lstStyle/>
                    <a:p>
                      <a:pPr algn="ctr"/>
                      <a:r>
                        <a:rPr lang="en-US" sz="1700" dirty="0"/>
                        <a:t>5</a:t>
                      </a:r>
                    </a:p>
                  </a:txBody>
                  <a:tcPr marL="52629" marR="52629" marT="26315" marB="26315"/>
                </a:tc>
                <a:tc>
                  <a:txBody>
                    <a:bodyPr/>
                    <a:lstStyle/>
                    <a:p>
                      <a:pPr algn="ctr"/>
                      <a:r>
                        <a:rPr lang="en-US" sz="1700" dirty="0"/>
                        <a:t>4</a:t>
                      </a:r>
                    </a:p>
                  </a:txBody>
                  <a:tcPr marL="52629" marR="52629" marT="26315" marB="26315"/>
                </a:tc>
                <a:extLst>
                  <a:ext uri="{0D108BD9-81ED-4DB2-BD59-A6C34878D82A}">
                    <a16:rowId xmlns:a16="http://schemas.microsoft.com/office/drawing/2014/main" val="10004"/>
                  </a:ext>
                </a:extLst>
              </a:tr>
              <a:tr h="319042">
                <a:tc>
                  <a:txBody>
                    <a:bodyPr/>
                    <a:lstStyle/>
                    <a:p>
                      <a:pPr algn="ctr"/>
                      <a:r>
                        <a:rPr lang="en-US" sz="1700" b="1" dirty="0"/>
                        <a:t>5</a:t>
                      </a:r>
                    </a:p>
                  </a:txBody>
                  <a:tcPr marL="52629" marR="52629" marT="26315" marB="26315">
                    <a:noFill/>
                  </a:tcPr>
                </a:tc>
                <a:tc>
                  <a:txBody>
                    <a:bodyPr/>
                    <a:lstStyle/>
                    <a:p>
                      <a:pPr algn="ctr"/>
                      <a:r>
                        <a:rPr lang="en-US" sz="1700" dirty="0"/>
                        <a:t>3</a:t>
                      </a:r>
                    </a:p>
                  </a:txBody>
                  <a:tcPr marL="52629" marR="52629" marT="26315" marB="26315"/>
                </a:tc>
                <a:tc>
                  <a:txBody>
                    <a:bodyPr/>
                    <a:lstStyle/>
                    <a:p>
                      <a:pPr algn="ctr"/>
                      <a:r>
                        <a:rPr lang="en-US" sz="1700" dirty="0"/>
                        <a:t>6</a:t>
                      </a:r>
                    </a:p>
                  </a:txBody>
                  <a:tcPr marL="52629" marR="52629" marT="26315" marB="26315"/>
                </a:tc>
                <a:tc>
                  <a:txBody>
                    <a:bodyPr/>
                    <a:lstStyle/>
                    <a:p>
                      <a:pPr algn="ctr"/>
                      <a:r>
                        <a:rPr lang="en-US" sz="1700" dirty="0"/>
                        <a:t>2</a:t>
                      </a:r>
                    </a:p>
                  </a:txBody>
                  <a:tcPr marL="52629" marR="52629" marT="26315" marB="26315"/>
                </a:tc>
                <a:tc>
                  <a:txBody>
                    <a:bodyPr/>
                    <a:lstStyle/>
                    <a:p>
                      <a:pPr algn="ctr"/>
                      <a:r>
                        <a:rPr lang="en-US" sz="1700" dirty="0"/>
                        <a:t>5</a:t>
                      </a:r>
                    </a:p>
                  </a:txBody>
                  <a:tcPr marL="52629" marR="52629" marT="26315" marB="26315"/>
                </a:tc>
                <a:tc>
                  <a:txBody>
                    <a:bodyPr/>
                    <a:lstStyle/>
                    <a:p>
                      <a:pPr algn="ctr"/>
                      <a:r>
                        <a:rPr lang="en-US" sz="1700" dirty="0"/>
                        <a:t>7</a:t>
                      </a:r>
                    </a:p>
                  </a:txBody>
                  <a:tcPr marL="52629" marR="52629" marT="26315" marB="26315"/>
                </a:tc>
                <a:tc>
                  <a:txBody>
                    <a:bodyPr/>
                    <a:lstStyle/>
                    <a:p>
                      <a:pPr algn="ctr"/>
                      <a:r>
                        <a:rPr lang="en-US" sz="1700" dirty="0"/>
                        <a:t>2</a:t>
                      </a:r>
                    </a:p>
                  </a:txBody>
                  <a:tcPr marL="52629" marR="52629" marT="26315" marB="26315"/>
                </a:tc>
                <a:extLst>
                  <a:ext uri="{0D108BD9-81ED-4DB2-BD59-A6C34878D82A}">
                    <a16:rowId xmlns:a16="http://schemas.microsoft.com/office/drawing/2014/main" val="10005"/>
                  </a:ext>
                </a:extLst>
              </a:tr>
              <a:tr h="319042">
                <a:tc>
                  <a:txBody>
                    <a:bodyPr/>
                    <a:lstStyle/>
                    <a:p>
                      <a:pPr algn="ctr"/>
                      <a:r>
                        <a:rPr lang="en-US" sz="1700" b="1" dirty="0"/>
                        <a:t>6</a:t>
                      </a:r>
                    </a:p>
                  </a:txBody>
                  <a:tcPr marL="52629" marR="52629" marT="26315" marB="26315">
                    <a:noFill/>
                  </a:tcPr>
                </a:tc>
                <a:tc>
                  <a:txBody>
                    <a:bodyPr/>
                    <a:lstStyle/>
                    <a:p>
                      <a:pPr algn="ctr"/>
                      <a:r>
                        <a:rPr lang="en-US" sz="1700" dirty="0"/>
                        <a:t>4</a:t>
                      </a:r>
                    </a:p>
                  </a:txBody>
                  <a:tcPr marL="52629" marR="52629" marT="26315" marB="26315"/>
                </a:tc>
                <a:tc>
                  <a:txBody>
                    <a:bodyPr/>
                    <a:lstStyle/>
                    <a:p>
                      <a:pPr algn="ctr"/>
                      <a:r>
                        <a:rPr lang="en-US" sz="1700" dirty="0"/>
                        <a:t>6</a:t>
                      </a:r>
                    </a:p>
                  </a:txBody>
                  <a:tcPr marL="52629" marR="52629" marT="26315" marB="26315"/>
                </a:tc>
                <a:tc>
                  <a:txBody>
                    <a:bodyPr/>
                    <a:lstStyle/>
                    <a:p>
                      <a:pPr algn="ctr"/>
                      <a:r>
                        <a:rPr lang="en-US" sz="1700" dirty="0"/>
                        <a:t>3</a:t>
                      </a:r>
                    </a:p>
                  </a:txBody>
                  <a:tcPr marL="52629" marR="52629" marT="26315" marB="26315"/>
                </a:tc>
                <a:tc>
                  <a:txBody>
                    <a:bodyPr/>
                    <a:lstStyle/>
                    <a:p>
                      <a:pPr algn="ctr"/>
                      <a:r>
                        <a:rPr lang="en-US" sz="1700" dirty="0"/>
                        <a:t>4</a:t>
                      </a:r>
                    </a:p>
                  </a:txBody>
                  <a:tcPr marL="52629" marR="52629" marT="26315" marB="26315"/>
                </a:tc>
                <a:tc>
                  <a:txBody>
                    <a:bodyPr/>
                    <a:lstStyle/>
                    <a:p>
                      <a:pPr algn="ctr"/>
                      <a:r>
                        <a:rPr lang="en-US" sz="1700" dirty="0"/>
                        <a:t>2</a:t>
                      </a:r>
                    </a:p>
                  </a:txBody>
                  <a:tcPr marL="52629" marR="52629" marT="26315" marB="26315"/>
                </a:tc>
                <a:tc>
                  <a:txBody>
                    <a:bodyPr/>
                    <a:lstStyle/>
                    <a:p>
                      <a:pPr algn="ctr"/>
                      <a:r>
                        <a:rPr lang="en-US" sz="1700" dirty="0"/>
                        <a:t>6</a:t>
                      </a:r>
                    </a:p>
                  </a:txBody>
                  <a:tcPr marL="52629" marR="52629" marT="26315" marB="26315"/>
                </a:tc>
                <a:extLst>
                  <a:ext uri="{0D108BD9-81ED-4DB2-BD59-A6C34878D82A}">
                    <a16:rowId xmlns:a16="http://schemas.microsoft.com/office/drawing/2014/main" val="10006"/>
                  </a:ext>
                </a:extLst>
              </a:tr>
            </a:tbl>
          </a:graphicData>
        </a:graphic>
      </p:graphicFrame>
      <p:sp>
        <p:nvSpPr>
          <p:cNvPr id="93" name="Rectangle 92"/>
          <p:cNvSpPr/>
          <p:nvPr/>
        </p:nvSpPr>
        <p:spPr>
          <a:xfrm>
            <a:off x="4402155" y="1433056"/>
            <a:ext cx="720670" cy="338554"/>
          </a:xfrm>
          <a:prstGeom prst="rect">
            <a:avLst/>
          </a:prstGeom>
        </p:spPr>
        <p:txBody>
          <a:bodyPr wrap="none">
            <a:spAutoFit/>
          </a:bodyPr>
          <a:lstStyle/>
          <a:p>
            <a:r>
              <a:rPr lang="en-US" sz="1600" b="1" dirty="0">
                <a:solidFill>
                  <a:srgbClr val="008000"/>
                </a:solidFill>
              </a:rPr>
              <a:t>items</a:t>
            </a:r>
          </a:p>
        </p:txBody>
      </p:sp>
      <p:sp>
        <p:nvSpPr>
          <p:cNvPr id="94" name="Rectangle 93"/>
          <p:cNvSpPr/>
          <p:nvPr/>
        </p:nvSpPr>
        <p:spPr>
          <a:xfrm rot="16200000">
            <a:off x="2954353" y="2762320"/>
            <a:ext cx="720670" cy="338554"/>
          </a:xfrm>
          <a:prstGeom prst="rect">
            <a:avLst/>
          </a:prstGeom>
        </p:spPr>
        <p:txBody>
          <a:bodyPr wrap="none">
            <a:spAutoFit/>
          </a:bodyPr>
          <a:lstStyle/>
          <a:p>
            <a:r>
              <a:rPr lang="en-US" sz="1600" b="1" dirty="0">
                <a:solidFill>
                  <a:srgbClr val="008000"/>
                </a:solidFill>
              </a:rPr>
              <a:t>items</a:t>
            </a:r>
          </a:p>
        </p:txBody>
      </p:sp>
      <p:sp>
        <p:nvSpPr>
          <p:cNvPr id="96" name="Rectangle 95"/>
          <p:cNvSpPr/>
          <p:nvPr/>
        </p:nvSpPr>
        <p:spPr>
          <a:xfrm>
            <a:off x="3582508" y="4015391"/>
            <a:ext cx="2305439" cy="338554"/>
          </a:xfrm>
          <a:prstGeom prst="rect">
            <a:avLst/>
          </a:prstGeom>
        </p:spPr>
        <p:txBody>
          <a:bodyPr wrap="none">
            <a:spAutoFit/>
          </a:bodyPr>
          <a:lstStyle/>
          <a:p>
            <a:r>
              <a:rPr lang="en-US" sz="1600" b="1" dirty="0"/>
              <a:t>Co-occurrence matrix</a:t>
            </a:r>
          </a:p>
        </p:txBody>
      </p:sp>
      <p:graphicFrame>
        <p:nvGraphicFramePr>
          <p:cNvPr id="98" name="Object 97"/>
          <p:cNvGraphicFramePr>
            <a:graphicFrameLocks noChangeAspect="1"/>
          </p:cNvGraphicFramePr>
          <p:nvPr>
            <p:extLst>
              <p:ext uri="{D42A27DB-BD31-4B8C-83A1-F6EECF244321}">
                <p14:modId xmlns:p14="http://schemas.microsoft.com/office/powerpoint/2010/main" val="1192128743"/>
              </p:ext>
            </p:extLst>
          </p:nvPr>
        </p:nvGraphicFramePr>
        <p:xfrm>
          <a:off x="482600" y="5768973"/>
          <a:ext cx="3963988" cy="571500"/>
        </p:xfrm>
        <a:graphic>
          <a:graphicData uri="http://schemas.openxmlformats.org/presentationml/2006/ole">
            <mc:AlternateContent xmlns:mc="http://schemas.openxmlformats.org/markup-compatibility/2006">
              <mc:Choice xmlns:v="urn:schemas-microsoft-com:vml" Requires="v">
                <p:oleObj spid="_x0000_s352369" name="Equation" r:id="rId5" imgW="8725348" imgH="1257365" progId="Equation.3">
                  <p:embed/>
                </p:oleObj>
              </mc:Choice>
              <mc:Fallback>
                <p:oleObj name="Equation" r:id="rId5" imgW="8725348" imgH="1257365" progId="Equation.3">
                  <p:embed/>
                  <p:pic>
                    <p:nvPicPr>
                      <p:cNvPr id="0" name="Picture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600" y="5768973"/>
                        <a:ext cx="3963988"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 name="Rectangle 98"/>
          <p:cNvSpPr/>
          <p:nvPr/>
        </p:nvSpPr>
        <p:spPr>
          <a:xfrm>
            <a:off x="6761237" y="2499244"/>
            <a:ext cx="2133598" cy="1477328"/>
          </a:xfrm>
          <a:prstGeom prst="rect">
            <a:avLst/>
          </a:prstGeom>
          <a:solidFill>
            <a:schemeClr val="accent2">
              <a:lumMod val="20000"/>
              <a:lumOff val="80000"/>
            </a:schemeClr>
          </a:solidFill>
        </p:spPr>
        <p:txBody>
          <a:bodyPr wrap="square">
            <a:spAutoFit/>
          </a:bodyPr>
          <a:lstStyle/>
          <a:p>
            <a:r>
              <a:rPr lang="en-US" dirty="0"/>
              <a:t>Item 2 has highest co-occurrence</a:t>
            </a:r>
          </a:p>
          <a:p>
            <a:endParaRPr lang="en-US" dirty="0"/>
          </a:p>
          <a:p>
            <a:r>
              <a:rPr lang="en-US" i="1" dirty="0"/>
              <a:t>But, everyone buys item 2! </a:t>
            </a:r>
          </a:p>
        </p:txBody>
      </p:sp>
      <p:graphicFrame>
        <p:nvGraphicFramePr>
          <p:cNvPr id="100" name="Table 99"/>
          <p:cNvGraphicFramePr>
            <a:graphicFrameLocks noGrp="1"/>
          </p:cNvGraphicFramePr>
          <p:nvPr>
            <p:extLst>
              <p:ext uri="{D42A27DB-BD31-4B8C-83A1-F6EECF244321}">
                <p14:modId xmlns:p14="http://schemas.microsoft.com/office/powerpoint/2010/main" val="3437530974"/>
              </p:ext>
            </p:extLst>
          </p:nvPr>
        </p:nvGraphicFramePr>
        <p:xfrm>
          <a:off x="4580469" y="5789506"/>
          <a:ext cx="4377264" cy="592016"/>
        </p:xfrm>
        <a:graphic>
          <a:graphicData uri="http://schemas.openxmlformats.org/drawingml/2006/table">
            <a:tbl>
              <a:tblPr firstRow="1" bandRow="1">
                <a:tableStyleId>{5C22544A-7EE6-4342-B048-85BDC9FD1C3A}</a:tableStyleId>
              </a:tblPr>
              <a:tblGrid>
                <a:gridCol w="729544">
                  <a:extLst>
                    <a:ext uri="{9D8B030D-6E8A-4147-A177-3AD203B41FA5}">
                      <a16:colId xmlns:a16="http://schemas.microsoft.com/office/drawing/2014/main" val="20000"/>
                    </a:ext>
                  </a:extLst>
                </a:gridCol>
                <a:gridCol w="729544">
                  <a:extLst>
                    <a:ext uri="{9D8B030D-6E8A-4147-A177-3AD203B41FA5}">
                      <a16:colId xmlns:a16="http://schemas.microsoft.com/office/drawing/2014/main" val="20001"/>
                    </a:ext>
                  </a:extLst>
                </a:gridCol>
                <a:gridCol w="729544">
                  <a:extLst>
                    <a:ext uri="{9D8B030D-6E8A-4147-A177-3AD203B41FA5}">
                      <a16:colId xmlns:a16="http://schemas.microsoft.com/office/drawing/2014/main" val="20002"/>
                    </a:ext>
                  </a:extLst>
                </a:gridCol>
                <a:gridCol w="729544">
                  <a:extLst>
                    <a:ext uri="{9D8B030D-6E8A-4147-A177-3AD203B41FA5}">
                      <a16:colId xmlns:a16="http://schemas.microsoft.com/office/drawing/2014/main" val="20003"/>
                    </a:ext>
                  </a:extLst>
                </a:gridCol>
                <a:gridCol w="729544">
                  <a:extLst>
                    <a:ext uri="{9D8B030D-6E8A-4147-A177-3AD203B41FA5}">
                      <a16:colId xmlns:a16="http://schemas.microsoft.com/office/drawing/2014/main" val="20004"/>
                    </a:ext>
                  </a:extLst>
                </a:gridCol>
                <a:gridCol w="729544">
                  <a:extLst>
                    <a:ext uri="{9D8B030D-6E8A-4147-A177-3AD203B41FA5}">
                      <a16:colId xmlns:a16="http://schemas.microsoft.com/office/drawing/2014/main" val="20005"/>
                    </a:ext>
                  </a:extLst>
                </a:gridCol>
              </a:tblGrid>
              <a:tr h="289266">
                <a:tc>
                  <a:txBody>
                    <a:bodyPr/>
                    <a:lstStyle/>
                    <a:p>
                      <a:pPr algn="ctr"/>
                      <a:r>
                        <a:rPr lang="en-US" sz="1400" dirty="0">
                          <a:solidFill>
                            <a:schemeClr val="tx1"/>
                          </a:solidFill>
                        </a:rPr>
                        <a:t>1</a:t>
                      </a:r>
                    </a:p>
                  </a:txBody>
                  <a:tcPr marL="82647" marR="82647" marT="41324" marB="41324"/>
                </a:tc>
                <a:tc>
                  <a:txBody>
                    <a:bodyPr/>
                    <a:lstStyle/>
                    <a:p>
                      <a:pPr algn="ctr"/>
                      <a:r>
                        <a:rPr lang="en-US" sz="1400" dirty="0">
                          <a:solidFill>
                            <a:schemeClr val="tx1"/>
                          </a:solidFill>
                        </a:rPr>
                        <a:t>2</a:t>
                      </a:r>
                    </a:p>
                  </a:txBody>
                  <a:tcPr marL="82647" marR="82647" marT="41324" marB="41324"/>
                </a:tc>
                <a:tc>
                  <a:txBody>
                    <a:bodyPr/>
                    <a:lstStyle/>
                    <a:p>
                      <a:pPr algn="ctr"/>
                      <a:r>
                        <a:rPr lang="en-US" sz="1400" dirty="0">
                          <a:solidFill>
                            <a:schemeClr val="tx1"/>
                          </a:solidFill>
                        </a:rPr>
                        <a:t>3</a:t>
                      </a:r>
                    </a:p>
                  </a:txBody>
                  <a:tcPr marL="82647" marR="82647" marT="41324" marB="41324"/>
                </a:tc>
                <a:tc>
                  <a:txBody>
                    <a:bodyPr/>
                    <a:lstStyle/>
                    <a:p>
                      <a:pPr algn="ctr"/>
                      <a:r>
                        <a:rPr lang="en-US" sz="1400" dirty="0">
                          <a:solidFill>
                            <a:schemeClr val="tx1"/>
                          </a:solidFill>
                        </a:rPr>
                        <a:t>4</a:t>
                      </a:r>
                    </a:p>
                  </a:txBody>
                  <a:tcPr marL="82647" marR="82647" marT="41324" marB="41324"/>
                </a:tc>
                <a:tc>
                  <a:txBody>
                    <a:bodyPr/>
                    <a:lstStyle/>
                    <a:p>
                      <a:pPr algn="ctr"/>
                      <a:r>
                        <a:rPr lang="en-US" sz="1400" dirty="0">
                          <a:solidFill>
                            <a:schemeClr val="tx1"/>
                          </a:solidFill>
                        </a:rPr>
                        <a:t>5</a:t>
                      </a:r>
                    </a:p>
                  </a:txBody>
                  <a:tcPr marL="82647" marR="82647" marT="41324" marB="41324"/>
                </a:tc>
                <a:tc>
                  <a:txBody>
                    <a:bodyPr/>
                    <a:lstStyle/>
                    <a:p>
                      <a:pPr algn="ctr"/>
                      <a:r>
                        <a:rPr lang="en-US" sz="1400" dirty="0">
                          <a:solidFill>
                            <a:schemeClr val="tx1"/>
                          </a:solidFill>
                        </a:rPr>
                        <a:t>6</a:t>
                      </a:r>
                    </a:p>
                  </a:txBody>
                  <a:tcPr marL="82647" marR="82647" marT="41324" marB="41324"/>
                </a:tc>
                <a:extLst>
                  <a:ext uri="{0D108BD9-81ED-4DB2-BD59-A6C34878D82A}">
                    <a16:rowId xmlns:a16="http://schemas.microsoft.com/office/drawing/2014/main" val="10000"/>
                  </a:ext>
                </a:extLst>
              </a:tr>
              <a:tr h="289266">
                <a:tc>
                  <a:txBody>
                    <a:bodyPr/>
                    <a:lstStyle/>
                    <a:p>
                      <a:pPr algn="ctr"/>
                      <a:r>
                        <a:rPr lang="en-US" sz="1400" dirty="0"/>
                        <a:t>3/35</a:t>
                      </a:r>
                    </a:p>
                  </a:txBody>
                  <a:tcPr marL="82647" marR="82647" marT="41324" marB="41324"/>
                </a:tc>
                <a:tc>
                  <a:txBody>
                    <a:bodyPr/>
                    <a:lstStyle/>
                    <a:p>
                      <a:pPr algn="ctr"/>
                      <a:r>
                        <a:rPr lang="en-US" sz="1400" dirty="0"/>
                        <a:t>6/77</a:t>
                      </a:r>
                    </a:p>
                  </a:txBody>
                  <a:tcPr marL="82647" marR="82647" marT="41324" marB="41324"/>
                </a:tc>
                <a:tc>
                  <a:txBody>
                    <a:bodyPr/>
                    <a:lstStyle/>
                    <a:p>
                      <a:pPr algn="ctr"/>
                      <a:r>
                        <a:rPr lang="en-US" sz="1400" dirty="0"/>
                        <a:t>2/35</a:t>
                      </a:r>
                    </a:p>
                  </a:txBody>
                  <a:tcPr marL="82647" marR="82647" marT="41324" marB="41324"/>
                </a:tc>
                <a:tc>
                  <a:txBody>
                    <a:bodyPr/>
                    <a:lstStyle/>
                    <a:p>
                      <a:pPr algn="ctr"/>
                      <a:r>
                        <a:rPr lang="en-US" sz="1400" dirty="0"/>
                        <a:t>5/56</a:t>
                      </a:r>
                    </a:p>
                  </a:txBody>
                  <a:tcPr marL="82647" marR="82647" marT="41324" marB="41324"/>
                </a:tc>
                <a:tc>
                  <a:txBody>
                    <a:bodyPr/>
                    <a:lstStyle/>
                    <a:p>
                      <a:pPr algn="ctr"/>
                      <a:r>
                        <a:rPr lang="en-US" sz="1400" dirty="0"/>
                        <a:t>X</a:t>
                      </a:r>
                    </a:p>
                  </a:txBody>
                  <a:tcPr marL="82647" marR="82647" marT="41324" marB="41324"/>
                </a:tc>
                <a:tc>
                  <a:txBody>
                    <a:bodyPr/>
                    <a:lstStyle/>
                    <a:p>
                      <a:pPr algn="ctr"/>
                      <a:r>
                        <a:rPr lang="en-US" sz="1400" dirty="0"/>
                        <a:t>2/42</a:t>
                      </a:r>
                    </a:p>
                  </a:txBody>
                  <a:tcPr marL="82647" marR="82647" marT="41324" marB="41324"/>
                </a:tc>
                <a:extLst>
                  <a:ext uri="{0D108BD9-81ED-4DB2-BD59-A6C34878D82A}">
                    <a16:rowId xmlns:a16="http://schemas.microsoft.com/office/drawing/2014/main" val="10001"/>
                  </a:ext>
                </a:extLst>
              </a:tr>
            </a:tbl>
          </a:graphicData>
        </a:graphic>
      </p:graphicFrame>
      <p:sp>
        <p:nvSpPr>
          <p:cNvPr id="103" name="TextBox 102">
            <a:extLst>
              <a:ext uri="{FF2B5EF4-FFF2-40B4-BE49-F238E27FC236}">
                <a16:creationId xmlns:a16="http://schemas.microsoft.com/office/drawing/2014/main" id="{B38642C0-2E7C-7A49-AB57-B728DDE774EC}"/>
              </a:ext>
            </a:extLst>
          </p:cNvPr>
          <p:cNvSpPr txBox="1"/>
          <p:nvPr/>
        </p:nvSpPr>
        <p:spPr>
          <a:xfrm>
            <a:off x="6778772" y="5774267"/>
            <a:ext cx="733868" cy="641622"/>
          </a:xfrm>
          <a:prstGeom prst="rect">
            <a:avLst/>
          </a:prstGeom>
          <a:noFill/>
          <a:ln w="25400">
            <a:solidFill>
              <a:srgbClr val="C00000"/>
            </a:solidFill>
          </a:ln>
        </p:spPr>
        <p:txBody>
          <a:bodyPr wrap="square" rtlCol="0">
            <a:spAutoFit/>
          </a:bodyPr>
          <a:lstStyle/>
          <a:p>
            <a:endParaRPr lang="en-US" dirty="0"/>
          </a:p>
        </p:txBody>
      </p:sp>
      <p:sp>
        <p:nvSpPr>
          <p:cNvPr id="106" name="Oval 105">
            <a:extLst>
              <a:ext uri="{FF2B5EF4-FFF2-40B4-BE49-F238E27FC236}">
                <a16:creationId xmlns:a16="http://schemas.microsoft.com/office/drawing/2014/main" id="{D28E3600-8321-CB40-933D-574B73EADF84}"/>
              </a:ext>
            </a:extLst>
          </p:cNvPr>
          <p:cNvSpPr/>
          <p:nvPr/>
        </p:nvSpPr>
        <p:spPr bwMode="auto">
          <a:xfrm>
            <a:off x="6210066" y="1691367"/>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2</a:t>
            </a:r>
          </a:p>
        </p:txBody>
      </p:sp>
      <p:sp>
        <p:nvSpPr>
          <p:cNvPr id="107" name="Oval 106">
            <a:extLst>
              <a:ext uri="{FF2B5EF4-FFF2-40B4-BE49-F238E27FC236}">
                <a16:creationId xmlns:a16="http://schemas.microsoft.com/office/drawing/2014/main" id="{D28E3600-8321-CB40-933D-574B73EADF84}"/>
              </a:ext>
            </a:extLst>
          </p:cNvPr>
          <p:cNvSpPr/>
          <p:nvPr/>
        </p:nvSpPr>
        <p:spPr bwMode="auto">
          <a:xfrm>
            <a:off x="143727" y="1649034"/>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1</a:t>
            </a:r>
          </a:p>
        </p:txBody>
      </p:sp>
      <p:sp>
        <p:nvSpPr>
          <p:cNvPr id="108" name="Oval 107">
            <a:extLst>
              <a:ext uri="{FF2B5EF4-FFF2-40B4-BE49-F238E27FC236}">
                <a16:creationId xmlns:a16="http://schemas.microsoft.com/office/drawing/2014/main" id="{D28E3600-8321-CB40-933D-574B73EADF84}"/>
              </a:ext>
            </a:extLst>
          </p:cNvPr>
          <p:cNvSpPr/>
          <p:nvPr/>
        </p:nvSpPr>
        <p:spPr bwMode="auto">
          <a:xfrm>
            <a:off x="194527" y="5272167"/>
            <a:ext cx="384572" cy="395766"/>
          </a:xfrm>
          <a:prstGeom prst="ellipse">
            <a:avLst/>
          </a:prstGeom>
          <a:solidFill>
            <a:schemeClr val="tx2"/>
          </a:solidFill>
          <a:ln w="6350" cmpd="sng">
            <a:solidFill>
              <a:schemeClr val="accent1"/>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kern="1200" dirty="0">
                <a:solidFill>
                  <a:schemeClr val="bg1"/>
                </a:solidFill>
                <a:ea typeface="Tahoma"/>
                <a:cs typeface="Tahoma"/>
              </a:rPr>
              <a:t>3</a:t>
            </a:r>
          </a:p>
        </p:txBody>
      </p:sp>
      <p:sp>
        <p:nvSpPr>
          <p:cNvPr id="109" name="Rectangle 108"/>
          <p:cNvSpPr/>
          <p:nvPr/>
        </p:nvSpPr>
        <p:spPr>
          <a:xfrm>
            <a:off x="624515" y="5200132"/>
            <a:ext cx="2736446" cy="400110"/>
          </a:xfrm>
          <a:prstGeom prst="rect">
            <a:avLst/>
          </a:prstGeom>
        </p:spPr>
        <p:txBody>
          <a:bodyPr wrap="none">
            <a:spAutoFit/>
          </a:bodyPr>
          <a:lstStyle/>
          <a:p>
            <a:r>
              <a:rPr lang="en-US" sz="2000" dirty="0"/>
              <a:t>Can normalize counts:</a:t>
            </a:r>
          </a:p>
        </p:txBody>
      </p:sp>
      <p:sp>
        <p:nvSpPr>
          <p:cNvPr id="112" name="Rectangle 111"/>
          <p:cNvSpPr/>
          <p:nvPr/>
        </p:nvSpPr>
        <p:spPr>
          <a:xfrm>
            <a:off x="4553050" y="5259400"/>
            <a:ext cx="3135218" cy="369332"/>
          </a:xfrm>
          <a:prstGeom prst="rect">
            <a:avLst/>
          </a:prstGeom>
          <a:solidFill>
            <a:schemeClr val="accent2">
              <a:lumMod val="20000"/>
              <a:lumOff val="80000"/>
            </a:schemeClr>
          </a:solidFill>
        </p:spPr>
        <p:txBody>
          <a:bodyPr wrap="none">
            <a:spAutoFit/>
          </a:bodyPr>
          <a:lstStyle/>
          <a:p>
            <a:r>
              <a:rPr lang="en-US" dirty="0"/>
              <a:t>Now, item 4 is most relevant:</a:t>
            </a:r>
          </a:p>
        </p:txBody>
      </p:sp>
      <p:sp>
        <p:nvSpPr>
          <p:cNvPr id="115" name="Rectangle 114"/>
          <p:cNvSpPr/>
          <p:nvPr/>
        </p:nvSpPr>
        <p:spPr>
          <a:xfrm>
            <a:off x="6676555" y="1616297"/>
            <a:ext cx="2311400" cy="707886"/>
          </a:xfrm>
          <a:prstGeom prst="rect">
            <a:avLst/>
          </a:prstGeom>
        </p:spPr>
        <p:txBody>
          <a:bodyPr wrap="square">
            <a:spAutoFit/>
          </a:bodyPr>
          <a:lstStyle/>
          <a:p>
            <a:r>
              <a:rPr lang="en-US" sz="2000" dirty="0"/>
              <a:t>Item 5 in basket: what to suggest?</a:t>
            </a:r>
          </a:p>
        </p:txBody>
      </p:sp>
      <p:sp>
        <p:nvSpPr>
          <p:cNvPr id="87" name="Arrow: Right 8">
            <a:extLst>
              <a:ext uri="{FF2B5EF4-FFF2-40B4-BE49-F238E27FC236}">
                <a16:creationId xmlns:a16="http://schemas.microsoft.com/office/drawing/2014/main" id="{0EA11CA9-D0C3-C846-B176-DF539DDF3CD5}"/>
              </a:ext>
            </a:extLst>
          </p:cNvPr>
          <p:cNvSpPr/>
          <p:nvPr/>
        </p:nvSpPr>
        <p:spPr>
          <a:xfrm>
            <a:off x="2732724" y="2726865"/>
            <a:ext cx="411480" cy="563880"/>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6" grpId="0"/>
      <p:bldP spid="99" grpId="0" animBg="1"/>
      <p:bldP spid="103" grpId="0" animBg="1"/>
      <p:bldP spid="106" grpId="0" animBg="1"/>
      <p:bldP spid="107" grpId="0" animBg="1"/>
      <p:bldP spid="108" grpId="0" animBg="1"/>
      <p:bldP spid="109" grpId="0"/>
      <p:bldP spid="112" grpId="0" animBg="1"/>
      <p:bldP spid="115" grpId="0"/>
      <p:bldP spid="8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0920"/>
            <a:ext cx="8229600" cy="4525963"/>
          </a:xfrm>
        </p:spPr>
        <p:txBody>
          <a:bodyPr/>
          <a:lstStyle/>
          <a:p>
            <a:pPr>
              <a:lnSpc>
                <a:spcPts val="2840"/>
              </a:lnSpc>
            </a:pPr>
            <a:endParaRPr lang="en-US" sz="2600" dirty="0"/>
          </a:p>
          <a:p>
            <a:pPr>
              <a:lnSpc>
                <a:spcPts val="2840"/>
              </a:lnSpc>
              <a:spcBef>
                <a:spcPts val="1800"/>
              </a:spcBef>
            </a:pPr>
            <a:r>
              <a:rPr lang="en-US" sz="3000" dirty="0"/>
              <a:t>Other important considerations:</a:t>
            </a:r>
          </a:p>
          <a:p>
            <a:pPr lvl="1">
              <a:lnSpc>
                <a:spcPts val="2840"/>
              </a:lnSpc>
              <a:spcBef>
                <a:spcPts val="1800"/>
              </a:spcBef>
            </a:pPr>
            <a:r>
              <a:rPr lang="en-US" dirty="0"/>
              <a:t>Popularity vs. relevance</a:t>
            </a:r>
          </a:p>
          <a:p>
            <a:pPr lvl="1">
              <a:lnSpc>
                <a:spcPts val="2840"/>
              </a:lnSpc>
              <a:spcBef>
                <a:spcPts val="1800"/>
              </a:spcBef>
            </a:pPr>
            <a:r>
              <a:rPr lang="en-US" dirty="0"/>
              <a:t>Temporal factors (a dishwasher repair kit vs. a sailing manual vs. a baby rattle)</a:t>
            </a:r>
          </a:p>
          <a:p>
            <a:pPr lvl="1">
              <a:lnSpc>
                <a:spcPts val="2840"/>
              </a:lnSpc>
              <a:spcBef>
                <a:spcPts val="1800"/>
              </a:spcBef>
            </a:pPr>
            <a:r>
              <a:rPr lang="en-US" dirty="0"/>
              <a:t>Diversity of results</a:t>
            </a:r>
          </a:p>
          <a:p>
            <a:pPr lvl="1">
              <a:lnSpc>
                <a:spcPts val="2840"/>
              </a:lnSpc>
              <a:spcBef>
                <a:spcPts val="1800"/>
              </a:spcBef>
            </a:pPr>
            <a:r>
              <a:rPr lang="en-US" dirty="0"/>
              <a:t>Time directionality (book series) </a:t>
            </a:r>
          </a:p>
          <a:p>
            <a:pPr>
              <a:lnSpc>
                <a:spcPts val="2840"/>
              </a:lnSpc>
              <a:spcBef>
                <a:spcPts val="1800"/>
              </a:spcBef>
            </a:pPr>
            <a:endParaRPr lang="en-US" sz="2400" dirty="0"/>
          </a:p>
          <a:p>
            <a:pPr>
              <a:lnSpc>
                <a:spcPts val="2840"/>
              </a:lnSpc>
            </a:pPr>
            <a:endParaRPr lang="en-US" sz="2600" dirty="0"/>
          </a:p>
        </p:txBody>
      </p:sp>
      <p:sp>
        <p:nvSpPr>
          <p:cNvPr id="8" name="Title 1"/>
          <p:cNvSpPr>
            <a:spLocks noGrp="1"/>
          </p:cNvSpPr>
          <p:nvPr>
            <p:ph type="title"/>
          </p:nvPr>
        </p:nvSpPr>
        <p:spPr>
          <a:xfrm>
            <a:off x="160867" y="228600"/>
            <a:ext cx="8805333" cy="1143000"/>
          </a:xfrm>
        </p:spPr>
        <p:txBody>
          <a:bodyPr>
            <a:normAutofit/>
          </a:bodyPr>
          <a:lstStyle/>
          <a:p>
            <a:r>
              <a:rPr lang="en-US" dirty="0"/>
              <a:t>Item Similarities</a:t>
            </a:r>
          </a:p>
        </p:txBody>
      </p:sp>
      <p:sp>
        <p:nvSpPr>
          <p:cNvPr id="2" name="Rectangle 1">
            <a:extLst>
              <a:ext uri="{FF2B5EF4-FFF2-40B4-BE49-F238E27FC236}">
                <a16:creationId xmlns:a16="http://schemas.microsoft.com/office/drawing/2014/main" id="{E4CA959E-79DE-DE40-98D8-0F133D1C6CC8}"/>
              </a:ext>
            </a:extLst>
          </p:cNvPr>
          <p:cNvSpPr/>
          <p:nvPr/>
        </p:nvSpPr>
        <p:spPr>
          <a:xfrm>
            <a:off x="822960" y="1909802"/>
            <a:ext cx="7863840" cy="553998"/>
          </a:xfrm>
          <a:prstGeom prst="rect">
            <a:avLst/>
          </a:prstGeom>
          <a:solidFill>
            <a:schemeClr val="accent2">
              <a:lumMod val="20000"/>
              <a:lumOff val="80000"/>
            </a:schemeClr>
          </a:solidFill>
        </p:spPr>
        <p:txBody>
          <a:bodyPr wrap="square">
            <a:spAutoFit/>
          </a:bodyPr>
          <a:lstStyle/>
          <a:p>
            <a:pPr>
              <a:spcBef>
                <a:spcPts val="1800"/>
              </a:spcBef>
              <a:buNone/>
            </a:pPr>
            <a:r>
              <a:rPr lang="en-US" sz="3000" dirty="0"/>
              <a:t>Credited with 10%+ of cart-adds at Amazon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78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808787"/>
            <a:ext cx="7772400" cy="900546"/>
          </a:xfrm>
        </p:spPr>
        <p:txBody>
          <a:bodyPr>
            <a:normAutofit fontScale="90000"/>
          </a:bodyPr>
          <a:lstStyle/>
          <a:p>
            <a:r>
              <a:rPr lang="en-US" dirty="0"/>
              <a:t>Hybrid Recommender Systems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21164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The Cold Start Problem</a:t>
            </a:r>
          </a:p>
        </p:txBody>
      </p:sp>
      <p:sp>
        <p:nvSpPr>
          <p:cNvPr id="26627" name="Rectangle 3"/>
          <p:cNvSpPr>
            <a:spLocks noGrp="1" noChangeArrowheads="1"/>
          </p:cNvSpPr>
          <p:nvPr>
            <p:ph type="body" idx="1"/>
          </p:nvPr>
        </p:nvSpPr>
        <p:spPr/>
        <p:txBody>
          <a:bodyPr/>
          <a:lstStyle/>
          <a:p>
            <a:r>
              <a:rPr lang="en-US" dirty="0"/>
              <a:t>New items have no ratings</a:t>
            </a:r>
          </a:p>
          <a:p>
            <a:r>
              <a:rPr lang="en-US" dirty="0"/>
              <a:t>New users have no history</a:t>
            </a:r>
          </a:p>
          <a:p>
            <a:pPr lvl="8"/>
            <a:endParaRPr lang="en-US" dirty="0"/>
          </a:p>
        </p:txBody>
      </p:sp>
      <p:sp>
        <p:nvSpPr>
          <p:cNvPr id="12" name="Rectangle 11" descr="In a Hybrid Recommender system, a user profile and her contextual parameters are brought together with product features as well as community data to be run through a recommendation component. This then creates the recommendation list."/>
          <p:cNvSpPr/>
          <p:nvPr/>
        </p:nvSpPr>
        <p:spPr>
          <a:xfrm>
            <a:off x="4489949" y="3091935"/>
            <a:ext cx="3595856" cy="369332"/>
          </a:xfrm>
          <a:prstGeom prst="rect">
            <a:avLst/>
          </a:prstGeom>
        </p:spPr>
        <p:txBody>
          <a:bodyPr wrap="none">
            <a:noAutofit/>
          </a:bodyPr>
          <a:lstStyle/>
          <a:p>
            <a:r>
              <a:rPr lang="en-US" b="1" dirty="0"/>
              <a:t>Content-based/hybrid methods</a:t>
            </a:r>
          </a:p>
        </p:txBody>
      </p:sp>
      <p:sp>
        <p:nvSpPr>
          <p:cNvPr id="13" name="Rectangle 12" descr="In a Hybrid Recommender system, a user profile and her contextual parameters are brought together with product features as well as community data to be run through a recommendation component. This then creates the recommendation list."/>
          <p:cNvSpPr/>
          <p:nvPr/>
        </p:nvSpPr>
        <p:spPr>
          <a:xfrm>
            <a:off x="174811" y="3295131"/>
            <a:ext cx="3021280" cy="923330"/>
          </a:xfrm>
          <a:prstGeom prst="rect">
            <a:avLst/>
          </a:prstGeom>
        </p:spPr>
        <p:txBody>
          <a:bodyPr wrap="square">
            <a:noAutofit/>
          </a:bodyPr>
          <a:lstStyle/>
          <a:p>
            <a:endParaRPr lang="en-US" dirty="0"/>
          </a:p>
          <a:p>
            <a:r>
              <a:rPr lang="en-US" b="1" dirty="0"/>
              <a:t>Additional</a:t>
            </a:r>
            <a:br>
              <a:rPr lang="en-US" b="1" dirty="0"/>
            </a:br>
            <a:r>
              <a:rPr lang="en-US" b="1" dirty="0"/>
              <a:t>features</a:t>
            </a:r>
          </a:p>
        </p:txBody>
      </p:sp>
      <p:sp>
        <p:nvSpPr>
          <p:cNvPr id="14" name="TextBox 13" descr="In a Hybrid Recommender system, a user profile and her contextual parameters are brought together with product features as well as community data to be run through a recommendation component. This then creates the recommendation list.">
            <a:extLst>
              <a:ext uri="{FF2B5EF4-FFF2-40B4-BE49-F238E27FC236}">
                <a16:creationId xmlns:a16="http://schemas.microsoft.com/office/drawing/2014/main" id="{B38642C0-2E7C-7A49-AB57-B728DDE774EC}"/>
              </a:ext>
            </a:extLst>
          </p:cNvPr>
          <p:cNvSpPr txBox="1"/>
          <p:nvPr/>
        </p:nvSpPr>
        <p:spPr>
          <a:xfrm>
            <a:off x="1714253" y="3698089"/>
            <a:ext cx="1790948" cy="298178"/>
          </a:xfrm>
          <a:prstGeom prst="rect">
            <a:avLst/>
          </a:prstGeom>
          <a:noFill/>
          <a:ln w="25400">
            <a:solidFill>
              <a:srgbClr val="C00000"/>
            </a:solidFill>
          </a:ln>
        </p:spPr>
        <p:txBody>
          <a:bodyPr wrap="square" rtlCol="0">
            <a:noAutofit/>
          </a:bodyPr>
          <a:lstStyle/>
          <a:p>
            <a:endParaRPr lang="en-US" dirty="0"/>
          </a:p>
        </p:txBody>
      </p:sp>
      <p:sp>
        <p:nvSpPr>
          <p:cNvPr id="17" name="TextBox 16" descr="In a Hybrid Recommender system, a user profile and her contextual parameters are brought together with product features as well as community data to be run through a recommendation component. This then creates the recommendation list.">
            <a:extLst>
              <a:ext uri="{FF2B5EF4-FFF2-40B4-BE49-F238E27FC236}">
                <a16:creationId xmlns:a16="http://schemas.microsoft.com/office/drawing/2014/main" id="{B38642C0-2E7C-7A49-AB57-B728DDE774EC}"/>
              </a:ext>
            </a:extLst>
          </p:cNvPr>
          <p:cNvSpPr txBox="1"/>
          <p:nvPr/>
        </p:nvSpPr>
        <p:spPr>
          <a:xfrm>
            <a:off x="1636060" y="5247489"/>
            <a:ext cx="1938867" cy="831578"/>
          </a:xfrm>
          <a:prstGeom prst="rect">
            <a:avLst/>
          </a:prstGeom>
          <a:noFill/>
          <a:ln w="25400">
            <a:solidFill>
              <a:srgbClr val="C00000"/>
            </a:solidFill>
          </a:ln>
        </p:spPr>
        <p:txBody>
          <a:bodyPr wrap="square" rtlCol="0">
            <a:noAutofit/>
          </a:bodyPr>
          <a:lstStyle/>
          <a:p>
            <a:endParaRPr lang="en-US" dirty="0"/>
          </a:p>
        </p:txBody>
      </p:sp>
      <p:cxnSp>
        <p:nvCxnSpPr>
          <p:cNvPr id="19" name="Straight Arrow Connector 18" descr="In a Hybrid Recommender system, a user profile and her contextual parameters are brought together with product features as well as community data to be run through a recommendation component. This then creates the recommendation list.">
            <a:extLst>
              <a:ext uri="{FF2B5EF4-FFF2-40B4-BE49-F238E27FC236}">
                <a16:creationId xmlns:a16="http://schemas.microsoft.com/office/drawing/2014/main" id="{EC6AE85B-AA49-6445-AE1F-7852B324698B}"/>
              </a:ext>
            </a:extLst>
          </p:cNvPr>
          <p:cNvCxnSpPr>
            <a:cxnSpLocks/>
            <a:endCxn id="14" idx="1"/>
          </p:cNvCxnSpPr>
          <p:nvPr/>
        </p:nvCxnSpPr>
        <p:spPr>
          <a:xfrm flipV="1">
            <a:off x="1331260" y="3847178"/>
            <a:ext cx="382993" cy="15755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descr="In a Hybrid Recommender system, a user profile and her contextual parameters are brought together with product features as well as community data to be run through a recommendation component. This then creates the recommendation list.">
            <a:extLst>
              <a:ext uri="{FF2B5EF4-FFF2-40B4-BE49-F238E27FC236}">
                <a16:creationId xmlns:a16="http://schemas.microsoft.com/office/drawing/2014/main" id="{EC6AE85B-AA49-6445-AE1F-7852B324698B}"/>
              </a:ext>
            </a:extLst>
          </p:cNvPr>
          <p:cNvCxnSpPr>
            <a:cxnSpLocks/>
          </p:cNvCxnSpPr>
          <p:nvPr/>
        </p:nvCxnSpPr>
        <p:spPr>
          <a:xfrm>
            <a:off x="1339728" y="3996266"/>
            <a:ext cx="398025" cy="12512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descr="In a Hybrid Recommender system, a user profile and her contextual parameters are brought together with product features as well as community data to be run through a recommendation component. This then creates the recommendation list."/>
          <p:cNvGraphicFramePr>
            <a:graphicFrameLocks noGrp="1"/>
          </p:cNvGraphicFramePr>
          <p:nvPr/>
        </p:nvGraphicFramePr>
        <p:xfrm>
          <a:off x="7479768" y="4251374"/>
          <a:ext cx="1088126" cy="1219200"/>
        </p:xfrm>
        <a:graphic>
          <a:graphicData uri="http://schemas.openxmlformats.org/drawingml/2006/table">
            <a:tbl>
              <a:tblPr firstRow="1" bandRow="1">
                <a:tableStyleId>{21E4AEA4-8DFA-4A89-87EB-49C32662AFE0}</a:tableStyleId>
              </a:tblPr>
              <a:tblGrid>
                <a:gridCol w="544063">
                  <a:extLst>
                    <a:ext uri="{9D8B030D-6E8A-4147-A177-3AD203B41FA5}">
                      <a16:colId xmlns:a16="http://schemas.microsoft.com/office/drawing/2014/main" val="2193851320"/>
                    </a:ext>
                  </a:extLst>
                </a:gridCol>
                <a:gridCol w="544063">
                  <a:extLst>
                    <a:ext uri="{9D8B030D-6E8A-4147-A177-3AD203B41FA5}">
                      <a16:colId xmlns:a16="http://schemas.microsoft.com/office/drawing/2014/main" val="2985868412"/>
                    </a:ext>
                  </a:extLst>
                </a:gridCol>
              </a:tblGrid>
              <a:tr h="220464">
                <a:tc>
                  <a:txBody>
                    <a:bodyPr/>
                    <a:lstStyle/>
                    <a:p>
                      <a:pPr algn="ctr"/>
                      <a:r>
                        <a:rPr lang="en-US" sz="1000" dirty="0"/>
                        <a:t>item</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1000" dirty="0"/>
                        <a:t>score</a:t>
                      </a:r>
                    </a:p>
                  </a:txBody>
                  <a:tcPr anchor="ctr">
                    <a:lnB w="19050" cap="flat" cmpd="sng" algn="ctr">
                      <a:solidFill>
                        <a:schemeClr val="bg1"/>
                      </a:solidFill>
                      <a:prstDash val="solid"/>
                      <a:round/>
                      <a:headEnd type="none" w="med" len="med"/>
                      <a:tailEnd type="none" w="med" len="med"/>
                    </a:lnB>
                    <a:solidFill>
                      <a:srgbClr val="A41034"/>
                    </a:solidFill>
                  </a:tcPr>
                </a:tc>
                <a:extLst>
                  <a:ext uri="{0D108BD9-81ED-4DB2-BD59-A6C34878D82A}">
                    <a16:rowId xmlns:a16="http://schemas.microsoft.com/office/drawing/2014/main" val="2919722205"/>
                  </a:ext>
                </a:extLst>
              </a:tr>
              <a:tr h="220464">
                <a:tc>
                  <a:txBody>
                    <a:bodyPr/>
                    <a:lstStyle/>
                    <a:p>
                      <a:pPr algn="ctr"/>
                      <a:r>
                        <a:rPr lang="en-US" sz="1000" dirty="0"/>
                        <a:t>i1</a:t>
                      </a:r>
                    </a:p>
                  </a:txBody>
                  <a:tcPr anchor="ctr">
                    <a:lnT w="19050" cap="flat" cmpd="sng" algn="ctr">
                      <a:solidFill>
                        <a:schemeClr val="bg1"/>
                      </a:solidFill>
                      <a:prstDash val="solid"/>
                      <a:round/>
                      <a:headEnd type="none" w="med" len="med"/>
                      <a:tailEnd type="none" w="med" len="med"/>
                    </a:lnT>
                  </a:tcPr>
                </a:tc>
                <a:tc>
                  <a:txBody>
                    <a:bodyPr/>
                    <a:lstStyle/>
                    <a:p>
                      <a:pPr algn="ctr"/>
                      <a:r>
                        <a:rPr lang="en-US" sz="1000" dirty="0"/>
                        <a:t>0.9</a:t>
                      </a:r>
                    </a:p>
                  </a:txBody>
                  <a:tcPr anchor="ctr">
                    <a:lnT w="190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334157936"/>
                  </a:ext>
                </a:extLst>
              </a:tr>
              <a:tr h="220464">
                <a:tc>
                  <a:txBody>
                    <a:bodyPr/>
                    <a:lstStyle/>
                    <a:p>
                      <a:pPr algn="ctr"/>
                      <a:r>
                        <a:rPr lang="en-US" sz="1000" dirty="0"/>
                        <a:t>i2</a:t>
                      </a:r>
                    </a:p>
                  </a:txBody>
                  <a:tcPr anchor="ctr"/>
                </a:tc>
                <a:tc>
                  <a:txBody>
                    <a:bodyPr/>
                    <a:lstStyle/>
                    <a:p>
                      <a:pPr algn="ctr"/>
                      <a:r>
                        <a:rPr lang="en-US" sz="1000" dirty="0"/>
                        <a:t>1</a:t>
                      </a:r>
                    </a:p>
                  </a:txBody>
                  <a:tcPr anchor="ctr"/>
                </a:tc>
                <a:extLst>
                  <a:ext uri="{0D108BD9-81ED-4DB2-BD59-A6C34878D82A}">
                    <a16:rowId xmlns:a16="http://schemas.microsoft.com/office/drawing/2014/main" val="1060959920"/>
                  </a:ext>
                </a:extLst>
              </a:tr>
              <a:tr h="220464">
                <a:tc>
                  <a:txBody>
                    <a:bodyPr/>
                    <a:lstStyle/>
                    <a:p>
                      <a:pPr algn="ctr"/>
                      <a:r>
                        <a:rPr lang="en-US" sz="1000" dirty="0"/>
                        <a:t>i3</a:t>
                      </a:r>
                    </a:p>
                  </a:txBody>
                  <a:tcPr anchor="ctr"/>
                </a:tc>
                <a:tc>
                  <a:txBody>
                    <a:bodyPr/>
                    <a:lstStyle/>
                    <a:p>
                      <a:pPr algn="ctr"/>
                      <a:r>
                        <a:rPr lang="en-US" sz="1000" dirty="0"/>
                        <a:t>0.3</a:t>
                      </a:r>
                    </a:p>
                  </a:txBody>
                  <a:tcPr anchor="ctr"/>
                </a:tc>
                <a:extLst>
                  <a:ext uri="{0D108BD9-81ED-4DB2-BD59-A6C34878D82A}">
                    <a16:rowId xmlns:a16="http://schemas.microsoft.com/office/drawing/2014/main" val="3392537285"/>
                  </a:ext>
                </a:extLst>
              </a:tr>
              <a:tr h="220464">
                <a:tc>
                  <a:txBody>
                    <a:bodyPr/>
                    <a:lstStyle/>
                    <a:p>
                      <a:pPr algn="ctr"/>
                      <a:r>
                        <a:rPr lang="en-US" sz="1000" dirty="0"/>
                        <a:t>…</a:t>
                      </a:r>
                    </a:p>
                  </a:txBody>
                  <a:tcPr anchor="ctr"/>
                </a:tc>
                <a:tc>
                  <a:txBody>
                    <a:bodyPr/>
                    <a:lstStyle/>
                    <a:p>
                      <a:pPr algn="ctr"/>
                      <a:r>
                        <a:rPr lang="en-US" sz="1000" dirty="0"/>
                        <a:t>…</a:t>
                      </a:r>
                    </a:p>
                  </a:txBody>
                  <a:tcPr anchor="ctr"/>
                </a:tc>
                <a:extLst>
                  <a:ext uri="{0D108BD9-81ED-4DB2-BD59-A6C34878D82A}">
                    <a16:rowId xmlns:a16="http://schemas.microsoft.com/office/drawing/2014/main" val="3185413675"/>
                  </a:ext>
                </a:extLst>
              </a:tr>
            </a:tbl>
          </a:graphicData>
        </a:graphic>
      </p:graphicFrame>
      <p:graphicFrame>
        <p:nvGraphicFramePr>
          <p:cNvPr id="22" name="Table 21" descr="In a Hybrid Recommender system, a user profile and her contextual parameters are brought together with product features as well as community data to be run through a recommendation component. This then creates the recommendation list."/>
          <p:cNvGraphicFramePr>
            <a:graphicFrameLocks noGrp="1"/>
          </p:cNvGraphicFramePr>
          <p:nvPr/>
        </p:nvGraphicFramePr>
        <p:xfrm>
          <a:off x="1717964" y="5346496"/>
          <a:ext cx="1797050" cy="440928"/>
        </p:xfrm>
        <a:graphic>
          <a:graphicData uri="http://schemas.openxmlformats.org/drawingml/2006/table">
            <a:tbl>
              <a:tblPr firstRow="1" bandRow="1">
                <a:tableStyleId>{21E4AEA4-8DFA-4A89-87EB-49C32662AFE0}</a:tableStyleId>
              </a:tblPr>
              <a:tblGrid>
                <a:gridCol w="432666">
                  <a:extLst>
                    <a:ext uri="{9D8B030D-6E8A-4147-A177-3AD203B41FA5}">
                      <a16:colId xmlns:a16="http://schemas.microsoft.com/office/drawing/2014/main" val="2193851320"/>
                    </a:ext>
                  </a:extLst>
                </a:gridCol>
                <a:gridCol w="525366">
                  <a:extLst>
                    <a:ext uri="{9D8B030D-6E8A-4147-A177-3AD203B41FA5}">
                      <a16:colId xmlns:a16="http://schemas.microsoft.com/office/drawing/2014/main" val="2985868412"/>
                    </a:ext>
                  </a:extLst>
                </a:gridCol>
                <a:gridCol w="517524">
                  <a:extLst>
                    <a:ext uri="{9D8B030D-6E8A-4147-A177-3AD203B41FA5}">
                      <a16:colId xmlns:a16="http://schemas.microsoft.com/office/drawing/2014/main" val="2656630029"/>
                    </a:ext>
                  </a:extLst>
                </a:gridCol>
                <a:gridCol w="321494">
                  <a:extLst>
                    <a:ext uri="{9D8B030D-6E8A-4147-A177-3AD203B41FA5}">
                      <a16:colId xmlns:a16="http://schemas.microsoft.com/office/drawing/2014/main" val="707921349"/>
                    </a:ext>
                  </a:extLst>
                </a:gridCol>
              </a:tblGrid>
              <a:tr h="220464">
                <a:tc>
                  <a:txBody>
                    <a:bodyPr/>
                    <a:lstStyle/>
                    <a:p>
                      <a:pPr algn="ctr"/>
                      <a:r>
                        <a:rPr lang="en-US" sz="800" dirty="0"/>
                        <a:t>Title</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800" dirty="0"/>
                        <a:t>Genre</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800" dirty="0"/>
                        <a:t>Actors</a:t>
                      </a:r>
                    </a:p>
                  </a:txBody>
                  <a:tcPr anchor="ctr">
                    <a:lnB w="19050" cap="flat" cmpd="sng" algn="ctr">
                      <a:solidFill>
                        <a:schemeClr val="bg1"/>
                      </a:solidFill>
                      <a:prstDash val="solid"/>
                      <a:round/>
                      <a:headEnd type="none" w="med" len="med"/>
                      <a:tailEnd type="none" w="med" len="med"/>
                    </a:lnB>
                    <a:solidFill>
                      <a:srgbClr val="A41034"/>
                    </a:solidFill>
                  </a:tcPr>
                </a:tc>
                <a:tc>
                  <a:txBody>
                    <a:bodyPr/>
                    <a:lstStyle/>
                    <a:p>
                      <a:pPr algn="ctr"/>
                      <a:r>
                        <a:rPr lang="en-US" sz="800" dirty="0"/>
                        <a:t>…</a:t>
                      </a:r>
                    </a:p>
                  </a:txBody>
                  <a:tcPr anchor="ctr">
                    <a:lnB w="19050" cap="flat" cmpd="sng" algn="ctr">
                      <a:solidFill>
                        <a:schemeClr val="bg1"/>
                      </a:solidFill>
                      <a:prstDash val="solid"/>
                      <a:round/>
                      <a:headEnd type="none" w="med" len="med"/>
                      <a:tailEnd type="none" w="med" len="med"/>
                    </a:lnB>
                    <a:solidFill>
                      <a:srgbClr val="A41034"/>
                    </a:solidFill>
                  </a:tcPr>
                </a:tc>
                <a:extLst>
                  <a:ext uri="{0D108BD9-81ED-4DB2-BD59-A6C34878D82A}">
                    <a16:rowId xmlns:a16="http://schemas.microsoft.com/office/drawing/2014/main" val="2919722205"/>
                  </a:ext>
                </a:extLst>
              </a:tr>
              <a:tr h="220464">
                <a:tc>
                  <a:txBody>
                    <a:bodyPr/>
                    <a:lstStyle/>
                    <a:p>
                      <a:pPr algn="ctr"/>
                      <a:endParaRPr lang="en-US" sz="800" dirty="0"/>
                    </a:p>
                  </a:txBody>
                  <a:tcPr anchor="ctr">
                    <a:lnT w="19050" cap="flat" cmpd="sng" algn="ctr">
                      <a:solidFill>
                        <a:schemeClr val="bg1"/>
                      </a:solidFill>
                      <a:prstDash val="solid"/>
                      <a:round/>
                      <a:headEnd type="none" w="med" len="med"/>
                      <a:tailEnd type="none" w="med" len="med"/>
                    </a:lnT>
                  </a:tcPr>
                </a:tc>
                <a:tc>
                  <a:txBody>
                    <a:bodyPr/>
                    <a:lstStyle/>
                    <a:p>
                      <a:pPr algn="ctr"/>
                      <a:endParaRPr lang="en-US" sz="800" dirty="0"/>
                    </a:p>
                  </a:txBody>
                  <a:tcPr anchor="ctr">
                    <a:lnT w="19050" cap="flat" cmpd="sng" algn="ctr">
                      <a:solidFill>
                        <a:schemeClr val="bg1"/>
                      </a:solidFill>
                      <a:prstDash val="solid"/>
                      <a:round/>
                      <a:headEnd type="none" w="med" len="med"/>
                      <a:tailEnd type="none" w="med" len="med"/>
                    </a:lnT>
                  </a:tcPr>
                </a:tc>
                <a:tc>
                  <a:txBody>
                    <a:bodyPr/>
                    <a:lstStyle/>
                    <a:p>
                      <a:pPr algn="ctr"/>
                      <a:endParaRPr lang="en-US" sz="800" dirty="0"/>
                    </a:p>
                  </a:txBody>
                  <a:tcPr anchor="ctr">
                    <a:lnT w="19050" cap="flat" cmpd="sng" algn="ctr">
                      <a:solidFill>
                        <a:schemeClr val="bg1"/>
                      </a:solidFill>
                      <a:prstDash val="solid"/>
                      <a:round/>
                      <a:headEnd type="none" w="med" len="med"/>
                      <a:tailEnd type="none" w="med" len="med"/>
                    </a:lnT>
                  </a:tcPr>
                </a:tc>
                <a:tc>
                  <a:txBody>
                    <a:bodyPr/>
                    <a:lstStyle/>
                    <a:p>
                      <a:pPr algn="ctr"/>
                      <a:endParaRPr lang="en-US" sz="800" dirty="0"/>
                    </a:p>
                  </a:txBody>
                  <a:tcPr anchor="ctr">
                    <a:lnT w="190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334157936"/>
                  </a:ext>
                </a:extLst>
              </a:tr>
            </a:tbl>
          </a:graphicData>
        </a:graphic>
      </p:graphicFrame>
      <p:sp>
        <p:nvSpPr>
          <p:cNvPr id="23" name="Title 1" descr="In a Hybrid Recommender system, a user profile and her contextual parameters are brought together with product features as well as community data to be run through a recommendation component. This then creates the recommendation list."/>
          <p:cNvSpPr txBox="1">
            <a:spLocks/>
          </p:cNvSpPr>
          <p:nvPr/>
        </p:nvSpPr>
        <p:spPr>
          <a:xfrm>
            <a:off x="6932051" y="5462673"/>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Recommendation list</a:t>
            </a:r>
          </a:p>
        </p:txBody>
      </p:sp>
      <p:sp>
        <p:nvSpPr>
          <p:cNvPr id="24" name="Title 1" descr="In a Hybrid Recommender system, a user profile and her contextual parameters are brought together with product features as well as community data to be run through a recommendation component. This then creates the recommendation list."/>
          <p:cNvSpPr txBox="1">
            <a:spLocks/>
          </p:cNvSpPr>
          <p:nvPr/>
        </p:nvSpPr>
        <p:spPr>
          <a:xfrm>
            <a:off x="4804445" y="5462673"/>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Recommendation component</a:t>
            </a:r>
          </a:p>
        </p:txBody>
      </p:sp>
      <p:sp>
        <p:nvSpPr>
          <p:cNvPr id="25" name="Title 1"/>
          <p:cNvSpPr txBox="1">
            <a:spLocks/>
          </p:cNvSpPr>
          <p:nvPr/>
        </p:nvSpPr>
        <p:spPr>
          <a:xfrm>
            <a:off x="1541991" y="5545223"/>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Product features</a:t>
            </a:r>
          </a:p>
        </p:txBody>
      </p:sp>
      <p:sp>
        <p:nvSpPr>
          <p:cNvPr id="26" name="Title 1" descr="In a Hybrid Recommender system, a user profile and her contextual parameters are brought together with product features as well as community data to be run through a recommendation component. This then creates the recommendation list."/>
          <p:cNvSpPr txBox="1">
            <a:spLocks/>
          </p:cNvSpPr>
          <p:nvPr/>
        </p:nvSpPr>
        <p:spPr>
          <a:xfrm>
            <a:off x="1532754" y="4729332"/>
            <a:ext cx="2182821"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Community data</a:t>
            </a:r>
          </a:p>
        </p:txBody>
      </p:sp>
      <p:grpSp>
        <p:nvGrpSpPr>
          <p:cNvPr id="27" name="Group 26" descr="In a Hybrid Recommender system, a user profile and her contextual parameters are brought together with product features as well as community data to be run through a recommendation component. This then creates the recommendation list."/>
          <p:cNvGrpSpPr/>
          <p:nvPr/>
        </p:nvGrpSpPr>
        <p:grpSpPr>
          <a:xfrm>
            <a:off x="2550392" y="3703781"/>
            <a:ext cx="2631209" cy="2014852"/>
            <a:chOff x="-3958170" y="5893476"/>
            <a:chExt cx="2930582" cy="2244098"/>
          </a:xfrm>
        </p:grpSpPr>
        <p:sp>
          <p:nvSpPr>
            <p:cNvPr id="28" name="Arc 27"/>
            <p:cNvSpPr/>
            <p:nvPr/>
          </p:nvSpPr>
          <p:spPr>
            <a:xfrm>
              <a:off x="-3640553" y="5893476"/>
              <a:ext cx="2602677" cy="2244098"/>
            </a:xfrm>
            <a:prstGeom prst="arc">
              <a:avLst>
                <a:gd name="adj1" fmla="val 14868055"/>
                <a:gd name="adj2" fmla="val 20904575"/>
              </a:avLst>
            </a:prstGeom>
            <a:ln w="44450">
              <a:solidFill>
                <a:srgbClr val="8C8C8C"/>
              </a:solidFill>
              <a:prstDash val="lgDash"/>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9" name="Arc 28"/>
            <p:cNvSpPr/>
            <p:nvPr/>
          </p:nvSpPr>
          <p:spPr>
            <a:xfrm>
              <a:off x="-3958170" y="6130878"/>
              <a:ext cx="2930582" cy="1950961"/>
            </a:xfrm>
            <a:prstGeom prst="arc">
              <a:avLst>
                <a:gd name="adj1" fmla="val 1786692"/>
                <a:gd name="adj2" fmla="val 6076461"/>
              </a:avLst>
            </a:prstGeom>
            <a:ln w="44450">
              <a:solidFill>
                <a:srgbClr val="8C8C8C"/>
              </a:solidFill>
              <a:prstDash val="solid"/>
              <a:headEnd type="triangl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cxnSp>
          <p:nvCxnSpPr>
            <p:cNvPr id="30" name="Straight Arrow Connector 29"/>
            <p:cNvCxnSpPr/>
            <p:nvPr/>
          </p:nvCxnSpPr>
          <p:spPr>
            <a:xfrm>
              <a:off x="-3208487" y="7025074"/>
              <a:ext cx="1928350" cy="420980"/>
            </a:xfrm>
            <a:prstGeom prst="straightConnector1">
              <a:avLst/>
            </a:prstGeom>
            <a:ln w="44450">
              <a:solidFill>
                <a:srgbClr val="8C8C8C"/>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descr="In a Hybrid Recommender system, a user profile and her contextual parameters are brought together with product features as well as community data to be run through a recommendation component. This then creates the recommendation list."/>
          <p:cNvGrpSpPr/>
          <p:nvPr/>
        </p:nvGrpSpPr>
        <p:grpSpPr>
          <a:xfrm>
            <a:off x="5134572" y="4705350"/>
            <a:ext cx="2196692" cy="624281"/>
            <a:chOff x="4982172" y="4567769"/>
            <a:chExt cx="2747840" cy="780912"/>
          </a:xfrm>
        </p:grpSpPr>
        <p:grpSp>
          <p:nvGrpSpPr>
            <p:cNvPr id="32" name="Group 31"/>
            <p:cNvGrpSpPr/>
            <p:nvPr/>
          </p:nvGrpSpPr>
          <p:grpSpPr>
            <a:xfrm>
              <a:off x="4982172" y="4567769"/>
              <a:ext cx="1124256" cy="780912"/>
              <a:chOff x="4278800" y="4624387"/>
              <a:chExt cx="1124256" cy="780912"/>
            </a:xfrm>
          </p:grpSpPr>
          <p:grpSp>
            <p:nvGrpSpPr>
              <p:cNvPr id="34" name="Group 33"/>
              <p:cNvGrpSpPr/>
              <p:nvPr/>
            </p:nvGrpSpPr>
            <p:grpSpPr>
              <a:xfrm>
                <a:off x="4278800" y="4629149"/>
                <a:ext cx="1124256" cy="776150"/>
                <a:chOff x="4278800" y="4629149"/>
                <a:chExt cx="1124256" cy="776150"/>
              </a:xfrm>
              <a:solidFill>
                <a:srgbClr val="595959"/>
              </a:solidFill>
            </p:grpSpPr>
            <p:sp>
              <p:nvSpPr>
                <p:cNvPr id="39" name="Rectangle 38"/>
                <p:cNvSpPr/>
                <p:nvPr/>
              </p:nvSpPr>
              <p:spPr>
                <a:xfrm>
                  <a:off x="4278800" y="4791074"/>
                  <a:ext cx="959949" cy="614225"/>
                </a:xfrm>
                <a:prstGeom prst="rect">
                  <a:avLst/>
                </a:pr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 name="Rectangle 18"/>
                <p:cNvSpPr/>
                <p:nvPr/>
              </p:nvSpPr>
              <p:spPr>
                <a:xfrm>
                  <a:off x="4278801" y="4629150"/>
                  <a:ext cx="1119492" cy="161924"/>
                </a:xfrm>
                <a:custGeom>
                  <a:avLst/>
                  <a:gdLst>
                    <a:gd name="connsiteX0" fmla="*/ 0 w 959949"/>
                    <a:gd name="connsiteY0" fmla="*/ 0 h 169068"/>
                    <a:gd name="connsiteX1" fmla="*/ 959949 w 959949"/>
                    <a:gd name="connsiteY1" fmla="*/ 0 h 169068"/>
                    <a:gd name="connsiteX2" fmla="*/ 959949 w 959949"/>
                    <a:gd name="connsiteY2" fmla="*/ 169068 h 169068"/>
                    <a:gd name="connsiteX3" fmla="*/ 0 w 959949"/>
                    <a:gd name="connsiteY3" fmla="*/ 169068 h 169068"/>
                    <a:gd name="connsiteX4" fmla="*/ 0 w 959949"/>
                    <a:gd name="connsiteY4" fmla="*/ 0 h 169068"/>
                    <a:gd name="connsiteX0" fmla="*/ 183356 w 959949"/>
                    <a:gd name="connsiteY0" fmla="*/ 2381 h 169068"/>
                    <a:gd name="connsiteX1" fmla="*/ 959949 w 959949"/>
                    <a:gd name="connsiteY1" fmla="*/ 0 h 169068"/>
                    <a:gd name="connsiteX2" fmla="*/ 959949 w 959949"/>
                    <a:gd name="connsiteY2" fmla="*/ 169068 h 169068"/>
                    <a:gd name="connsiteX3" fmla="*/ 0 w 959949"/>
                    <a:gd name="connsiteY3" fmla="*/ 169068 h 169068"/>
                    <a:gd name="connsiteX4" fmla="*/ 183356 w 959949"/>
                    <a:gd name="connsiteY4" fmla="*/ 2381 h 169068"/>
                    <a:gd name="connsiteX0" fmla="*/ 183356 w 1119492"/>
                    <a:gd name="connsiteY0" fmla="*/ 0 h 166687"/>
                    <a:gd name="connsiteX1" fmla="*/ 1119492 w 1119492"/>
                    <a:gd name="connsiteY1" fmla="*/ 0 h 166687"/>
                    <a:gd name="connsiteX2" fmla="*/ 959949 w 1119492"/>
                    <a:gd name="connsiteY2" fmla="*/ 166687 h 166687"/>
                    <a:gd name="connsiteX3" fmla="*/ 0 w 1119492"/>
                    <a:gd name="connsiteY3" fmla="*/ 166687 h 166687"/>
                    <a:gd name="connsiteX4" fmla="*/ 183356 w 1119492"/>
                    <a:gd name="connsiteY4" fmla="*/ 0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492" h="166687">
                      <a:moveTo>
                        <a:pt x="183356" y="0"/>
                      </a:moveTo>
                      <a:lnTo>
                        <a:pt x="1119492" y="0"/>
                      </a:lnTo>
                      <a:lnTo>
                        <a:pt x="959949" y="166687"/>
                      </a:lnTo>
                      <a:lnTo>
                        <a:pt x="0" y="166687"/>
                      </a:lnTo>
                      <a:lnTo>
                        <a:pt x="183356" y="0"/>
                      </a:lnTo>
                      <a:close/>
                    </a:path>
                  </a:pathLst>
                </a:cu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1" name="Rectangle 19"/>
                <p:cNvSpPr/>
                <p:nvPr/>
              </p:nvSpPr>
              <p:spPr>
                <a:xfrm>
                  <a:off x="5238750" y="4629149"/>
                  <a:ext cx="164306" cy="776150"/>
                </a:xfrm>
                <a:custGeom>
                  <a:avLst/>
                  <a:gdLst>
                    <a:gd name="connsiteX0" fmla="*/ 0 w 159543"/>
                    <a:gd name="connsiteY0" fmla="*/ 0 h 614225"/>
                    <a:gd name="connsiteX1" fmla="*/ 159543 w 159543"/>
                    <a:gd name="connsiteY1" fmla="*/ 0 h 614225"/>
                    <a:gd name="connsiteX2" fmla="*/ 159543 w 159543"/>
                    <a:gd name="connsiteY2" fmla="*/ 614225 h 614225"/>
                    <a:gd name="connsiteX3" fmla="*/ 0 w 159543"/>
                    <a:gd name="connsiteY3" fmla="*/ 614225 h 614225"/>
                    <a:gd name="connsiteX4" fmla="*/ 0 w 159543"/>
                    <a:gd name="connsiteY4" fmla="*/ 0 h 614225"/>
                    <a:gd name="connsiteX0" fmla="*/ 0 w 161925"/>
                    <a:gd name="connsiteY0" fmla="*/ 0 h 614225"/>
                    <a:gd name="connsiteX1" fmla="*/ 159543 w 161925"/>
                    <a:gd name="connsiteY1" fmla="*/ 0 h 614225"/>
                    <a:gd name="connsiteX2" fmla="*/ 161925 w 161925"/>
                    <a:gd name="connsiteY2" fmla="*/ 440394 h 614225"/>
                    <a:gd name="connsiteX3" fmla="*/ 0 w 161925"/>
                    <a:gd name="connsiteY3" fmla="*/ 614225 h 614225"/>
                    <a:gd name="connsiteX4" fmla="*/ 0 w 161925"/>
                    <a:gd name="connsiteY4" fmla="*/ 0 h 614225"/>
                    <a:gd name="connsiteX0" fmla="*/ 0 w 161925"/>
                    <a:gd name="connsiteY0" fmla="*/ 161925 h 776150"/>
                    <a:gd name="connsiteX1" fmla="*/ 157162 w 161925"/>
                    <a:gd name="connsiteY1" fmla="*/ 0 h 776150"/>
                    <a:gd name="connsiteX2" fmla="*/ 161925 w 161925"/>
                    <a:gd name="connsiteY2" fmla="*/ 602319 h 776150"/>
                    <a:gd name="connsiteX3" fmla="*/ 0 w 161925"/>
                    <a:gd name="connsiteY3" fmla="*/ 776150 h 776150"/>
                    <a:gd name="connsiteX4" fmla="*/ 0 w 161925"/>
                    <a:gd name="connsiteY4" fmla="*/ 161925 h 776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76150">
                      <a:moveTo>
                        <a:pt x="0" y="161925"/>
                      </a:moveTo>
                      <a:lnTo>
                        <a:pt x="157162" y="0"/>
                      </a:lnTo>
                      <a:cubicBezTo>
                        <a:pt x="158750" y="200773"/>
                        <a:pt x="160337" y="401546"/>
                        <a:pt x="161925" y="602319"/>
                      </a:cubicBezTo>
                      <a:lnTo>
                        <a:pt x="0" y="776150"/>
                      </a:lnTo>
                      <a:lnTo>
                        <a:pt x="0" y="161925"/>
                      </a:lnTo>
                      <a:close/>
                    </a:path>
                  </a:pathLst>
                </a:custGeom>
                <a:grp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grpSp>
            <p:nvGrpSpPr>
              <p:cNvPr id="35" name="Group 34"/>
              <p:cNvGrpSpPr/>
              <p:nvPr/>
            </p:nvGrpSpPr>
            <p:grpSpPr>
              <a:xfrm>
                <a:off x="4278800" y="4624387"/>
                <a:ext cx="1124256" cy="780912"/>
                <a:chOff x="4278800" y="4624387"/>
                <a:chExt cx="1124256" cy="780912"/>
              </a:xfrm>
            </p:grpSpPr>
            <p:sp>
              <p:nvSpPr>
                <p:cNvPr id="36" name="Rectangle 35"/>
                <p:cNvSpPr/>
                <p:nvPr/>
              </p:nvSpPr>
              <p:spPr>
                <a:xfrm>
                  <a:off x="4278800" y="4791074"/>
                  <a:ext cx="959949" cy="614225"/>
                </a:xfrm>
                <a:prstGeom prst="rect">
                  <a:avLst/>
                </a:prstGeom>
                <a:solidFill>
                  <a:schemeClr val="tx1">
                    <a:lumMod val="75000"/>
                    <a:lumOff val="25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7" name="Rectangle 18"/>
                <p:cNvSpPr/>
                <p:nvPr/>
              </p:nvSpPr>
              <p:spPr>
                <a:xfrm>
                  <a:off x="4278801" y="4624387"/>
                  <a:ext cx="1119492" cy="166687"/>
                </a:xfrm>
                <a:custGeom>
                  <a:avLst/>
                  <a:gdLst>
                    <a:gd name="connsiteX0" fmla="*/ 0 w 959949"/>
                    <a:gd name="connsiteY0" fmla="*/ 0 h 169068"/>
                    <a:gd name="connsiteX1" fmla="*/ 959949 w 959949"/>
                    <a:gd name="connsiteY1" fmla="*/ 0 h 169068"/>
                    <a:gd name="connsiteX2" fmla="*/ 959949 w 959949"/>
                    <a:gd name="connsiteY2" fmla="*/ 169068 h 169068"/>
                    <a:gd name="connsiteX3" fmla="*/ 0 w 959949"/>
                    <a:gd name="connsiteY3" fmla="*/ 169068 h 169068"/>
                    <a:gd name="connsiteX4" fmla="*/ 0 w 959949"/>
                    <a:gd name="connsiteY4" fmla="*/ 0 h 169068"/>
                    <a:gd name="connsiteX0" fmla="*/ 183356 w 959949"/>
                    <a:gd name="connsiteY0" fmla="*/ 2381 h 169068"/>
                    <a:gd name="connsiteX1" fmla="*/ 959949 w 959949"/>
                    <a:gd name="connsiteY1" fmla="*/ 0 h 169068"/>
                    <a:gd name="connsiteX2" fmla="*/ 959949 w 959949"/>
                    <a:gd name="connsiteY2" fmla="*/ 169068 h 169068"/>
                    <a:gd name="connsiteX3" fmla="*/ 0 w 959949"/>
                    <a:gd name="connsiteY3" fmla="*/ 169068 h 169068"/>
                    <a:gd name="connsiteX4" fmla="*/ 183356 w 959949"/>
                    <a:gd name="connsiteY4" fmla="*/ 2381 h 169068"/>
                    <a:gd name="connsiteX0" fmla="*/ 183356 w 1119492"/>
                    <a:gd name="connsiteY0" fmla="*/ 0 h 166687"/>
                    <a:gd name="connsiteX1" fmla="*/ 1119492 w 1119492"/>
                    <a:gd name="connsiteY1" fmla="*/ 0 h 166687"/>
                    <a:gd name="connsiteX2" fmla="*/ 959949 w 1119492"/>
                    <a:gd name="connsiteY2" fmla="*/ 166687 h 166687"/>
                    <a:gd name="connsiteX3" fmla="*/ 0 w 1119492"/>
                    <a:gd name="connsiteY3" fmla="*/ 166687 h 166687"/>
                    <a:gd name="connsiteX4" fmla="*/ 183356 w 1119492"/>
                    <a:gd name="connsiteY4" fmla="*/ 0 h 16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492" h="166687">
                      <a:moveTo>
                        <a:pt x="183356" y="0"/>
                      </a:moveTo>
                      <a:lnTo>
                        <a:pt x="1119492" y="0"/>
                      </a:lnTo>
                      <a:lnTo>
                        <a:pt x="959949" y="166687"/>
                      </a:lnTo>
                      <a:lnTo>
                        <a:pt x="0" y="166687"/>
                      </a:lnTo>
                      <a:lnTo>
                        <a:pt x="183356" y="0"/>
                      </a:lnTo>
                      <a:close/>
                    </a:path>
                  </a:pathLst>
                </a:custGeom>
                <a:solidFill>
                  <a:srgbClr val="7F7F7F"/>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8" name="Rectangle 19"/>
                <p:cNvSpPr/>
                <p:nvPr/>
              </p:nvSpPr>
              <p:spPr>
                <a:xfrm>
                  <a:off x="5238750" y="4629149"/>
                  <a:ext cx="164306" cy="776150"/>
                </a:xfrm>
                <a:custGeom>
                  <a:avLst/>
                  <a:gdLst>
                    <a:gd name="connsiteX0" fmla="*/ 0 w 159543"/>
                    <a:gd name="connsiteY0" fmla="*/ 0 h 614225"/>
                    <a:gd name="connsiteX1" fmla="*/ 159543 w 159543"/>
                    <a:gd name="connsiteY1" fmla="*/ 0 h 614225"/>
                    <a:gd name="connsiteX2" fmla="*/ 159543 w 159543"/>
                    <a:gd name="connsiteY2" fmla="*/ 614225 h 614225"/>
                    <a:gd name="connsiteX3" fmla="*/ 0 w 159543"/>
                    <a:gd name="connsiteY3" fmla="*/ 614225 h 614225"/>
                    <a:gd name="connsiteX4" fmla="*/ 0 w 159543"/>
                    <a:gd name="connsiteY4" fmla="*/ 0 h 614225"/>
                    <a:gd name="connsiteX0" fmla="*/ 0 w 161925"/>
                    <a:gd name="connsiteY0" fmla="*/ 0 h 614225"/>
                    <a:gd name="connsiteX1" fmla="*/ 159543 w 161925"/>
                    <a:gd name="connsiteY1" fmla="*/ 0 h 614225"/>
                    <a:gd name="connsiteX2" fmla="*/ 161925 w 161925"/>
                    <a:gd name="connsiteY2" fmla="*/ 440394 h 614225"/>
                    <a:gd name="connsiteX3" fmla="*/ 0 w 161925"/>
                    <a:gd name="connsiteY3" fmla="*/ 614225 h 614225"/>
                    <a:gd name="connsiteX4" fmla="*/ 0 w 161925"/>
                    <a:gd name="connsiteY4" fmla="*/ 0 h 614225"/>
                    <a:gd name="connsiteX0" fmla="*/ 0 w 161925"/>
                    <a:gd name="connsiteY0" fmla="*/ 161925 h 776150"/>
                    <a:gd name="connsiteX1" fmla="*/ 157162 w 161925"/>
                    <a:gd name="connsiteY1" fmla="*/ 0 h 776150"/>
                    <a:gd name="connsiteX2" fmla="*/ 161925 w 161925"/>
                    <a:gd name="connsiteY2" fmla="*/ 602319 h 776150"/>
                    <a:gd name="connsiteX3" fmla="*/ 0 w 161925"/>
                    <a:gd name="connsiteY3" fmla="*/ 776150 h 776150"/>
                    <a:gd name="connsiteX4" fmla="*/ 0 w 161925"/>
                    <a:gd name="connsiteY4" fmla="*/ 161925 h 776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76150">
                      <a:moveTo>
                        <a:pt x="0" y="161925"/>
                      </a:moveTo>
                      <a:lnTo>
                        <a:pt x="157162" y="0"/>
                      </a:lnTo>
                      <a:cubicBezTo>
                        <a:pt x="158750" y="200773"/>
                        <a:pt x="160337" y="401546"/>
                        <a:pt x="161925" y="602319"/>
                      </a:cubicBezTo>
                      <a:lnTo>
                        <a:pt x="0" y="776150"/>
                      </a:lnTo>
                      <a:lnTo>
                        <a:pt x="0" y="161925"/>
                      </a:lnTo>
                      <a:close/>
                    </a:path>
                  </a:pathLst>
                </a:custGeom>
                <a:solidFill>
                  <a:schemeClr val="tx1">
                    <a:lumMod val="65000"/>
                    <a:lumOff val="35000"/>
                  </a:schemeClr>
                </a:solidFill>
                <a:ln w="635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grpSp>
        <p:cxnSp>
          <p:nvCxnSpPr>
            <p:cNvPr id="33" name="Straight Arrow Connector 32"/>
            <p:cNvCxnSpPr/>
            <p:nvPr/>
          </p:nvCxnSpPr>
          <p:spPr>
            <a:xfrm>
              <a:off x="6446947" y="5023143"/>
              <a:ext cx="1283065" cy="0"/>
            </a:xfrm>
            <a:prstGeom prst="straightConnector1">
              <a:avLst/>
            </a:prstGeom>
            <a:ln w="44450">
              <a:solidFill>
                <a:srgbClr val="8C8C8C"/>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42" name="Title 1" descr="In a Hybrid Recommender system, a user profile and her contextual parameters are brought together with product features as well as community data to be run through a recommendation component. This then creates the recommendation list."/>
          <p:cNvSpPr txBox="1">
            <a:spLocks/>
          </p:cNvSpPr>
          <p:nvPr/>
        </p:nvSpPr>
        <p:spPr>
          <a:xfrm>
            <a:off x="1440391" y="3611864"/>
            <a:ext cx="2372630" cy="7240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1800" dirty="0">
                <a:latin typeface="+mn-lt"/>
              </a:rPr>
              <a:t>User profile and contextual prameters</a:t>
            </a:r>
          </a:p>
        </p:txBody>
      </p:sp>
      <p:grpSp>
        <p:nvGrpSpPr>
          <p:cNvPr id="43" name="Group 42" descr="In a Hybrid Recommender system, a user profile and her contextual parameters are brought together with product features as well as community data to be run through a recommendation component. This then creates the recommendation list."/>
          <p:cNvGrpSpPr/>
          <p:nvPr/>
        </p:nvGrpSpPr>
        <p:grpSpPr>
          <a:xfrm>
            <a:off x="1979238" y="4229069"/>
            <a:ext cx="1274502" cy="821702"/>
            <a:chOff x="303643" y="3932990"/>
            <a:chExt cx="1719567" cy="1108647"/>
          </a:xfrm>
        </p:grpSpPr>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291" y="4207137"/>
              <a:ext cx="665613" cy="834500"/>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7597" y="3932990"/>
              <a:ext cx="665613" cy="834500"/>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643" y="3940272"/>
              <a:ext cx="722033" cy="905236"/>
            </a:xfrm>
            <a:prstGeom prst="rect">
              <a:avLst/>
            </a:prstGeom>
          </p:spPr>
        </p:pic>
      </p:grpSp>
      <p:pic>
        <p:nvPicPr>
          <p:cNvPr id="47" name="Picture 46" descr="In a Hybrid Recommender system, a user profile and her contextual parameters are brought together with product features as well as community data to be run through a recommendation component. This then creates the recommendation lis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5339" y="2963582"/>
            <a:ext cx="535154" cy="670939"/>
          </a:xfrm>
          <a:prstGeom prst="rect">
            <a:avLst/>
          </a:prstGeom>
        </p:spPr>
      </p:pic>
    </p:spTree>
    <p:extLst>
      <p:ext uri="{BB962C8B-B14F-4D97-AF65-F5344CB8AC3E}">
        <p14:creationId xmlns:p14="http://schemas.microsoft.com/office/powerpoint/2010/main" val="1123322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D4EC0-4E51-2F46-A4F1-244BF720E64B}"/>
              </a:ext>
            </a:extLst>
          </p:cNvPr>
          <p:cNvSpPr txBox="1"/>
          <p:nvPr/>
        </p:nvSpPr>
        <p:spPr>
          <a:xfrm>
            <a:off x="560916" y="685800"/>
            <a:ext cx="7897283" cy="461665"/>
          </a:xfrm>
          <a:prstGeom prst="rect">
            <a:avLst/>
          </a:prstGeom>
          <a:noFill/>
        </p:spPr>
        <p:txBody>
          <a:bodyPr wrap="square" rtlCol="0">
            <a:spAutoFit/>
          </a:bodyPr>
          <a:lstStyle/>
          <a:p>
            <a:r>
              <a:rPr lang="en-US" sz="2400" dirty="0"/>
              <a:t>  </a:t>
            </a:r>
          </a:p>
        </p:txBody>
      </p:sp>
      <p:sp>
        <p:nvSpPr>
          <p:cNvPr id="12" name="Title 1"/>
          <p:cNvSpPr>
            <a:spLocks noGrp="1"/>
          </p:cNvSpPr>
          <p:nvPr>
            <p:ph type="title"/>
          </p:nvPr>
        </p:nvSpPr>
        <p:spPr>
          <a:xfrm>
            <a:off x="169333" y="228600"/>
            <a:ext cx="8974667" cy="1143000"/>
          </a:xfrm>
        </p:spPr>
        <p:txBody>
          <a:bodyPr>
            <a:normAutofit/>
          </a:bodyPr>
          <a:lstStyle/>
          <a:p>
            <a:r>
              <a:rPr lang="en-US" dirty="0"/>
              <a:t>My Personalized Store</a:t>
            </a:r>
          </a:p>
        </p:txBody>
      </p:sp>
      <p:sp>
        <p:nvSpPr>
          <p:cNvPr id="10" name="Rectangle 9">
            <a:extLst>
              <a:ext uri="{FF2B5EF4-FFF2-40B4-BE49-F238E27FC236}">
                <a16:creationId xmlns:a16="http://schemas.microsoft.com/office/drawing/2014/main" id="{AC9F3E96-2FCD-104B-9A18-F8DDE05383B3}"/>
              </a:ext>
            </a:extLst>
          </p:cNvPr>
          <p:cNvSpPr/>
          <p:nvPr/>
        </p:nvSpPr>
        <p:spPr>
          <a:xfrm>
            <a:off x="755576" y="6453336"/>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amazon.com</a:t>
            </a:r>
            <a:endParaRPr lang="en-US" sz="1000" dirty="0">
              <a:solidFill>
                <a:schemeClr val="bg1">
                  <a:lumMod val="50000"/>
                </a:schemeClr>
              </a:solidFill>
            </a:endParaRPr>
          </a:p>
        </p:txBody>
      </p:sp>
      <p:pic>
        <p:nvPicPr>
          <p:cNvPr id="4" name="Picture 3" descr="A screenshot of an Amazon.com page with a number of products, including men's polo shirts, games, and Kindle magazines.">
            <a:extLst>
              <a:ext uri="{FF2B5EF4-FFF2-40B4-BE49-F238E27FC236}">
                <a16:creationId xmlns:a16="http://schemas.microsoft.com/office/drawing/2014/main" id="{01FF720C-508D-BF48-9801-8212D9FEE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666" y="1371600"/>
            <a:ext cx="5982000" cy="527722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fontScale="90000"/>
          </a:bodyPr>
          <a:lstStyle/>
          <a:p>
            <a:pPr eaLnBrk="1" hangingPunct="1"/>
            <a:r>
              <a:rPr lang="en-US" dirty="0"/>
              <a:t>Content-Based Recommendations</a:t>
            </a:r>
          </a:p>
        </p:txBody>
      </p:sp>
      <p:pic>
        <p:nvPicPr>
          <p:cNvPr id="36867" name="Picture 4" descr="A man rubs his chin and thinks."/>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38551" y="1405128"/>
            <a:ext cx="1373688" cy="1773238"/>
          </a:xfrm>
          <a:prstGeom prst="rect">
            <a:avLst/>
          </a:prstGeom>
          <a:noFill/>
          <a:ln w="9525">
            <a:noFill/>
            <a:miter lim="800000"/>
            <a:headEnd/>
            <a:tailEnd/>
          </a:ln>
        </p:spPr>
      </p:pic>
      <p:sp>
        <p:nvSpPr>
          <p:cNvPr id="31756" name="AutoShape 12"/>
          <p:cNvSpPr>
            <a:spLocks noChangeArrowheads="1"/>
          </p:cNvSpPr>
          <p:nvPr/>
        </p:nvSpPr>
        <p:spPr bwMode="auto">
          <a:xfrm>
            <a:off x="4084320" y="2395728"/>
            <a:ext cx="1219200" cy="304800"/>
          </a:xfrm>
          <a:prstGeom prst="rightArrow">
            <a:avLst>
              <a:gd name="adj1" fmla="val 50000"/>
              <a:gd name="adj2" fmla="val 100000"/>
            </a:avLst>
          </a:prstGeom>
          <a:solidFill>
            <a:schemeClr val="accent2">
              <a:lumMod val="20000"/>
              <a:lumOff val="80000"/>
            </a:schemeClr>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57" name="Text Box 13"/>
          <p:cNvSpPr txBox="1">
            <a:spLocks noChangeArrowheads="1"/>
          </p:cNvSpPr>
          <p:nvPr/>
        </p:nvSpPr>
        <p:spPr bwMode="auto">
          <a:xfrm>
            <a:off x="4084320" y="1986153"/>
            <a:ext cx="753732" cy="400110"/>
          </a:xfrm>
          <a:prstGeom prst="rect">
            <a:avLst/>
          </a:prstGeom>
          <a:noFill/>
          <a:ln w="9525">
            <a:noFill/>
            <a:miter lim="800000"/>
            <a:headEnd/>
            <a:tailEnd/>
          </a:ln>
          <a:effectLst/>
        </p:spPr>
        <p:txBody>
          <a:bodyPr wrap="none">
            <a:spAutoFit/>
          </a:bodyPr>
          <a:lstStyle/>
          <a:p>
            <a:r>
              <a:rPr lang="en-US" sz="2000" b="1" dirty="0">
                <a:latin typeface="Arial" pitchFamily="34" charset="0"/>
                <a:cs typeface="Arial" pitchFamily="34" charset="0"/>
              </a:rPr>
              <a:t>likes</a:t>
            </a:r>
          </a:p>
        </p:txBody>
      </p:sp>
      <p:sp>
        <p:nvSpPr>
          <p:cNvPr id="31758" name="Text Box 14"/>
          <p:cNvSpPr txBox="1">
            <a:spLocks noChangeArrowheads="1"/>
          </p:cNvSpPr>
          <p:nvPr/>
        </p:nvSpPr>
        <p:spPr bwMode="auto">
          <a:xfrm>
            <a:off x="5973073" y="1454087"/>
            <a:ext cx="2013693" cy="461665"/>
          </a:xfrm>
          <a:prstGeom prst="rect">
            <a:avLst/>
          </a:prstGeom>
          <a:noFill/>
          <a:ln w="9525">
            <a:noFill/>
            <a:miter lim="800000"/>
            <a:headEnd/>
            <a:tailEnd/>
          </a:ln>
          <a:effectLst/>
        </p:spPr>
        <p:txBody>
          <a:bodyPr wrap="none">
            <a:spAutoFit/>
          </a:bodyPr>
          <a:lstStyle/>
          <a:p>
            <a:r>
              <a:rPr lang="en-US" sz="2400" b="1" u="sng" dirty="0">
                <a:latin typeface="Arial" pitchFamily="34" charset="0"/>
                <a:cs typeface="Arial" pitchFamily="34" charset="0"/>
              </a:rPr>
              <a:t>Item profiles</a:t>
            </a:r>
          </a:p>
        </p:txBody>
      </p:sp>
      <p:sp>
        <p:nvSpPr>
          <p:cNvPr id="31759" name="AutoShape 15"/>
          <p:cNvSpPr>
            <a:spLocks noChangeArrowheads="1"/>
          </p:cNvSpPr>
          <p:nvPr/>
        </p:nvSpPr>
        <p:spPr bwMode="auto">
          <a:xfrm>
            <a:off x="6827520" y="3233928"/>
            <a:ext cx="304800" cy="1295400"/>
          </a:xfrm>
          <a:prstGeom prst="downArrow">
            <a:avLst>
              <a:gd name="adj1" fmla="val 50000"/>
              <a:gd name="adj2" fmla="val 106250"/>
            </a:avLst>
          </a:prstGeom>
          <a:solidFill>
            <a:schemeClr val="accent2">
              <a:lumMod val="20000"/>
              <a:lumOff val="80000"/>
            </a:schemeClr>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grpSp>
        <p:nvGrpSpPr>
          <p:cNvPr id="2" name="Group 1" descr="abstract shapes represent item profiles"/>
          <p:cNvGrpSpPr/>
          <p:nvPr/>
        </p:nvGrpSpPr>
        <p:grpSpPr>
          <a:xfrm>
            <a:off x="5836920" y="2090928"/>
            <a:ext cx="2057400" cy="838200"/>
            <a:chOff x="5836920" y="2090928"/>
            <a:chExt cx="2057400" cy="838200"/>
          </a:xfrm>
        </p:grpSpPr>
        <p:sp>
          <p:nvSpPr>
            <p:cNvPr id="31749" name="Oval 5"/>
            <p:cNvSpPr>
              <a:spLocks noChangeArrowheads="1"/>
            </p:cNvSpPr>
            <p:nvPr/>
          </p:nvSpPr>
          <p:spPr bwMode="auto">
            <a:xfrm>
              <a:off x="6141720" y="2243328"/>
              <a:ext cx="533400" cy="533400"/>
            </a:xfrm>
            <a:prstGeom prst="ellipse">
              <a:avLst/>
            </a:prstGeom>
            <a:solidFill>
              <a:srgbClr val="800000"/>
            </a:solidFill>
            <a:ln w="9525">
              <a:solidFill>
                <a:schemeClr val="tx1"/>
              </a:solidFill>
              <a:round/>
              <a:headEnd/>
              <a:tailEnd/>
            </a:ln>
            <a:effectLst/>
          </p:spPr>
          <p:txBody>
            <a:bodyPr wrap="none" anchor="ctr"/>
            <a:lstStyle/>
            <a:p>
              <a:endParaRPr lang="en-US">
                <a:effectLst>
                  <a:outerShdw blurRad="38100" dist="38100" dir="2700000" algn="tl">
                    <a:srgbClr val="FFFFFF"/>
                  </a:outerShdw>
                </a:effectLst>
              </a:endParaRPr>
            </a:p>
          </p:txBody>
        </p:sp>
        <p:sp>
          <p:nvSpPr>
            <p:cNvPr id="31754" name="AutoShape 10"/>
            <p:cNvSpPr>
              <a:spLocks noChangeArrowheads="1"/>
            </p:cNvSpPr>
            <p:nvPr/>
          </p:nvSpPr>
          <p:spPr bwMode="auto">
            <a:xfrm>
              <a:off x="6979920" y="2243328"/>
              <a:ext cx="685800" cy="533400"/>
            </a:xfrm>
            <a:prstGeom prst="triangle">
              <a:avLst>
                <a:gd name="adj" fmla="val 50000"/>
              </a:avLst>
            </a:prstGeom>
            <a:solidFill>
              <a:srgbClr val="800000"/>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60" name="Rectangle 16"/>
            <p:cNvSpPr>
              <a:spLocks noChangeArrowheads="1"/>
            </p:cNvSpPr>
            <p:nvPr/>
          </p:nvSpPr>
          <p:spPr bwMode="auto">
            <a:xfrm>
              <a:off x="5836920" y="2090928"/>
              <a:ext cx="2057400" cy="838200"/>
            </a:xfrm>
            <a:prstGeom prst="rect">
              <a:avLst/>
            </a:prstGeom>
            <a:noFill/>
            <a:ln w="9525">
              <a:solidFill>
                <a:schemeClr val="tx1"/>
              </a:solidFill>
              <a:miter lim="800000"/>
              <a:headEnd/>
              <a:tailEnd/>
            </a:ln>
            <a:effectLst/>
          </p:spPr>
          <p:txBody>
            <a:bodyPr wrap="none" anchor="ctr"/>
            <a:lstStyle/>
            <a:p>
              <a:endParaRPr lang="en-US">
                <a:effectLst>
                  <a:outerShdw blurRad="38100" dist="38100" dir="2700000" algn="tl">
                    <a:srgbClr val="C0C0C0"/>
                  </a:outerShdw>
                </a:effectLst>
              </a:endParaRPr>
            </a:p>
          </p:txBody>
        </p:sp>
      </p:grpSp>
      <p:sp>
        <p:nvSpPr>
          <p:cNvPr id="31761" name="Rectangle 17"/>
          <p:cNvSpPr>
            <a:spLocks noChangeArrowheads="1"/>
          </p:cNvSpPr>
          <p:nvPr/>
        </p:nvSpPr>
        <p:spPr bwMode="auto">
          <a:xfrm>
            <a:off x="5836920" y="4757928"/>
            <a:ext cx="2209800" cy="1143000"/>
          </a:xfrm>
          <a:prstGeom prst="rect">
            <a:avLst/>
          </a:prstGeom>
          <a:noFill/>
          <a:ln w="9525">
            <a:solidFill>
              <a:schemeClr val="tx1"/>
            </a:solidFill>
            <a:miter lim="800000"/>
            <a:headEnd/>
            <a:tailEnd/>
          </a:ln>
          <a:effectLst/>
        </p:spPr>
        <p:txBody>
          <a:bodyPr wrap="none" anchor="ctr"/>
          <a:lstStyle/>
          <a:p>
            <a:pPr algn="ctr"/>
            <a:r>
              <a:rPr lang="en-US" sz="2000" b="1" dirty="0">
                <a:solidFill>
                  <a:srgbClr val="800000"/>
                </a:solidFill>
                <a:latin typeface="Arial" pitchFamily="34" charset="0"/>
                <a:cs typeface="Arial" pitchFamily="34" charset="0"/>
              </a:rPr>
              <a:t>Red</a:t>
            </a:r>
          </a:p>
          <a:p>
            <a:pPr algn="ctr"/>
            <a:r>
              <a:rPr lang="en-US" sz="2000" b="1" dirty="0">
                <a:latin typeface="Arial" pitchFamily="34" charset="0"/>
                <a:cs typeface="Arial" pitchFamily="34" charset="0"/>
              </a:rPr>
              <a:t>Circles</a:t>
            </a:r>
          </a:p>
          <a:p>
            <a:pPr algn="ctr"/>
            <a:r>
              <a:rPr lang="en-US" sz="2000" b="1" dirty="0">
                <a:latin typeface="Arial" pitchFamily="34" charset="0"/>
                <a:cs typeface="Arial" pitchFamily="34" charset="0"/>
              </a:rPr>
              <a:t>Triangles</a:t>
            </a:r>
          </a:p>
        </p:txBody>
      </p:sp>
      <p:sp>
        <p:nvSpPr>
          <p:cNvPr id="31762" name="Text Box 18"/>
          <p:cNvSpPr txBox="1">
            <a:spLocks noChangeArrowheads="1"/>
          </p:cNvSpPr>
          <p:nvPr/>
        </p:nvSpPr>
        <p:spPr bwMode="auto">
          <a:xfrm>
            <a:off x="6065520" y="6053328"/>
            <a:ext cx="1895071" cy="461665"/>
          </a:xfrm>
          <a:prstGeom prst="rect">
            <a:avLst/>
          </a:prstGeom>
          <a:noFill/>
          <a:ln w="9525">
            <a:noFill/>
            <a:miter lim="800000"/>
            <a:headEnd/>
            <a:tailEnd/>
          </a:ln>
          <a:effectLst/>
        </p:spPr>
        <p:txBody>
          <a:bodyPr wrap="none">
            <a:spAutoFit/>
          </a:bodyPr>
          <a:lstStyle/>
          <a:p>
            <a:r>
              <a:rPr lang="en-US" sz="2400" b="1" u="sng" dirty="0">
                <a:latin typeface="Arial" pitchFamily="34" charset="0"/>
                <a:cs typeface="Arial" pitchFamily="34" charset="0"/>
              </a:rPr>
              <a:t>User profile</a:t>
            </a:r>
          </a:p>
        </p:txBody>
      </p:sp>
      <p:sp>
        <p:nvSpPr>
          <p:cNvPr id="31764" name="AutoShape 20"/>
          <p:cNvSpPr>
            <a:spLocks noChangeArrowheads="1"/>
          </p:cNvSpPr>
          <p:nvPr/>
        </p:nvSpPr>
        <p:spPr bwMode="auto">
          <a:xfrm>
            <a:off x="4008120" y="5215128"/>
            <a:ext cx="1219200" cy="304800"/>
          </a:xfrm>
          <a:prstGeom prst="leftArrow">
            <a:avLst>
              <a:gd name="adj1" fmla="val 50000"/>
              <a:gd name="adj2" fmla="val 100000"/>
            </a:avLst>
          </a:prstGeom>
          <a:solidFill>
            <a:schemeClr val="accent2">
              <a:lumMod val="20000"/>
              <a:lumOff val="80000"/>
            </a:schemeClr>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65" name="Text Box 21"/>
          <p:cNvSpPr txBox="1">
            <a:spLocks noChangeArrowheads="1"/>
          </p:cNvSpPr>
          <p:nvPr/>
        </p:nvSpPr>
        <p:spPr bwMode="auto">
          <a:xfrm>
            <a:off x="4211439" y="4834128"/>
            <a:ext cx="939681" cy="400110"/>
          </a:xfrm>
          <a:prstGeom prst="rect">
            <a:avLst/>
          </a:prstGeom>
          <a:noFill/>
          <a:ln w="9525">
            <a:noFill/>
            <a:miter lim="800000"/>
            <a:headEnd/>
            <a:tailEnd/>
          </a:ln>
          <a:effectLst/>
        </p:spPr>
        <p:txBody>
          <a:bodyPr wrap="none">
            <a:spAutoFit/>
          </a:bodyPr>
          <a:lstStyle/>
          <a:p>
            <a:r>
              <a:rPr lang="en-US" sz="2000" b="1" dirty="0">
                <a:latin typeface="Arial" pitchFamily="34" charset="0"/>
                <a:cs typeface="Arial" pitchFamily="34" charset="0"/>
              </a:rPr>
              <a:t>match</a:t>
            </a:r>
          </a:p>
        </p:txBody>
      </p:sp>
      <p:sp>
        <p:nvSpPr>
          <p:cNvPr id="31766" name="AutoShape 22"/>
          <p:cNvSpPr>
            <a:spLocks noChangeArrowheads="1"/>
          </p:cNvSpPr>
          <p:nvPr/>
        </p:nvSpPr>
        <p:spPr bwMode="auto">
          <a:xfrm>
            <a:off x="2331720" y="3386328"/>
            <a:ext cx="228600" cy="1066800"/>
          </a:xfrm>
          <a:prstGeom prst="upArrow">
            <a:avLst>
              <a:gd name="adj1" fmla="val 50000"/>
              <a:gd name="adj2" fmla="val 116667"/>
            </a:avLst>
          </a:prstGeom>
          <a:solidFill>
            <a:schemeClr val="accent2">
              <a:lumMod val="20000"/>
              <a:lumOff val="80000"/>
            </a:schemeClr>
          </a:solidFill>
          <a:ln w="9525">
            <a:solidFill>
              <a:schemeClr val="tx1"/>
            </a:solidFill>
            <a:miter lim="800000"/>
            <a:headEnd/>
            <a:tailEnd/>
          </a:ln>
          <a:effectLst/>
        </p:spPr>
        <p:txBody>
          <a:bodyPr wrap="none" anchor="ctr"/>
          <a:lstStyle/>
          <a:p>
            <a:endParaRPr lang="en-US" dirty="0">
              <a:effectLst>
                <a:outerShdw blurRad="38100" dist="38100" dir="2700000" algn="tl">
                  <a:srgbClr val="FFFFFF"/>
                </a:outerShdw>
              </a:effectLst>
            </a:endParaRPr>
          </a:p>
        </p:txBody>
      </p:sp>
      <p:sp>
        <p:nvSpPr>
          <p:cNvPr id="31767" name="Text Box 23"/>
          <p:cNvSpPr txBox="1">
            <a:spLocks noChangeArrowheads="1"/>
          </p:cNvSpPr>
          <p:nvPr/>
        </p:nvSpPr>
        <p:spPr bwMode="auto">
          <a:xfrm>
            <a:off x="639445" y="3824418"/>
            <a:ext cx="1638590" cy="400110"/>
          </a:xfrm>
          <a:prstGeom prst="rect">
            <a:avLst/>
          </a:prstGeom>
          <a:noFill/>
          <a:ln w="9525">
            <a:noFill/>
            <a:miter lim="800000"/>
            <a:headEnd/>
            <a:tailEnd/>
          </a:ln>
          <a:effectLst/>
        </p:spPr>
        <p:txBody>
          <a:bodyPr wrap="none">
            <a:spAutoFit/>
          </a:bodyPr>
          <a:lstStyle/>
          <a:p>
            <a:r>
              <a:rPr lang="en-US" sz="2000" b="1" dirty="0">
                <a:latin typeface="Arial" pitchFamily="34" charset="0"/>
                <a:cs typeface="Arial" pitchFamily="34" charset="0"/>
              </a:rPr>
              <a:t>recommend</a:t>
            </a:r>
          </a:p>
        </p:txBody>
      </p:sp>
      <p:sp>
        <p:nvSpPr>
          <p:cNvPr id="31768" name="Text Box 24"/>
          <p:cNvSpPr txBox="1">
            <a:spLocks noChangeArrowheads="1"/>
          </p:cNvSpPr>
          <p:nvPr/>
        </p:nvSpPr>
        <p:spPr bwMode="auto">
          <a:xfrm>
            <a:off x="7116445" y="3586353"/>
            <a:ext cx="797013" cy="400110"/>
          </a:xfrm>
          <a:prstGeom prst="rect">
            <a:avLst/>
          </a:prstGeom>
          <a:noFill/>
          <a:ln w="9525">
            <a:noFill/>
            <a:miter lim="800000"/>
            <a:headEnd/>
            <a:tailEnd/>
          </a:ln>
          <a:effectLst/>
        </p:spPr>
        <p:txBody>
          <a:bodyPr wrap="none">
            <a:spAutoFit/>
          </a:bodyPr>
          <a:lstStyle/>
          <a:p>
            <a:r>
              <a:rPr lang="en-US" sz="2000" b="1" dirty="0">
                <a:latin typeface="Arial" pitchFamily="34" charset="0"/>
                <a:cs typeface="Arial" pitchFamily="34" charset="0"/>
              </a:rPr>
              <a:t>build</a:t>
            </a:r>
          </a:p>
        </p:txBody>
      </p:sp>
      <p:grpSp>
        <p:nvGrpSpPr>
          <p:cNvPr id="3" name="Group 2" descr="Abstract shapes represent real recommended offerings."/>
          <p:cNvGrpSpPr/>
          <p:nvPr/>
        </p:nvGrpSpPr>
        <p:grpSpPr>
          <a:xfrm>
            <a:off x="1722120" y="4757928"/>
            <a:ext cx="1447800" cy="1236133"/>
            <a:chOff x="1722120" y="4757928"/>
            <a:chExt cx="1447800" cy="1236133"/>
          </a:xfrm>
        </p:grpSpPr>
        <p:sp>
          <p:nvSpPr>
            <p:cNvPr id="31750" name="Oval 6"/>
            <p:cNvSpPr>
              <a:spLocks noChangeArrowheads="1"/>
            </p:cNvSpPr>
            <p:nvPr/>
          </p:nvSpPr>
          <p:spPr bwMode="auto">
            <a:xfrm>
              <a:off x="2636520" y="4757928"/>
              <a:ext cx="533400" cy="533400"/>
            </a:xfrm>
            <a:prstGeom prst="ellipse">
              <a:avLst/>
            </a:prstGeom>
            <a:solidFill>
              <a:srgbClr val="008000"/>
            </a:solidFill>
            <a:ln w="9525">
              <a:solidFill>
                <a:schemeClr val="tx1"/>
              </a:solidFill>
              <a:round/>
              <a:headEnd/>
              <a:tailEnd/>
            </a:ln>
            <a:effectLst/>
          </p:spPr>
          <p:txBody>
            <a:bodyPr wrap="none" anchor="ctr"/>
            <a:lstStyle/>
            <a:p>
              <a:endParaRPr lang="en-US">
                <a:effectLst>
                  <a:outerShdw blurRad="38100" dist="38100" dir="2700000" algn="tl">
                    <a:srgbClr val="FFFFFF"/>
                  </a:outerShdw>
                </a:effectLst>
              </a:endParaRPr>
            </a:p>
          </p:txBody>
        </p:sp>
        <p:sp>
          <p:nvSpPr>
            <p:cNvPr id="31752" name="Rectangle 8"/>
            <p:cNvSpPr>
              <a:spLocks noChangeArrowheads="1"/>
            </p:cNvSpPr>
            <p:nvPr/>
          </p:nvSpPr>
          <p:spPr bwMode="auto">
            <a:xfrm>
              <a:off x="2636520" y="5519928"/>
              <a:ext cx="457200" cy="457200"/>
            </a:xfrm>
            <a:prstGeom prst="rect">
              <a:avLst/>
            </a:prstGeom>
            <a:solidFill>
              <a:srgbClr val="800000"/>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31755" name="AutoShape 11"/>
            <p:cNvSpPr>
              <a:spLocks noChangeArrowheads="1"/>
            </p:cNvSpPr>
            <p:nvPr/>
          </p:nvSpPr>
          <p:spPr bwMode="auto">
            <a:xfrm>
              <a:off x="1722120" y="4757928"/>
              <a:ext cx="685800" cy="533400"/>
            </a:xfrm>
            <a:prstGeom prst="hexagon">
              <a:avLst>
                <a:gd name="adj" fmla="val 32143"/>
                <a:gd name="vf" fmla="val 115470"/>
              </a:avLst>
            </a:prstGeom>
            <a:solidFill>
              <a:srgbClr val="800000"/>
            </a:solidFill>
            <a:ln w="9525">
              <a:solidFill>
                <a:schemeClr val="tx1"/>
              </a:solidFill>
              <a:miter lim="800000"/>
              <a:headEnd/>
              <a:tailEnd/>
            </a:ln>
            <a:effectLst/>
          </p:spPr>
          <p:txBody>
            <a:bodyPr wrap="none" anchor="ctr"/>
            <a:lstStyle/>
            <a:p>
              <a:endParaRPr lang="en-US">
                <a:effectLst>
                  <a:outerShdw blurRad="38100" dist="38100" dir="2700000" algn="tl">
                    <a:srgbClr val="FFFFFF"/>
                  </a:outerShdw>
                </a:effectLst>
              </a:endParaRPr>
            </a:p>
          </p:txBody>
        </p:sp>
        <p:sp>
          <p:nvSpPr>
            <p:cNvPr id="25" name="Isosceles Triangle 24"/>
            <p:cNvSpPr/>
            <p:nvPr/>
          </p:nvSpPr>
          <p:spPr>
            <a:xfrm>
              <a:off x="1732280" y="5486061"/>
              <a:ext cx="589280" cy="508000"/>
            </a:xfrm>
            <a:prstGeom prst="triangle">
              <a:avLst/>
            </a:prstGeom>
            <a:ln w="50800">
              <a:solidFill>
                <a:srgbClr val="10069F"/>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0F624B7D-3162-5E41-B7AB-E8D72F7570AC}"/>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Mining of Massive Datasets, http://</a:t>
            </a:r>
            <a:r>
              <a:rPr lang="en-US" sz="1000" dirty="0" err="1">
                <a:solidFill>
                  <a:schemeClr val="bg1">
                    <a:lumMod val="50000"/>
                  </a:schemeClr>
                </a:solidFill>
              </a:rPr>
              <a:t>www.mmds.org</a:t>
            </a:r>
            <a:endParaRPr lang="en-US" sz="1000" dirty="0">
              <a:solidFill>
                <a:schemeClr val="bg1">
                  <a:lumMod val="50000"/>
                </a:schemeClr>
              </a:solidFill>
            </a:endParaRPr>
          </a:p>
        </p:txBody>
      </p:sp>
    </p:spTree>
    <p:extLst>
      <p:ext uri="{BB962C8B-B14F-4D97-AF65-F5344CB8AC3E}">
        <p14:creationId xmlns:p14="http://schemas.microsoft.com/office/powerpoint/2010/main" val="4081864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92" y="223838"/>
            <a:ext cx="8851392" cy="1143000"/>
          </a:xfrm>
        </p:spPr>
        <p:txBody>
          <a:bodyPr>
            <a:normAutofit/>
          </a:bodyPr>
          <a:lstStyle/>
          <a:p>
            <a:r>
              <a:rPr lang="en-US" dirty="0"/>
              <a:t>Tradeoffs: CF vs. Content-Based</a:t>
            </a:r>
          </a:p>
        </p:txBody>
      </p:sp>
      <p:sp>
        <p:nvSpPr>
          <p:cNvPr id="9" name="Text Placeholder 8"/>
          <p:cNvSpPr>
            <a:spLocks noGrp="1"/>
          </p:cNvSpPr>
          <p:nvPr>
            <p:ph type="body" idx="1"/>
          </p:nvPr>
        </p:nvSpPr>
        <p:spPr>
          <a:xfrm>
            <a:off x="457200" y="1366838"/>
            <a:ext cx="4040188" cy="906462"/>
          </a:xfrm>
        </p:spPr>
        <p:txBody>
          <a:bodyPr/>
          <a:lstStyle/>
          <a:p>
            <a:r>
              <a:rPr lang="en-US" dirty="0"/>
              <a:t>Collaborative filtering</a:t>
            </a:r>
          </a:p>
        </p:txBody>
      </p:sp>
      <p:sp>
        <p:nvSpPr>
          <p:cNvPr id="10" name="Content Placeholder 9"/>
          <p:cNvSpPr>
            <a:spLocks noGrp="1"/>
          </p:cNvSpPr>
          <p:nvPr>
            <p:ph sz="half" idx="2"/>
          </p:nvPr>
        </p:nvSpPr>
        <p:spPr>
          <a:xfrm>
            <a:off x="457200" y="2311399"/>
            <a:ext cx="4040188" cy="4072467"/>
          </a:xfrm>
        </p:spPr>
        <p:txBody>
          <a:bodyPr>
            <a:normAutofit/>
          </a:bodyPr>
          <a:lstStyle/>
          <a:p>
            <a:r>
              <a:rPr lang="en-US" dirty="0">
                <a:sym typeface="Wingdings"/>
              </a:rPr>
              <a:t> Simple: </a:t>
            </a:r>
            <a:r>
              <a:rPr lang="en-US" dirty="0"/>
              <a:t>no feature engineering</a:t>
            </a:r>
          </a:p>
          <a:p>
            <a:r>
              <a:rPr lang="en-US" dirty="0">
                <a:sym typeface="Wingdings"/>
              </a:rPr>
              <a:t> </a:t>
            </a:r>
            <a:r>
              <a:rPr lang="en-US" dirty="0"/>
              <a:t>Allows people to learn from judgments of others</a:t>
            </a:r>
          </a:p>
          <a:p>
            <a:endParaRPr lang="en-US" dirty="0"/>
          </a:p>
          <a:p>
            <a:endParaRPr lang="en-US" dirty="0"/>
          </a:p>
          <a:p>
            <a:r>
              <a:rPr lang="en-US" dirty="0">
                <a:sym typeface="Wingdings"/>
              </a:rPr>
              <a:t> Cold start problem for items</a:t>
            </a:r>
            <a:endParaRPr lang="en-US" dirty="0"/>
          </a:p>
        </p:txBody>
      </p:sp>
      <p:sp>
        <p:nvSpPr>
          <p:cNvPr id="11" name="Text Placeholder 10"/>
          <p:cNvSpPr>
            <a:spLocks noGrp="1"/>
          </p:cNvSpPr>
          <p:nvPr>
            <p:ph type="body" sz="quarter" idx="3"/>
          </p:nvPr>
        </p:nvSpPr>
        <p:spPr>
          <a:xfrm>
            <a:off x="4645025" y="1366838"/>
            <a:ext cx="4041775" cy="906462"/>
          </a:xfrm>
        </p:spPr>
        <p:txBody>
          <a:bodyPr/>
          <a:lstStyle/>
          <a:p>
            <a:r>
              <a:rPr lang="en-US" dirty="0"/>
              <a:t>Content-based</a:t>
            </a:r>
          </a:p>
        </p:txBody>
      </p:sp>
      <p:sp>
        <p:nvSpPr>
          <p:cNvPr id="14" name="Content Placeholder 9"/>
          <p:cNvSpPr txBox="1">
            <a:spLocks/>
          </p:cNvSpPr>
          <p:nvPr/>
        </p:nvSpPr>
        <p:spPr>
          <a:xfrm>
            <a:off x="4690533" y="2311399"/>
            <a:ext cx="4040188" cy="430106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sym typeface="Wingdings"/>
              </a:rPr>
              <a:t> </a:t>
            </a:r>
            <a:r>
              <a:rPr kumimoji="0" lang="en-US" sz="2400" b="0" i="0" u="none" strike="noStrike" kern="1200" cap="none" spc="0" normalizeH="0" baseline="0" noProof="0" dirty="0">
                <a:ln>
                  <a:noFill/>
                </a:ln>
                <a:solidFill>
                  <a:schemeClr val="tx1"/>
                </a:solidFill>
                <a:effectLst/>
                <a:uLnTx/>
                <a:uFillTx/>
                <a:latin typeface="+mn-lt"/>
                <a:ea typeface="+mn-ea"/>
                <a:cs typeface="+mn-cs"/>
              </a:rPr>
              <a:t>No cold start problem for items</a:t>
            </a:r>
          </a:p>
          <a:p>
            <a:pPr marL="342900" marR="0" lvl="0" indent="-342900" algn="l" defTabSz="914400" rtl="0" eaLnBrk="1" fontAlgn="auto" latinLnBrk="0" hangingPunct="1">
              <a:lnSpc>
                <a:spcPct val="100000"/>
              </a:lnSpc>
              <a:spcBef>
                <a:spcPct val="20000"/>
              </a:spcBef>
              <a:spcAft>
                <a:spcPts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sym typeface="Wingdings"/>
              </a:rPr>
              <a:t> Can provide specialized recommendations</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sym typeface="Wingdings"/>
              </a:rPr>
              <a:t> Does not leverage </a:t>
            </a:r>
            <a:r>
              <a:rPr lang="en-US" sz="2400" dirty="0">
                <a:sym typeface="Wingdings"/>
              </a:rPr>
              <a:t>implicit/explicit feedback from one user to help another</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75412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Sharing on Pinterest</a:t>
            </a:r>
          </a:p>
        </p:txBody>
      </p:sp>
      <p:pic>
        <p:nvPicPr>
          <p:cNvPr id="4" name="Picture 3" descr="A screenshot of a Pinterest page shows visual sharing, involving immages and annotations."/>
          <p:cNvPicPr>
            <a:picLocks noChangeAspect="1"/>
          </p:cNvPicPr>
          <p:nvPr/>
        </p:nvPicPr>
        <p:blipFill>
          <a:blip r:embed="rId3" cstate="print"/>
          <a:stretch>
            <a:fillRect/>
          </a:stretch>
        </p:blipFill>
        <p:spPr>
          <a:xfrm>
            <a:off x="250260" y="2733137"/>
            <a:ext cx="7049096" cy="3796234"/>
          </a:xfrm>
          <a:prstGeom prst="rect">
            <a:avLst/>
          </a:prstGeom>
          <a:solidFill>
            <a:schemeClr val="bg1">
              <a:lumMod val="75000"/>
            </a:schemeClr>
          </a:solidFill>
        </p:spPr>
      </p:pic>
      <p:sp>
        <p:nvSpPr>
          <p:cNvPr id="8" name="Rectangle 7"/>
          <p:cNvSpPr/>
          <p:nvPr/>
        </p:nvSpPr>
        <p:spPr>
          <a:xfrm>
            <a:off x="160867" y="1407065"/>
            <a:ext cx="8822266" cy="430887"/>
          </a:xfrm>
          <a:prstGeom prst="rect">
            <a:avLst/>
          </a:prstGeom>
        </p:spPr>
        <p:txBody>
          <a:bodyPr wrap="square">
            <a:spAutoFit/>
          </a:bodyPr>
          <a:lstStyle/>
          <a:p>
            <a:r>
              <a:rPr lang="en-US" sz="2200" dirty="0"/>
              <a:t>    A social network for visually sharing, discovering new interests</a:t>
            </a:r>
          </a:p>
        </p:txBody>
      </p:sp>
      <p:sp>
        <p:nvSpPr>
          <p:cNvPr id="12" name="Rectangle 11"/>
          <p:cNvSpPr/>
          <p:nvPr/>
        </p:nvSpPr>
        <p:spPr>
          <a:xfrm>
            <a:off x="543560" y="1837952"/>
            <a:ext cx="8051800" cy="769441"/>
          </a:xfrm>
          <a:prstGeom prst="rect">
            <a:avLst/>
          </a:prstGeom>
          <a:solidFill>
            <a:schemeClr val="accent2">
              <a:lumMod val="40000"/>
              <a:lumOff val="60000"/>
            </a:schemeClr>
          </a:solidFill>
        </p:spPr>
        <p:txBody>
          <a:bodyPr wrap="square">
            <a:spAutoFit/>
          </a:bodyPr>
          <a:lstStyle/>
          <a:p>
            <a:r>
              <a:rPr lang="en-US" sz="2200" dirty="0"/>
              <a:t>Recommender powers 40% of all saves and impressions, and is one of the primary discovery mechanisms</a:t>
            </a:r>
          </a:p>
        </p:txBody>
      </p:sp>
      <p:sp>
        <p:nvSpPr>
          <p:cNvPr id="7" name="Rectangle 6">
            <a:extLst>
              <a:ext uri="{FF2B5EF4-FFF2-40B4-BE49-F238E27FC236}">
                <a16:creationId xmlns:a16="http://schemas.microsoft.com/office/drawing/2014/main" id="{04DC3D3A-47E7-9B4F-B5EF-0370139D547B}"/>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Liu et al.’17</a:t>
            </a:r>
          </a:p>
        </p:txBody>
      </p:sp>
      <p:sp>
        <p:nvSpPr>
          <p:cNvPr id="3" name="Rectangle 2">
            <a:extLst>
              <a:ext uri="{FF2B5EF4-FFF2-40B4-BE49-F238E27FC236}">
                <a16:creationId xmlns:a16="http://schemas.microsoft.com/office/drawing/2014/main" id="{D942BB94-79E0-6741-B4BE-38A8A5462B0D}"/>
              </a:ext>
            </a:extLst>
          </p:cNvPr>
          <p:cNvSpPr/>
          <p:nvPr/>
        </p:nvSpPr>
        <p:spPr>
          <a:xfrm>
            <a:off x="250260" y="2733137"/>
            <a:ext cx="7049096" cy="3796234"/>
          </a:xfrm>
          <a:prstGeom prst="rect">
            <a:avLst/>
          </a:prstGeom>
          <a:noFill/>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AA6050B4-986A-1A4A-A783-F11CEE4EAB13}"/>
              </a:ext>
            </a:extLst>
          </p:cNvPr>
          <p:cNvSpPr/>
          <p:nvPr/>
        </p:nvSpPr>
        <p:spPr>
          <a:xfrm>
            <a:off x="7662085" y="3355874"/>
            <a:ext cx="851515" cy="369332"/>
          </a:xfrm>
          <a:prstGeom prst="rect">
            <a:avLst/>
          </a:prstGeom>
        </p:spPr>
        <p:txBody>
          <a:bodyPr wrap="none">
            <a:spAutoFit/>
          </a:bodyPr>
          <a:lstStyle/>
          <a:p>
            <a:r>
              <a:rPr lang="en-US" b="1" dirty="0"/>
              <a:t>Image</a:t>
            </a:r>
          </a:p>
        </p:txBody>
      </p:sp>
      <p:sp>
        <p:nvSpPr>
          <p:cNvPr id="10" name="TextBox 9">
            <a:extLst>
              <a:ext uri="{FF2B5EF4-FFF2-40B4-BE49-F238E27FC236}">
                <a16:creationId xmlns:a16="http://schemas.microsoft.com/office/drawing/2014/main" id="{F4E84B9C-65A1-6F4F-BE0D-DFFDA4C8817F}"/>
              </a:ext>
            </a:extLst>
          </p:cNvPr>
          <p:cNvSpPr txBox="1"/>
          <p:nvPr/>
        </p:nvSpPr>
        <p:spPr>
          <a:xfrm>
            <a:off x="6222891" y="2902075"/>
            <a:ext cx="1024706" cy="1388175"/>
          </a:xfrm>
          <a:prstGeom prst="rect">
            <a:avLst/>
          </a:prstGeom>
          <a:noFill/>
          <a:ln w="25400">
            <a:solidFill>
              <a:srgbClr val="C00000"/>
            </a:solidFill>
          </a:ln>
        </p:spPr>
        <p:txBody>
          <a:bodyPr wrap="square" rtlCol="0">
            <a:spAutoFit/>
          </a:bodyPr>
          <a:lstStyle/>
          <a:p>
            <a:endParaRPr lang="en-US" dirty="0"/>
          </a:p>
        </p:txBody>
      </p:sp>
      <p:cxnSp>
        <p:nvCxnSpPr>
          <p:cNvPr id="11" name="Straight Arrow Connector 10">
            <a:extLst>
              <a:ext uri="{FF2B5EF4-FFF2-40B4-BE49-F238E27FC236}">
                <a16:creationId xmlns:a16="http://schemas.microsoft.com/office/drawing/2014/main" id="{4C280AB8-DB41-1640-A2D8-8B7E0A72C17B}"/>
              </a:ext>
            </a:extLst>
          </p:cNvPr>
          <p:cNvCxnSpPr>
            <a:cxnSpLocks/>
          </p:cNvCxnSpPr>
          <p:nvPr/>
        </p:nvCxnSpPr>
        <p:spPr>
          <a:xfrm flipH="1">
            <a:off x="7247597" y="3592742"/>
            <a:ext cx="41382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3DC4C5D-7319-734F-9136-45AED1D99136}"/>
              </a:ext>
            </a:extLst>
          </p:cNvPr>
          <p:cNvSpPr txBox="1"/>
          <p:nvPr/>
        </p:nvSpPr>
        <p:spPr>
          <a:xfrm>
            <a:off x="6222891" y="4299555"/>
            <a:ext cx="816262" cy="159634"/>
          </a:xfrm>
          <a:prstGeom prst="rect">
            <a:avLst/>
          </a:prstGeom>
          <a:noFill/>
          <a:ln w="25400">
            <a:solidFill>
              <a:srgbClr val="C00000"/>
            </a:solidFill>
          </a:ln>
        </p:spPr>
        <p:txBody>
          <a:bodyPr wrap="square" rtlCol="0">
            <a:spAutoFit/>
          </a:bodyPr>
          <a:lstStyle/>
          <a:p>
            <a:endParaRPr lang="en-US" dirty="0"/>
          </a:p>
        </p:txBody>
      </p:sp>
      <p:cxnSp>
        <p:nvCxnSpPr>
          <p:cNvPr id="15" name="Straight Arrow Connector 14">
            <a:extLst>
              <a:ext uri="{FF2B5EF4-FFF2-40B4-BE49-F238E27FC236}">
                <a16:creationId xmlns:a16="http://schemas.microsoft.com/office/drawing/2014/main" id="{C54C6C1D-74AA-7642-95E6-C9906770EB3E}"/>
              </a:ext>
            </a:extLst>
          </p:cNvPr>
          <p:cNvCxnSpPr>
            <a:cxnSpLocks/>
          </p:cNvCxnSpPr>
          <p:nvPr/>
        </p:nvCxnSpPr>
        <p:spPr>
          <a:xfrm flipH="1">
            <a:off x="7247597" y="4386372"/>
            <a:ext cx="41382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C15A9C2-FB94-6C4B-BB78-CDF06F88408A}"/>
              </a:ext>
            </a:extLst>
          </p:cNvPr>
          <p:cNvSpPr/>
          <p:nvPr/>
        </p:nvSpPr>
        <p:spPr>
          <a:xfrm>
            <a:off x="7662085" y="4184010"/>
            <a:ext cx="1402948" cy="369332"/>
          </a:xfrm>
          <a:prstGeom prst="rect">
            <a:avLst/>
          </a:prstGeom>
        </p:spPr>
        <p:txBody>
          <a:bodyPr wrap="none">
            <a:spAutoFit/>
          </a:bodyPr>
          <a:lstStyle/>
          <a:p>
            <a:r>
              <a:rPr lang="en-US" b="1" dirty="0"/>
              <a:t>Annotation</a:t>
            </a:r>
          </a:p>
        </p:txBody>
      </p:sp>
      <p:sp>
        <p:nvSpPr>
          <p:cNvPr id="17" name="Rectangle 16">
            <a:extLst>
              <a:ext uri="{FF2B5EF4-FFF2-40B4-BE49-F238E27FC236}">
                <a16:creationId xmlns:a16="http://schemas.microsoft.com/office/drawing/2014/main" id="{974BE3E5-5198-3B4A-8170-9955318DFC0A}"/>
              </a:ext>
            </a:extLst>
          </p:cNvPr>
          <p:cNvSpPr/>
          <p:nvPr/>
        </p:nvSpPr>
        <p:spPr>
          <a:xfrm>
            <a:off x="7278434" y="2835653"/>
            <a:ext cx="543739" cy="369332"/>
          </a:xfrm>
          <a:prstGeom prst="rect">
            <a:avLst/>
          </a:prstGeom>
        </p:spPr>
        <p:txBody>
          <a:bodyPr wrap="none">
            <a:spAutoFit/>
          </a:bodyPr>
          <a:lstStyle/>
          <a:p>
            <a:r>
              <a:rPr lang="en-US" b="1" dirty="0"/>
              <a:t>Pin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71137" y="2618905"/>
            <a:ext cx="1941557" cy="646331"/>
          </a:xfrm>
          <a:prstGeom prst="rect">
            <a:avLst/>
          </a:prstGeom>
        </p:spPr>
        <p:txBody>
          <a:bodyPr wrap="none">
            <a:spAutoFit/>
          </a:bodyPr>
          <a:lstStyle/>
          <a:p>
            <a:r>
              <a:rPr lang="en-US" b="1" dirty="0"/>
              <a:t>Yosemite views,</a:t>
            </a:r>
          </a:p>
          <a:p>
            <a:r>
              <a:rPr lang="en-US" b="1" dirty="0"/>
              <a:t>dogs</a:t>
            </a:r>
          </a:p>
        </p:txBody>
      </p:sp>
      <p:sp>
        <p:nvSpPr>
          <p:cNvPr id="13" name="Rectangle 12"/>
          <p:cNvSpPr/>
          <p:nvPr/>
        </p:nvSpPr>
        <p:spPr>
          <a:xfrm>
            <a:off x="6883670" y="2586849"/>
            <a:ext cx="2056973" cy="646331"/>
          </a:xfrm>
          <a:prstGeom prst="rect">
            <a:avLst/>
          </a:prstGeom>
        </p:spPr>
        <p:txBody>
          <a:bodyPr wrap="none">
            <a:spAutoFit/>
          </a:bodyPr>
          <a:lstStyle/>
          <a:p>
            <a:r>
              <a:rPr lang="en-US" b="1" dirty="0"/>
              <a:t>Half dome, </a:t>
            </a:r>
          </a:p>
          <a:p>
            <a:r>
              <a:rPr lang="en-US" b="1" dirty="0"/>
              <a:t>golden retrievers</a:t>
            </a:r>
          </a:p>
        </p:txBody>
      </p:sp>
      <p:sp>
        <p:nvSpPr>
          <p:cNvPr id="14" name="Rectangle 13"/>
          <p:cNvSpPr/>
          <p:nvPr/>
        </p:nvSpPr>
        <p:spPr>
          <a:xfrm>
            <a:off x="1657314" y="2523959"/>
            <a:ext cx="1043876" cy="646331"/>
          </a:xfrm>
          <a:prstGeom prst="rect">
            <a:avLst/>
          </a:prstGeom>
        </p:spPr>
        <p:txBody>
          <a:bodyPr wrap="none">
            <a:spAutoFit/>
          </a:bodyPr>
          <a:lstStyle/>
          <a:p>
            <a:r>
              <a:rPr lang="en-US" b="1" dirty="0"/>
              <a:t>Travel,</a:t>
            </a:r>
          </a:p>
          <a:p>
            <a:r>
              <a:rPr lang="en-US" b="1" dirty="0"/>
              <a:t>animals</a:t>
            </a:r>
          </a:p>
        </p:txBody>
      </p:sp>
      <p:sp>
        <p:nvSpPr>
          <p:cNvPr id="28" name="Rectangle 27"/>
          <p:cNvSpPr/>
          <p:nvPr/>
        </p:nvSpPr>
        <p:spPr>
          <a:xfrm>
            <a:off x="116719" y="2741071"/>
            <a:ext cx="851515" cy="369332"/>
          </a:xfrm>
          <a:prstGeom prst="rect">
            <a:avLst/>
          </a:prstGeom>
        </p:spPr>
        <p:txBody>
          <a:bodyPr wrap="none">
            <a:spAutoFit/>
          </a:bodyPr>
          <a:lstStyle/>
          <a:p>
            <a:r>
              <a:rPr lang="en-US" b="1" dirty="0"/>
              <a:t>Query</a:t>
            </a:r>
          </a:p>
        </p:txBody>
      </p:sp>
      <p:pic>
        <p:nvPicPr>
          <p:cNvPr id="7" name="Picture 6" descr="A screen shot of a set of images on a page demonstrates varying levels of co-occurrences with the queried image."/>
          <p:cNvPicPr>
            <a:picLocks noChangeAspect="1"/>
          </p:cNvPicPr>
          <p:nvPr/>
        </p:nvPicPr>
        <p:blipFill>
          <a:blip r:embed="rId3"/>
          <a:stretch>
            <a:fillRect/>
          </a:stretch>
        </p:blipFill>
        <p:spPr>
          <a:xfrm>
            <a:off x="0" y="3758175"/>
            <a:ext cx="9144000" cy="2498725"/>
          </a:xfrm>
          <a:prstGeom prst="rect">
            <a:avLst/>
          </a:prstGeom>
        </p:spPr>
      </p:pic>
      <p:sp>
        <p:nvSpPr>
          <p:cNvPr id="2" name="Title 1"/>
          <p:cNvSpPr>
            <a:spLocks noGrp="1"/>
          </p:cNvSpPr>
          <p:nvPr>
            <p:ph type="title"/>
          </p:nvPr>
        </p:nvSpPr>
        <p:spPr>
          <a:xfrm>
            <a:off x="0" y="228600"/>
            <a:ext cx="9347200" cy="1143000"/>
          </a:xfrm>
        </p:spPr>
        <p:txBody>
          <a:bodyPr>
            <a:normAutofit/>
          </a:bodyPr>
          <a:lstStyle/>
          <a:p>
            <a:r>
              <a:rPr lang="en-US" sz="4000" dirty="0"/>
              <a:t>Early Version: Collaborative Filtering</a:t>
            </a:r>
          </a:p>
        </p:txBody>
      </p:sp>
      <p:sp>
        <p:nvSpPr>
          <p:cNvPr id="3" name="Content Placeholder 2"/>
          <p:cNvSpPr>
            <a:spLocks noGrp="1"/>
          </p:cNvSpPr>
          <p:nvPr>
            <p:ph idx="1"/>
          </p:nvPr>
        </p:nvSpPr>
        <p:spPr>
          <a:xfrm>
            <a:off x="465666" y="1320801"/>
            <a:ext cx="8229600" cy="4525963"/>
          </a:xfrm>
        </p:spPr>
        <p:txBody>
          <a:bodyPr/>
          <a:lstStyle/>
          <a:p>
            <a:endParaRPr lang="en-US" sz="2600" dirty="0"/>
          </a:p>
          <a:p>
            <a:endParaRPr lang="en-US" sz="2600" dirty="0"/>
          </a:p>
          <a:p>
            <a:endParaRPr lang="en-US" sz="2600" dirty="0"/>
          </a:p>
          <a:p>
            <a:endParaRPr lang="en-US" sz="2600" dirty="0"/>
          </a:p>
          <a:p>
            <a:pPr>
              <a:buNone/>
            </a:pPr>
            <a:endParaRPr lang="en-US" sz="2600" dirty="0"/>
          </a:p>
          <a:p>
            <a:endParaRPr lang="en-US" sz="2600" dirty="0"/>
          </a:p>
        </p:txBody>
      </p:sp>
      <p:sp>
        <p:nvSpPr>
          <p:cNvPr id="15" name="TextBox 14">
            <a:extLst>
              <a:ext uri="{FF2B5EF4-FFF2-40B4-BE49-F238E27FC236}">
                <a16:creationId xmlns:a16="http://schemas.microsoft.com/office/drawing/2014/main" id="{B38642C0-2E7C-7A49-AB57-B728DDE774EC}"/>
              </a:ext>
            </a:extLst>
          </p:cNvPr>
          <p:cNvSpPr txBox="1"/>
          <p:nvPr/>
        </p:nvSpPr>
        <p:spPr>
          <a:xfrm>
            <a:off x="1625273" y="3699439"/>
            <a:ext cx="1236460" cy="397933"/>
          </a:xfrm>
          <a:prstGeom prst="rect">
            <a:avLst/>
          </a:prstGeom>
          <a:noFill/>
          <a:ln w="25400">
            <a:solidFill>
              <a:srgbClr val="C00000"/>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B38642C0-2E7C-7A49-AB57-B728DDE774EC}"/>
              </a:ext>
            </a:extLst>
          </p:cNvPr>
          <p:cNvSpPr txBox="1"/>
          <p:nvPr/>
        </p:nvSpPr>
        <p:spPr>
          <a:xfrm>
            <a:off x="4351541" y="3699440"/>
            <a:ext cx="1236460" cy="397933"/>
          </a:xfrm>
          <a:prstGeom prst="rect">
            <a:avLst/>
          </a:prstGeom>
          <a:noFill/>
          <a:ln w="25400">
            <a:solidFill>
              <a:srgbClr val="C00000"/>
            </a:solidFill>
          </a:ln>
        </p:spPr>
        <p:txBody>
          <a:bodyPr wrap="square" rtlCol="0">
            <a:spAutoFit/>
          </a:bodyPr>
          <a:lstStyle/>
          <a:p>
            <a:endParaRPr lang="en-US" dirty="0"/>
          </a:p>
        </p:txBody>
      </p:sp>
      <p:sp>
        <p:nvSpPr>
          <p:cNvPr id="22" name="TextBox 21">
            <a:extLst>
              <a:ext uri="{FF2B5EF4-FFF2-40B4-BE49-F238E27FC236}">
                <a16:creationId xmlns:a16="http://schemas.microsoft.com/office/drawing/2014/main" id="{B38642C0-2E7C-7A49-AB57-B728DDE774EC}"/>
              </a:ext>
            </a:extLst>
          </p:cNvPr>
          <p:cNvSpPr txBox="1"/>
          <p:nvPr/>
        </p:nvSpPr>
        <p:spPr>
          <a:xfrm>
            <a:off x="6993143" y="3699441"/>
            <a:ext cx="1236460" cy="397933"/>
          </a:xfrm>
          <a:prstGeom prst="rect">
            <a:avLst/>
          </a:prstGeom>
          <a:noFill/>
          <a:ln w="25400">
            <a:solidFill>
              <a:srgbClr val="C00000"/>
            </a:solidFill>
          </a:ln>
        </p:spPr>
        <p:txBody>
          <a:bodyPr wrap="square" rtlCol="0">
            <a:spAutoFit/>
          </a:bodyPr>
          <a:lstStyle/>
          <a:p>
            <a:endParaRPr lang="en-US" dirty="0"/>
          </a:p>
        </p:txBody>
      </p:sp>
      <p:cxnSp>
        <p:nvCxnSpPr>
          <p:cNvPr id="23" name="Straight Arrow Connector 22">
            <a:extLst>
              <a:ext uri="{FF2B5EF4-FFF2-40B4-BE49-F238E27FC236}">
                <a16:creationId xmlns:a16="http://schemas.microsoft.com/office/drawing/2014/main" id="{EC6AE85B-AA49-6445-AE1F-7852B324698B}"/>
              </a:ext>
            </a:extLst>
          </p:cNvPr>
          <p:cNvCxnSpPr>
            <a:cxnSpLocks/>
            <a:endCxn id="22" idx="0"/>
          </p:cNvCxnSpPr>
          <p:nvPr/>
        </p:nvCxnSpPr>
        <p:spPr>
          <a:xfrm>
            <a:off x="7611373" y="3195902"/>
            <a:ext cx="0" cy="50353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38642C0-2E7C-7A49-AB57-B728DDE774EC}"/>
              </a:ext>
            </a:extLst>
          </p:cNvPr>
          <p:cNvSpPr txBox="1"/>
          <p:nvPr/>
        </p:nvSpPr>
        <p:spPr>
          <a:xfrm>
            <a:off x="118533" y="3701252"/>
            <a:ext cx="905933" cy="431800"/>
          </a:xfrm>
          <a:prstGeom prst="rect">
            <a:avLst/>
          </a:prstGeom>
          <a:noFill/>
          <a:ln w="25400">
            <a:solidFill>
              <a:srgbClr val="C00000"/>
            </a:solidFill>
          </a:ln>
        </p:spPr>
        <p:txBody>
          <a:bodyPr wrap="square" rtlCol="0">
            <a:spAutoFit/>
          </a:bodyPr>
          <a:lstStyle/>
          <a:p>
            <a:endParaRPr lang="en-US" dirty="0"/>
          </a:p>
        </p:txBody>
      </p:sp>
      <p:cxnSp>
        <p:nvCxnSpPr>
          <p:cNvPr id="26" name="Straight Arrow Connector 25">
            <a:extLst>
              <a:ext uri="{FF2B5EF4-FFF2-40B4-BE49-F238E27FC236}">
                <a16:creationId xmlns:a16="http://schemas.microsoft.com/office/drawing/2014/main" id="{043C2B53-DC9A-4542-992F-C2F56816F395}"/>
              </a:ext>
            </a:extLst>
          </p:cNvPr>
          <p:cNvCxnSpPr>
            <a:cxnSpLocks/>
          </p:cNvCxnSpPr>
          <p:nvPr/>
        </p:nvCxnSpPr>
        <p:spPr>
          <a:xfrm>
            <a:off x="5047788" y="3195902"/>
            <a:ext cx="0" cy="50353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B57FCE-2CB5-A441-BE70-5128BB2E6658}"/>
              </a:ext>
            </a:extLst>
          </p:cNvPr>
          <p:cNvCxnSpPr>
            <a:cxnSpLocks/>
          </p:cNvCxnSpPr>
          <p:nvPr/>
        </p:nvCxnSpPr>
        <p:spPr>
          <a:xfrm>
            <a:off x="2173960" y="3195902"/>
            <a:ext cx="0" cy="50353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BA7F90-6BEE-6148-8E99-5C36EBCD8C56}"/>
              </a:ext>
            </a:extLst>
          </p:cNvPr>
          <p:cNvCxnSpPr>
            <a:cxnSpLocks/>
          </p:cNvCxnSpPr>
          <p:nvPr/>
        </p:nvCxnSpPr>
        <p:spPr>
          <a:xfrm>
            <a:off x="590089" y="3195902"/>
            <a:ext cx="0" cy="50353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CC19554-1547-4D45-82D5-41F048EBF468}"/>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Liu et al.’17</a:t>
            </a:r>
          </a:p>
        </p:txBody>
      </p:sp>
      <p:sp>
        <p:nvSpPr>
          <p:cNvPr id="5" name="Rectangle 4">
            <a:extLst>
              <a:ext uri="{FF2B5EF4-FFF2-40B4-BE49-F238E27FC236}">
                <a16:creationId xmlns:a16="http://schemas.microsoft.com/office/drawing/2014/main" id="{0CC5DE8B-6E39-3A4B-B81C-511B463956B2}"/>
              </a:ext>
            </a:extLst>
          </p:cNvPr>
          <p:cNvSpPr/>
          <p:nvPr/>
        </p:nvSpPr>
        <p:spPr>
          <a:xfrm>
            <a:off x="465665" y="1483587"/>
            <a:ext cx="8229601" cy="892552"/>
          </a:xfrm>
          <a:prstGeom prst="rect">
            <a:avLst/>
          </a:prstGeom>
          <a:solidFill>
            <a:schemeClr val="accent2">
              <a:lumMod val="20000"/>
              <a:lumOff val="80000"/>
            </a:schemeClr>
          </a:solidFill>
        </p:spPr>
        <p:txBody>
          <a:bodyPr wrap="square">
            <a:spAutoFit/>
          </a:bodyPr>
          <a:lstStyle/>
          <a:p>
            <a:r>
              <a:rPr lang="en-US" sz="2600" dirty="0"/>
              <a:t>Board co-occurrence: “People who saved X to a board also saved Y to the same board”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Hybrid Recommender (</a:t>
            </a:r>
            <a:r>
              <a:rPr lang="en-US" dirty="0" err="1"/>
              <a:t>PinSage</a:t>
            </a:r>
            <a:r>
              <a:rPr lang="en-US" dirty="0"/>
              <a:t>)</a:t>
            </a:r>
          </a:p>
        </p:txBody>
      </p:sp>
      <p:sp>
        <p:nvSpPr>
          <p:cNvPr id="3" name="Content Placeholder 2"/>
          <p:cNvSpPr>
            <a:spLocks noGrp="1"/>
          </p:cNvSpPr>
          <p:nvPr>
            <p:ph idx="1"/>
          </p:nvPr>
        </p:nvSpPr>
        <p:spPr>
          <a:xfrm>
            <a:off x="457200" y="1423133"/>
            <a:ext cx="8527976" cy="4525963"/>
          </a:xfrm>
        </p:spPr>
        <p:txBody>
          <a:bodyPr/>
          <a:lstStyle/>
          <a:p>
            <a:r>
              <a:rPr lang="en-US" sz="2600" dirty="0"/>
              <a:t>User session: pin 1, pin 2, pin 3, …</a:t>
            </a:r>
          </a:p>
          <a:p>
            <a:r>
              <a:rPr lang="en-US" sz="2600" dirty="0"/>
              <a:t>Content (image, annotation) and co-occurrence (image and annotation of pins on same boards)</a:t>
            </a:r>
          </a:p>
          <a:p>
            <a:r>
              <a:rPr lang="en-US" sz="2600" dirty="0"/>
              <a:t>1.5 billion training pairs; use similarities to generate “hard” negative examples (similar to query):</a:t>
            </a:r>
          </a:p>
          <a:p>
            <a:endParaRPr lang="en-US" sz="2600" dirty="0"/>
          </a:p>
          <a:p>
            <a:endParaRPr lang="en-US" sz="2600" dirty="0"/>
          </a:p>
          <a:p>
            <a:endParaRPr lang="en-US" sz="2600" dirty="0"/>
          </a:p>
          <a:p>
            <a:endParaRPr lang="en-US" sz="2600" dirty="0"/>
          </a:p>
          <a:p>
            <a:r>
              <a:rPr lang="en-US" sz="2600" dirty="0"/>
              <a:t>Find 1024-dimensional embedding of pins</a:t>
            </a:r>
          </a:p>
          <a:p>
            <a:r>
              <a:rPr lang="en-US" sz="2600" dirty="0"/>
              <a:t>A/B: +20% in </a:t>
            </a:r>
            <a:r>
              <a:rPr lang="en-US" sz="2600" i="1" dirty="0"/>
              <a:t>save </a:t>
            </a:r>
            <a:r>
              <a:rPr lang="en-US" sz="2600" dirty="0"/>
              <a:t>action (offline vs. experimental)</a:t>
            </a:r>
            <a:endParaRPr lang="en-US" sz="2400" dirty="0"/>
          </a:p>
        </p:txBody>
      </p:sp>
      <p:pic>
        <p:nvPicPr>
          <p:cNvPr id="4" name="Picture 3" descr="From left to right, a picture of a pink-flowered plant. Under it is written query. Then a different drawing of a purple-flowered plant. Under it is written positive example. Then an image of a non-flowering plant interwoven with an object that appears to be a hat. Underwritten is &quot;random Negative.&quot; Finally, a drawing of a passerine bird resting on a twig. Underwritten is &quot;Hard Negative&quot;."/>
          <p:cNvPicPr>
            <a:picLocks noChangeAspect="1"/>
          </p:cNvPicPr>
          <p:nvPr/>
        </p:nvPicPr>
        <p:blipFill>
          <a:blip r:embed="rId3" cstate="print"/>
          <a:stretch>
            <a:fillRect/>
          </a:stretch>
        </p:blipFill>
        <p:spPr>
          <a:xfrm>
            <a:off x="1963032" y="3827664"/>
            <a:ext cx="5217936" cy="1641476"/>
          </a:xfrm>
          <a:prstGeom prst="rect">
            <a:avLst/>
          </a:prstGeom>
        </p:spPr>
      </p:pic>
      <p:sp>
        <p:nvSpPr>
          <p:cNvPr id="7" name="Rectangle 6">
            <a:extLst>
              <a:ext uri="{FF2B5EF4-FFF2-40B4-BE49-F238E27FC236}">
                <a16:creationId xmlns:a16="http://schemas.microsoft.com/office/drawing/2014/main" id="{0AA72014-D6B4-E243-81A3-2139266BE4C7}"/>
              </a:ext>
            </a:extLst>
          </p:cNvPr>
          <p:cNvSpPr/>
          <p:nvPr/>
        </p:nvSpPr>
        <p:spPr>
          <a:xfrm>
            <a:off x="755576" y="6514794"/>
            <a:ext cx="7931224" cy="299723"/>
          </a:xfrm>
          <a:prstGeom prst="rect">
            <a:avLst/>
          </a:prstGeom>
          <a:noFill/>
        </p:spPr>
        <p:txBody>
          <a:bodyPr wrap="none" anchor="b">
            <a:noAutofit/>
          </a:bodyPr>
          <a:lstStyle/>
          <a:p>
            <a:pPr algn="r"/>
            <a:r>
              <a:rPr lang="en-US" sz="1000" dirty="0">
                <a:solidFill>
                  <a:schemeClr val="bg1">
                    <a:lumMod val="50000"/>
                  </a:schemeClr>
                </a:solidFill>
              </a:rPr>
              <a:t>source: Ying et al. ’18</a:t>
            </a:r>
          </a:p>
          <a:p>
            <a:pPr algn="r"/>
            <a:r>
              <a:rPr lang="en-US" sz="1000" dirty="0">
                <a:solidFill>
                  <a:schemeClr val="bg1">
                    <a:lumMod val="50000"/>
                  </a:schemeClr>
                </a:solidFill>
              </a:rPr>
              <a:t>© 2018 Association for Computing Machinery</a:t>
            </a:r>
          </a:p>
        </p:txBody>
      </p:sp>
      <p:sp>
        <p:nvSpPr>
          <p:cNvPr id="6" name="Rectangle 5">
            <a:extLst>
              <a:ext uri="{FF2B5EF4-FFF2-40B4-BE49-F238E27FC236}">
                <a16:creationId xmlns:a16="http://schemas.microsoft.com/office/drawing/2014/main" id="{86D640A6-9C5C-C146-A940-25A8555D7FC9}"/>
              </a:ext>
            </a:extLst>
          </p:cNvPr>
          <p:cNvSpPr/>
          <p:nvPr/>
        </p:nvSpPr>
        <p:spPr>
          <a:xfrm>
            <a:off x="8879275" y="6488668"/>
            <a:ext cx="304892" cy="276999"/>
          </a:xfrm>
          <a:prstGeom prst="rect">
            <a:avLst/>
          </a:prstGeom>
        </p:spPr>
        <p:txBody>
          <a:bodyPr wrap="none">
            <a:spAutoFit/>
          </a:bodyPr>
          <a:lstStyle/>
          <a:p>
            <a:r>
              <a:rPr lang="en-US" sz="1200" dirty="0"/>
              <a:t>Q</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081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6858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3616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67" y="228600"/>
            <a:ext cx="8864600" cy="1143000"/>
          </a:xfrm>
        </p:spPr>
        <p:txBody>
          <a:bodyPr>
            <a:normAutofit/>
          </a:bodyPr>
          <a:lstStyle/>
          <a:p>
            <a:r>
              <a:rPr lang="en-US" dirty="0"/>
              <a:t>Visual and Topical Similarity</a:t>
            </a:r>
          </a:p>
        </p:txBody>
      </p:sp>
      <p:pic>
        <p:nvPicPr>
          <p:cNvPr id="11" name="Picture 10" descr="A queried image is shown in visible comparison with result images of different types of similarities: including visual, annotative, and PinSage."/>
          <p:cNvPicPr>
            <a:picLocks noChangeAspect="1"/>
          </p:cNvPicPr>
          <p:nvPr/>
        </p:nvPicPr>
        <p:blipFill>
          <a:blip r:embed="rId3"/>
          <a:stretch>
            <a:fillRect/>
          </a:stretch>
        </p:blipFill>
        <p:spPr>
          <a:xfrm>
            <a:off x="1020022" y="1337733"/>
            <a:ext cx="7077790" cy="5360460"/>
          </a:xfrm>
          <a:prstGeom prst="rect">
            <a:avLst/>
          </a:prstGeom>
        </p:spPr>
      </p:pic>
      <p:sp>
        <p:nvSpPr>
          <p:cNvPr id="4" name="Rectangle 3">
            <a:extLst>
              <a:ext uri="{FF2B5EF4-FFF2-40B4-BE49-F238E27FC236}">
                <a16:creationId xmlns:a16="http://schemas.microsoft.com/office/drawing/2014/main" id="{6A72D180-CA5C-C447-944A-89C980D91B4F}"/>
              </a:ext>
            </a:extLst>
          </p:cNvPr>
          <p:cNvSpPr/>
          <p:nvPr/>
        </p:nvSpPr>
        <p:spPr>
          <a:xfrm>
            <a:off x="755576" y="6550581"/>
            <a:ext cx="8229600" cy="276999"/>
          </a:xfrm>
          <a:prstGeom prst="rect">
            <a:avLst/>
          </a:prstGeom>
          <a:noFill/>
        </p:spPr>
        <p:txBody>
          <a:bodyPr wrap="none" anchor="b">
            <a:noAutofit/>
          </a:bodyPr>
          <a:lstStyle/>
          <a:p>
            <a:pPr algn="r"/>
            <a:r>
              <a:rPr lang="en-US" sz="1000" dirty="0">
                <a:solidFill>
                  <a:schemeClr val="bg1">
                    <a:lumMod val="50000"/>
                  </a:schemeClr>
                </a:solidFill>
              </a:rPr>
              <a:t>source: Ying et al. ’18. © 2018 Association for Computing Machinery</a:t>
            </a:r>
          </a:p>
        </p:txBody>
      </p:sp>
      <p:sp>
        <p:nvSpPr>
          <p:cNvPr id="3" name="TextBox 2">
            <a:extLst>
              <a:ext uri="{FF2B5EF4-FFF2-40B4-BE49-F238E27FC236}">
                <a16:creationId xmlns:a16="http://schemas.microsoft.com/office/drawing/2014/main" id="{6931AD0C-719F-5D44-AB67-3BABB9827916}"/>
              </a:ext>
            </a:extLst>
          </p:cNvPr>
          <p:cNvSpPr txBox="1"/>
          <p:nvPr/>
        </p:nvSpPr>
        <p:spPr>
          <a:xfrm>
            <a:off x="3296449" y="3938451"/>
            <a:ext cx="1230684" cy="307777"/>
          </a:xfrm>
          <a:prstGeom prst="rect">
            <a:avLst/>
          </a:prstGeom>
          <a:solidFill>
            <a:schemeClr val="bg1"/>
          </a:solidFill>
        </p:spPr>
        <p:txBody>
          <a:bodyPr wrap="square" rtlCol="0">
            <a:spAutoFit/>
          </a:bodyPr>
          <a:lstStyle/>
          <a:p>
            <a:r>
              <a:rPr lang="en-US" sz="1400" b="1" dirty="0"/>
              <a:t>Similarities</a:t>
            </a:r>
          </a:p>
        </p:txBody>
      </p:sp>
      <p:sp>
        <p:nvSpPr>
          <p:cNvPr id="5" name="Rectangle 4">
            <a:extLst>
              <a:ext uri="{FF2B5EF4-FFF2-40B4-BE49-F238E27FC236}">
                <a16:creationId xmlns:a16="http://schemas.microsoft.com/office/drawing/2014/main" id="{DEF6100E-107A-4F4D-A2F8-BF256F834072}"/>
              </a:ext>
            </a:extLst>
          </p:cNvPr>
          <p:cNvSpPr/>
          <p:nvPr/>
        </p:nvSpPr>
        <p:spPr>
          <a:xfrm>
            <a:off x="3362596" y="4406900"/>
            <a:ext cx="508000" cy="203200"/>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098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808787"/>
            <a:ext cx="7772400" cy="900546"/>
          </a:xfrm>
        </p:spPr>
        <p:txBody>
          <a:bodyPr>
            <a:normAutofit/>
          </a:bodyPr>
          <a:lstStyle/>
          <a:p>
            <a:r>
              <a:rPr lang="en-US" dirty="0"/>
              <a:t>Causal Effects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250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4C8F-03A0-6C41-B77C-9BE80A748AAF}"/>
              </a:ext>
            </a:extLst>
          </p:cNvPr>
          <p:cNvSpPr>
            <a:spLocks noGrp="1"/>
          </p:cNvSpPr>
          <p:nvPr>
            <p:ph type="title"/>
          </p:nvPr>
        </p:nvSpPr>
        <p:spPr/>
        <p:txBody>
          <a:bodyPr/>
          <a:lstStyle/>
          <a:p>
            <a:r>
              <a:rPr lang="en-US" dirty="0"/>
              <a:t>Personalized Merchandising</a:t>
            </a:r>
          </a:p>
        </p:txBody>
      </p:sp>
      <p:sp>
        <p:nvSpPr>
          <p:cNvPr id="5" name="TextBox 4">
            <a:extLst>
              <a:ext uri="{FF2B5EF4-FFF2-40B4-BE49-F238E27FC236}">
                <a16:creationId xmlns:a16="http://schemas.microsoft.com/office/drawing/2014/main" id="{F6146B8B-CEBF-8843-ADC0-3210C652C25C}"/>
              </a:ext>
            </a:extLst>
          </p:cNvPr>
          <p:cNvSpPr txBox="1"/>
          <p:nvPr/>
        </p:nvSpPr>
        <p:spPr>
          <a:xfrm>
            <a:off x="3264002" y="2019129"/>
            <a:ext cx="148320" cy="29664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70693672-322B-D945-B5AC-2345C950BE45}"/>
              </a:ext>
            </a:extLst>
          </p:cNvPr>
          <p:cNvSpPr txBox="1"/>
          <p:nvPr/>
        </p:nvSpPr>
        <p:spPr>
          <a:xfrm>
            <a:off x="1860012" y="2162458"/>
            <a:ext cx="6327901" cy="2340648"/>
          </a:xfrm>
          <a:prstGeom prst="rect">
            <a:avLst/>
          </a:prstGeom>
          <a:noFill/>
        </p:spPr>
        <p:txBody>
          <a:bodyPr wrap="square" rtlCol="0">
            <a:spAutoFit/>
          </a:bodyPr>
          <a:lstStyle/>
          <a:p>
            <a:r>
              <a:rPr lang="en-US" dirty="0"/>
              <a:t>Why do you think it is helpful to explain to customers why a recommendation is made, and to let them </a:t>
            </a:r>
          </a:p>
        </p:txBody>
      </p:sp>
      <p:pic>
        <p:nvPicPr>
          <p:cNvPr id="7" name="Picture 6" descr="A screenshot shows that, on a page with many pictures of products, a smaller popup window informs the customer what products the webstore recommends he or she consider.">
            <a:extLst>
              <a:ext uri="{FF2B5EF4-FFF2-40B4-BE49-F238E27FC236}">
                <a16:creationId xmlns:a16="http://schemas.microsoft.com/office/drawing/2014/main" id="{6DCACB01-7771-E04C-B690-6A6D2782A6A4}"/>
              </a:ext>
            </a:extLst>
          </p:cNvPr>
          <p:cNvPicPr>
            <a:picLocks noChangeAspect="1"/>
          </p:cNvPicPr>
          <p:nvPr/>
        </p:nvPicPr>
        <p:blipFill>
          <a:blip r:embed="rId3"/>
          <a:srcRect t="19019"/>
          <a:stretch>
            <a:fillRect/>
          </a:stretch>
        </p:blipFill>
        <p:spPr>
          <a:xfrm>
            <a:off x="1553313" y="1760630"/>
            <a:ext cx="6780701" cy="4460639"/>
          </a:xfrm>
          <a:prstGeom prst="rect">
            <a:avLst/>
          </a:prstGeom>
        </p:spPr>
      </p:pic>
      <p:grpSp>
        <p:nvGrpSpPr>
          <p:cNvPr id="18" name="Group 17">
            <a:extLst>
              <a:ext uri="{FF2B5EF4-FFF2-40B4-BE49-F238E27FC236}">
                <a16:creationId xmlns:a16="http://schemas.microsoft.com/office/drawing/2014/main" id="{FFC2B956-65BF-8B46-AF9B-5F788BC98778}"/>
              </a:ext>
            </a:extLst>
          </p:cNvPr>
          <p:cNvGrpSpPr/>
          <p:nvPr/>
        </p:nvGrpSpPr>
        <p:grpSpPr>
          <a:xfrm>
            <a:off x="1550337" y="1665515"/>
            <a:ext cx="6174634" cy="4229235"/>
            <a:chOff x="1550337" y="1665515"/>
            <a:chExt cx="6174634" cy="4229235"/>
          </a:xfrm>
        </p:grpSpPr>
        <p:pic>
          <p:nvPicPr>
            <p:cNvPr id="8" name="Picture 7" descr="Screen Shot 2018-06-28 at 1.27.42 PM.png">
              <a:extLst>
                <a:ext uri="{FF2B5EF4-FFF2-40B4-BE49-F238E27FC236}">
                  <a16:creationId xmlns:a16="http://schemas.microsoft.com/office/drawing/2014/main" id="{ECAB98B7-EB10-8045-9A1A-31B72B3B611E}"/>
                </a:ext>
              </a:extLst>
            </p:cNvPr>
            <p:cNvPicPr>
              <a:picLocks noChangeAspect="1"/>
            </p:cNvPicPr>
            <p:nvPr/>
          </p:nvPicPr>
          <p:blipFill>
            <a:blip r:embed="rId4"/>
            <a:stretch>
              <a:fillRect/>
            </a:stretch>
          </p:blipFill>
          <p:spPr>
            <a:xfrm>
              <a:off x="4856109" y="2454025"/>
              <a:ext cx="2868862" cy="3440723"/>
            </a:xfrm>
            <a:prstGeom prst="rect">
              <a:avLst/>
            </a:prstGeom>
          </p:spPr>
        </p:pic>
        <p:sp>
          <p:nvSpPr>
            <p:cNvPr id="9" name="Rectangle 8">
              <a:extLst>
                <a:ext uri="{FF2B5EF4-FFF2-40B4-BE49-F238E27FC236}">
                  <a16:creationId xmlns:a16="http://schemas.microsoft.com/office/drawing/2014/main" id="{1E760E1D-83DB-374B-AC74-E0DAE67A27AB}"/>
                </a:ext>
              </a:extLst>
            </p:cNvPr>
            <p:cNvSpPr/>
            <p:nvPr/>
          </p:nvSpPr>
          <p:spPr>
            <a:xfrm>
              <a:off x="4841661" y="2454025"/>
              <a:ext cx="2883309" cy="3440723"/>
            </a:xfrm>
            <a:prstGeom prst="rect">
              <a:avLst/>
            </a:prstGeom>
            <a:ln w="50800">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B0DD833-46A5-0D46-BFFA-F160F4C1531D}"/>
                </a:ext>
              </a:extLst>
            </p:cNvPr>
            <p:cNvSpPr/>
            <p:nvPr/>
          </p:nvSpPr>
          <p:spPr>
            <a:xfrm>
              <a:off x="1550338" y="1665515"/>
              <a:ext cx="1326050" cy="632424"/>
            </a:xfrm>
            <a:prstGeom prst="rect">
              <a:avLst/>
            </a:prstGeom>
            <a:ln w="50800">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952EFD91-D9D4-2142-8F19-F75FAEEC4820}"/>
                </a:ext>
              </a:extLst>
            </p:cNvPr>
            <p:cNvCxnSpPr>
              <a:cxnSpLocks/>
            </p:cNvCxnSpPr>
            <p:nvPr/>
          </p:nvCxnSpPr>
          <p:spPr>
            <a:xfrm>
              <a:off x="2876388" y="1665515"/>
              <a:ext cx="4848582" cy="788508"/>
            </a:xfrm>
            <a:prstGeom prst="line">
              <a:avLst/>
            </a:prstGeom>
            <a:ln w="508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A925431-83EE-3047-AF71-17910CF0FA7C}"/>
                </a:ext>
              </a:extLst>
            </p:cNvPr>
            <p:cNvCxnSpPr>
              <a:cxnSpLocks/>
            </p:cNvCxnSpPr>
            <p:nvPr/>
          </p:nvCxnSpPr>
          <p:spPr>
            <a:xfrm>
              <a:off x="1550337" y="2318340"/>
              <a:ext cx="3291327" cy="3576410"/>
            </a:xfrm>
            <a:prstGeom prst="line">
              <a:avLst/>
            </a:prstGeom>
            <a:ln w="508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16" name="Rectangle 15">
            <a:extLst>
              <a:ext uri="{FF2B5EF4-FFF2-40B4-BE49-F238E27FC236}">
                <a16:creationId xmlns:a16="http://schemas.microsoft.com/office/drawing/2014/main" id="{E5A8442A-399F-6745-80D2-29930D0AE010}"/>
              </a:ext>
            </a:extLst>
          </p:cNvPr>
          <p:cNvSpPr/>
          <p:nvPr/>
        </p:nvSpPr>
        <p:spPr>
          <a:xfrm>
            <a:off x="7282542" y="1861456"/>
            <a:ext cx="1018816" cy="403825"/>
          </a:xfrm>
          <a:prstGeom prst="rect">
            <a:avLst/>
          </a:prstGeom>
          <a:ln w="50800">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85F6A6D-A212-C44B-ACAE-B3A722199F7B}"/>
              </a:ext>
            </a:extLst>
          </p:cNvPr>
          <p:cNvSpPr/>
          <p:nvPr/>
        </p:nvSpPr>
        <p:spPr>
          <a:xfrm>
            <a:off x="8879275" y="6488668"/>
            <a:ext cx="304892" cy="276999"/>
          </a:xfrm>
          <a:prstGeom prst="rect">
            <a:avLst/>
          </a:prstGeom>
        </p:spPr>
        <p:txBody>
          <a:bodyPr wrap="none">
            <a:spAutoFit/>
          </a:bodyPr>
          <a:lstStyle/>
          <a:p>
            <a:r>
              <a:rPr lang="en-US" sz="1200" dirty="0"/>
              <a:t>Q</a:t>
            </a:r>
          </a:p>
        </p:txBody>
      </p:sp>
      <p:sp>
        <p:nvSpPr>
          <p:cNvPr id="14" name="Rectangle 13">
            <a:extLst>
              <a:ext uri="{FF2B5EF4-FFF2-40B4-BE49-F238E27FC236}">
                <a16:creationId xmlns:a16="http://schemas.microsoft.com/office/drawing/2014/main" id="{EADCB72F-C346-CF4D-89A5-AED6A140C87A}"/>
              </a:ext>
            </a:extLst>
          </p:cNvPr>
          <p:cNvSpPr/>
          <p:nvPr/>
        </p:nvSpPr>
        <p:spPr>
          <a:xfrm>
            <a:off x="755576" y="6453336"/>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amazon.com</a:t>
            </a:r>
            <a:endParaRPr lang="en-US" sz="1000" dirty="0">
              <a:solidFill>
                <a:schemeClr val="bg1">
                  <a:lumMod val="50000"/>
                </a:schemeClr>
              </a:solidFill>
            </a:endParaRPr>
          </a:p>
        </p:txBody>
      </p:sp>
    </p:spTree>
    <p:extLst>
      <p:ext uri="{BB962C8B-B14F-4D97-AF65-F5344CB8AC3E}">
        <p14:creationId xmlns:p14="http://schemas.microsoft.com/office/powerpoint/2010/main" val="115551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 Effect</a:t>
            </a:r>
          </a:p>
        </p:txBody>
      </p:sp>
      <p:sp>
        <p:nvSpPr>
          <p:cNvPr id="3" name="Content Placeholder 2"/>
          <p:cNvSpPr>
            <a:spLocks noGrp="1"/>
          </p:cNvSpPr>
          <p:nvPr>
            <p:ph idx="1"/>
          </p:nvPr>
        </p:nvSpPr>
        <p:spPr>
          <a:xfrm>
            <a:off x="289680" y="1436914"/>
            <a:ext cx="8564639" cy="4525963"/>
          </a:xfrm>
        </p:spPr>
        <p:txBody>
          <a:bodyPr/>
          <a:lstStyle/>
          <a:p>
            <a:pPr>
              <a:spcBef>
                <a:spcPts val="1200"/>
              </a:spcBef>
            </a:pPr>
            <a:r>
              <a:rPr lang="en-US" sz="3000" dirty="0"/>
              <a:t>Accuracy not enough (“you like </a:t>
            </a:r>
            <a:r>
              <a:rPr lang="en-US" sz="3000" i="1" dirty="0"/>
              <a:t>Star Wars </a:t>
            </a:r>
            <a:r>
              <a:rPr lang="en-US" sz="3000" dirty="0"/>
              <a:t>I and II, I predict you will like </a:t>
            </a:r>
            <a:r>
              <a:rPr lang="en-US" sz="3000" i="1" dirty="0"/>
              <a:t>Star Wars </a:t>
            </a:r>
            <a:r>
              <a:rPr lang="en-US" sz="3000" dirty="0"/>
              <a:t>III and IV”)</a:t>
            </a:r>
          </a:p>
          <a:p>
            <a:pPr>
              <a:spcBef>
                <a:spcPts val="1200"/>
              </a:spcBef>
            </a:pPr>
            <a:r>
              <a:rPr lang="en-US" sz="3000" dirty="0"/>
              <a:t>No surprise, no improved decision making, no incremental sales</a:t>
            </a:r>
          </a:p>
          <a:p>
            <a:pPr>
              <a:spcBef>
                <a:spcPts val="1200"/>
              </a:spcBef>
            </a:pPr>
            <a:r>
              <a:rPr lang="en-US" sz="3000" b="1" dirty="0"/>
              <a:t>Incrementality</a:t>
            </a:r>
            <a:r>
              <a:rPr lang="en-US" sz="3000" dirty="0"/>
              <a:t>: </a:t>
            </a:r>
          </a:p>
          <a:p>
            <a:pPr lvl="1">
              <a:spcBef>
                <a:spcPts val="1200"/>
              </a:spcBef>
            </a:pPr>
            <a:r>
              <a:rPr lang="en-US" dirty="0"/>
              <a:t>How did decisions change? </a:t>
            </a:r>
          </a:p>
          <a:p>
            <a:pPr lvl="1">
              <a:spcBef>
                <a:spcPts val="1200"/>
              </a:spcBef>
            </a:pPr>
            <a:r>
              <a:rPr lang="en-US" dirty="0"/>
              <a:t>How did sales change? </a:t>
            </a:r>
          </a:p>
          <a:p>
            <a:pPr lvl="1">
              <a:spcBef>
                <a:spcPts val="1200"/>
              </a:spcBef>
            </a:pPr>
            <a:r>
              <a:rPr lang="en-US" dirty="0"/>
              <a:t>How did long-term customer satisfaction change?</a:t>
            </a:r>
          </a:p>
          <a:p>
            <a:pPr>
              <a:spcBef>
                <a:spcPts val="1200"/>
              </a:spcBef>
            </a:pPr>
            <a:endParaRPr lang="en-US" sz="3000" dirty="0"/>
          </a:p>
          <a:p>
            <a:endParaRPr lang="en-US" dirty="0"/>
          </a:p>
          <a:p>
            <a:pPr>
              <a:buNone/>
            </a:pPr>
            <a:endParaRPr 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Thought Experiment</a:t>
            </a:r>
          </a:p>
        </p:txBody>
      </p:sp>
      <p:pic>
        <p:nvPicPr>
          <p:cNvPr id="14" name="Picture 13" descr="A screenshot of Amazon showing the page invoked when clicking on the book in question from the previous screenshot. An arrow from the previous screenshot is drawn here. A new red arrow is drawn from another book recommended on this page to the next screenshot.">
            <a:extLst>
              <a:ext uri="{FF2B5EF4-FFF2-40B4-BE49-F238E27FC236}">
                <a16:creationId xmlns:a16="http://schemas.microsoft.com/office/drawing/2014/main" id="{BC0DF87D-2C66-F942-8FB0-BE6EBDDE74EE}"/>
              </a:ext>
            </a:extLst>
          </p:cNvPr>
          <p:cNvPicPr>
            <a:picLocks noChangeAspect="1"/>
          </p:cNvPicPr>
          <p:nvPr/>
        </p:nvPicPr>
        <p:blipFill rotWithShape="1">
          <a:blip r:embed="rId3"/>
          <a:srcRect l="32447" r="32969" b="40336"/>
          <a:stretch/>
        </p:blipFill>
        <p:spPr>
          <a:xfrm>
            <a:off x="3011070" y="2620123"/>
            <a:ext cx="4829134" cy="3121256"/>
          </a:xfrm>
          <a:prstGeom prst="rect">
            <a:avLst/>
          </a:prstGeom>
        </p:spPr>
      </p:pic>
      <p:sp>
        <p:nvSpPr>
          <p:cNvPr id="15" name="Rectangle 14">
            <a:extLst>
              <a:ext uri="{FF2B5EF4-FFF2-40B4-BE49-F238E27FC236}">
                <a16:creationId xmlns:a16="http://schemas.microsoft.com/office/drawing/2014/main" id="{7BFD376A-C468-8744-8A93-3A6F35E66A91}"/>
              </a:ext>
            </a:extLst>
          </p:cNvPr>
          <p:cNvSpPr/>
          <p:nvPr/>
        </p:nvSpPr>
        <p:spPr>
          <a:xfrm>
            <a:off x="0" y="1512057"/>
            <a:ext cx="2641600" cy="400110"/>
          </a:xfrm>
          <a:prstGeom prst="rect">
            <a:avLst/>
          </a:prstGeom>
        </p:spPr>
        <p:txBody>
          <a:bodyPr wrap="square">
            <a:spAutoFit/>
          </a:bodyPr>
          <a:lstStyle/>
          <a:p>
            <a:r>
              <a:rPr lang="en-US" sz="2000" b="1" dirty="0"/>
              <a:t>Search</a:t>
            </a:r>
          </a:p>
        </p:txBody>
      </p:sp>
      <p:sp>
        <p:nvSpPr>
          <p:cNvPr id="16" name="Rectangle 15">
            <a:extLst>
              <a:ext uri="{FF2B5EF4-FFF2-40B4-BE49-F238E27FC236}">
                <a16:creationId xmlns:a16="http://schemas.microsoft.com/office/drawing/2014/main" id="{DD806085-170D-AA45-82AB-BF1B6305F0BA}"/>
              </a:ext>
            </a:extLst>
          </p:cNvPr>
          <p:cNvSpPr/>
          <p:nvPr/>
        </p:nvSpPr>
        <p:spPr>
          <a:xfrm>
            <a:off x="1481377" y="1450502"/>
            <a:ext cx="2320446" cy="707886"/>
          </a:xfrm>
          <a:prstGeom prst="rect">
            <a:avLst/>
          </a:prstGeom>
        </p:spPr>
        <p:txBody>
          <a:bodyPr wrap="square">
            <a:spAutoFit/>
          </a:bodyPr>
          <a:lstStyle/>
          <a:p>
            <a:r>
              <a:rPr lang="en-US" sz="2000" b="1" dirty="0"/>
              <a:t>Click on first item </a:t>
            </a:r>
            <a:br>
              <a:rPr lang="en-US" sz="2000" b="1" dirty="0"/>
            </a:br>
            <a:r>
              <a:rPr lang="en-US" sz="2000" b="1" dirty="0"/>
              <a:t>(focal product) </a:t>
            </a:r>
          </a:p>
        </p:txBody>
      </p:sp>
      <p:sp>
        <p:nvSpPr>
          <p:cNvPr id="17" name="Rectangle 16">
            <a:extLst>
              <a:ext uri="{FF2B5EF4-FFF2-40B4-BE49-F238E27FC236}">
                <a16:creationId xmlns:a16="http://schemas.microsoft.com/office/drawing/2014/main" id="{343C904D-72FB-6E41-A916-CE15EFA4BC51}"/>
              </a:ext>
            </a:extLst>
          </p:cNvPr>
          <p:cNvSpPr/>
          <p:nvPr/>
        </p:nvSpPr>
        <p:spPr>
          <a:xfrm>
            <a:off x="6045199" y="2218124"/>
            <a:ext cx="2641601" cy="707886"/>
          </a:xfrm>
          <a:prstGeom prst="rect">
            <a:avLst/>
          </a:prstGeom>
        </p:spPr>
        <p:txBody>
          <a:bodyPr wrap="square">
            <a:spAutoFit/>
          </a:bodyPr>
          <a:lstStyle/>
          <a:p>
            <a:r>
              <a:rPr lang="en-US" sz="2000" b="1" dirty="0"/>
              <a:t>Click on recommendation</a:t>
            </a:r>
          </a:p>
        </p:txBody>
      </p:sp>
      <p:sp>
        <p:nvSpPr>
          <p:cNvPr id="18" name="Rectangle 17">
            <a:extLst>
              <a:ext uri="{FF2B5EF4-FFF2-40B4-BE49-F238E27FC236}">
                <a16:creationId xmlns:a16="http://schemas.microsoft.com/office/drawing/2014/main" id="{3D59B712-6B82-D841-969D-9385712FBEA3}"/>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Sharma et al. ‘15</a:t>
            </a:r>
          </a:p>
        </p:txBody>
      </p:sp>
      <p:pic>
        <p:nvPicPr>
          <p:cNvPr id="13" name="Picture 12" descr="A screenshot of Amazon shows a focal product, in this case a specific book. An arrow is drawn from teh book to the next graphic.">
            <a:extLst>
              <a:ext uri="{FF2B5EF4-FFF2-40B4-BE49-F238E27FC236}">
                <a16:creationId xmlns:a16="http://schemas.microsoft.com/office/drawing/2014/main" id="{CFEE4E11-6BCE-5B48-8745-9C14FB19467F}"/>
              </a:ext>
            </a:extLst>
          </p:cNvPr>
          <p:cNvPicPr>
            <a:picLocks noChangeAspect="1"/>
          </p:cNvPicPr>
          <p:nvPr/>
        </p:nvPicPr>
        <p:blipFill rotWithShape="1">
          <a:blip r:embed="rId3"/>
          <a:srcRect r="67553" b="40336"/>
          <a:stretch/>
        </p:blipFill>
        <p:spPr>
          <a:xfrm>
            <a:off x="-165424" y="2210267"/>
            <a:ext cx="3167738" cy="2182324"/>
          </a:xfrm>
          <a:prstGeom prst="rect">
            <a:avLst/>
          </a:prstGeom>
        </p:spPr>
      </p:pic>
      <p:pic>
        <p:nvPicPr>
          <p:cNvPr id="19" name="Picture 18" descr="A third screenshot now shows the new page corresponding to the new book, which was clicked on before.">
            <a:extLst>
              <a:ext uri="{FF2B5EF4-FFF2-40B4-BE49-F238E27FC236}">
                <a16:creationId xmlns:a16="http://schemas.microsoft.com/office/drawing/2014/main" id="{6C75FE86-95A8-B949-B916-70E27A24A006}"/>
              </a:ext>
            </a:extLst>
          </p:cNvPr>
          <p:cNvPicPr>
            <a:picLocks noChangeAspect="1"/>
          </p:cNvPicPr>
          <p:nvPr/>
        </p:nvPicPr>
        <p:blipFill rotWithShape="1">
          <a:blip r:embed="rId3"/>
          <a:srcRect l="67031" b="40336"/>
          <a:stretch/>
        </p:blipFill>
        <p:spPr>
          <a:xfrm>
            <a:off x="7848960" y="3559055"/>
            <a:ext cx="3218746" cy="2182324"/>
          </a:xfrm>
          <a:prstGeom prst="rect">
            <a:avLst/>
          </a:prstGeom>
        </p:spPr>
      </p:pic>
      <p:sp>
        <p:nvSpPr>
          <p:cNvPr id="3" name="Rectangle 2">
            <a:extLst>
              <a:ext uri="{FF2B5EF4-FFF2-40B4-BE49-F238E27FC236}">
                <a16:creationId xmlns:a16="http://schemas.microsoft.com/office/drawing/2014/main" id="{A0A356BA-857E-BD4A-A4BE-ACC3F2EA4725}"/>
              </a:ext>
            </a:extLst>
          </p:cNvPr>
          <p:cNvSpPr/>
          <p:nvPr/>
        </p:nvSpPr>
        <p:spPr>
          <a:xfrm>
            <a:off x="381289" y="5950719"/>
            <a:ext cx="6841067" cy="769441"/>
          </a:xfrm>
          <a:prstGeom prst="rect">
            <a:avLst/>
          </a:prstGeom>
          <a:solidFill>
            <a:schemeClr val="accent2">
              <a:lumMod val="20000"/>
              <a:lumOff val="80000"/>
            </a:schemeClr>
          </a:solidFill>
        </p:spPr>
        <p:txBody>
          <a:bodyPr wrap="square">
            <a:spAutoFit/>
          </a:bodyPr>
          <a:lstStyle/>
          <a:p>
            <a:r>
              <a:rPr lang="en-US" sz="2200" dirty="0"/>
              <a:t>How many of views of “</a:t>
            </a:r>
            <a:r>
              <a:rPr lang="en-US" sz="2200" i="1" dirty="0" err="1"/>
              <a:t>CivilWarLand</a:t>
            </a:r>
            <a:r>
              <a:rPr lang="en-US" sz="2200" i="1" dirty="0"/>
              <a:t> in Bad Decline</a:t>
            </a:r>
            <a:r>
              <a:rPr lang="en-US" sz="2200" dirty="0"/>
              <a:t>” would have occurred anyway?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Identification Strategy</a:t>
            </a:r>
          </a:p>
        </p:txBody>
      </p:sp>
      <p:sp>
        <p:nvSpPr>
          <p:cNvPr id="14" name="TextBox 13"/>
          <p:cNvSpPr txBox="1"/>
          <p:nvPr/>
        </p:nvSpPr>
        <p:spPr>
          <a:xfrm>
            <a:off x="542926" y="1697206"/>
            <a:ext cx="8229600" cy="1200329"/>
          </a:xfrm>
          <a:prstGeom prst="rect">
            <a:avLst/>
          </a:prstGeom>
          <a:noFill/>
        </p:spPr>
        <p:txBody>
          <a:bodyPr wrap="square" rtlCol="0">
            <a:spAutoFit/>
          </a:bodyPr>
          <a:lstStyle/>
          <a:p>
            <a:r>
              <a:rPr lang="en-US" sz="2400" dirty="0"/>
              <a:t>Look for “shocks” that affect “</a:t>
            </a:r>
            <a:r>
              <a:rPr lang="en-US" sz="2400" i="1" dirty="0"/>
              <a:t>Tenth of December,</a:t>
            </a:r>
            <a:r>
              <a:rPr lang="en-US" sz="2400" dirty="0"/>
              <a:t>” while the direct traffic to “</a:t>
            </a:r>
            <a:r>
              <a:rPr lang="en-US" sz="2400" i="1" dirty="0" err="1"/>
              <a:t>CivilWarLand</a:t>
            </a:r>
            <a:r>
              <a:rPr lang="en-US" sz="2400" i="1" dirty="0"/>
              <a:t> in Bad Decline</a:t>
            </a:r>
            <a:r>
              <a:rPr lang="en-US" sz="2400" dirty="0"/>
              <a:t>” is constant</a:t>
            </a:r>
          </a:p>
          <a:p>
            <a:r>
              <a:rPr lang="en-US" sz="2400" dirty="0"/>
              <a:t>(so that demand is constant)  </a:t>
            </a:r>
          </a:p>
        </p:txBody>
      </p:sp>
      <p:pic>
        <p:nvPicPr>
          <p:cNvPr id="18" name="Picture 17" descr="cartoon-1294877_960_720.png"/>
          <p:cNvPicPr>
            <a:picLocks noChangeAspect="1"/>
          </p:cNvPicPr>
          <p:nvPr/>
        </p:nvPicPr>
        <p:blipFill>
          <a:blip r:embed="rId3" cstate="print"/>
          <a:stretch>
            <a:fillRect/>
          </a:stretch>
        </p:blipFill>
        <p:spPr>
          <a:xfrm>
            <a:off x="329182" y="3592892"/>
            <a:ext cx="426394" cy="450154"/>
          </a:xfrm>
          <a:prstGeom prst="rect">
            <a:avLst/>
          </a:prstGeom>
        </p:spPr>
      </p:pic>
      <p:grpSp>
        <p:nvGrpSpPr>
          <p:cNvPr id="19" name="Group 31" descr="Three simplified model line graphs show the punctuated vset of views on the product in question on the tenth of December. The first graph is a combination (and also sum) of the other two. The second shows the user shock from recommender views, and the final graph shows direct traffic only (without a shock).">
            <a:extLst>
              <a:ext uri="{FF2B5EF4-FFF2-40B4-BE49-F238E27FC236}">
                <a16:creationId xmlns:a16="http://schemas.microsoft.com/office/drawing/2014/main" id="{6E023EE9-DD48-7446-8205-AA445AF722F5}"/>
              </a:ext>
            </a:extLst>
          </p:cNvPr>
          <p:cNvGrpSpPr/>
          <p:nvPr/>
        </p:nvGrpSpPr>
        <p:grpSpPr>
          <a:xfrm>
            <a:off x="457199" y="3525036"/>
            <a:ext cx="7884195" cy="2572225"/>
            <a:chOff x="573209" y="1557864"/>
            <a:chExt cx="7884195" cy="2572225"/>
          </a:xfrm>
        </p:grpSpPr>
        <p:pic>
          <p:nvPicPr>
            <p:cNvPr id="20" name="Picture 19" descr="Screen Shot 2018-07-04 at 8.52.23 AM.png">
              <a:extLst>
                <a:ext uri="{FF2B5EF4-FFF2-40B4-BE49-F238E27FC236}">
                  <a16:creationId xmlns:a16="http://schemas.microsoft.com/office/drawing/2014/main" id="{65B059BB-0F75-5B45-97DA-603B37835808}"/>
                </a:ext>
              </a:extLst>
            </p:cNvPr>
            <p:cNvPicPr>
              <a:picLocks noChangeAspect="1"/>
            </p:cNvPicPr>
            <p:nvPr/>
          </p:nvPicPr>
          <p:blipFill>
            <a:blip r:embed="rId4" cstate="print"/>
            <a:stretch>
              <a:fillRect/>
            </a:stretch>
          </p:blipFill>
          <p:spPr>
            <a:xfrm>
              <a:off x="3361267" y="1600589"/>
              <a:ext cx="2421466" cy="2368826"/>
            </a:xfrm>
            <a:prstGeom prst="rect">
              <a:avLst/>
            </a:prstGeom>
          </p:spPr>
        </p:pic>
        <p:pic>
          <p:nvPicPr>
            <p:cNvPr id="21" name="Picture 20" descr="Screen Shot 2018-07-04 at 8.52.17 AM.png">
              <a:extLst>
                <a:ext uri="{FF2B5EF4-FFF2-40B4-BE49-F238E27FC236}">
                  <a16:creationId xmlns:a16="http://schemas.microsoft.com/office/drawing/2014/main" id="{3F521A67-973F-3B4D-B705-335F197AA878}"/>
                </a:ext>
              </a:extLst>
            </p:cNvPr>
            <p:cNvPicPr>
              <a:picLocks noChangeAspect="1"/>
            </p:cNvPicPr>
            <p:nvPr/>
          </p:nvPicPr>
          <p:blipFill>
            <a:blip r:embed="rId5" cstate="print"/>
            <a:stretch>
              <a:fillRect/>
            </a:stretch>
          </p:blipFill>
          <p:spPr>
            <a:xfrm>
              <a:off x="573209" y="1557864"/>
              <a:ext cx="2443450" cy="2151592"/>
            </a:xfrm>
            <a:prstGeom prst="rect">
              <a:avLst/>
            </a:prstGeom>
          </p:spPr>
        </p:pic>
        <p:grpSp>
          <p:nvGrpSpPr>
            <p:cNvPr id="22" name="Group 28">
              <a:extLst>
                <a:ext uri="{FF2B5EF4-FFF2-40B4-BE49-F238E27FC236}">
                  <a16:creationId xmlns:a16="http://schemas.microsoft.com/office/drawing/2014/main" id="{3CCA7DFD-2E3D-7E44-A771-AADBA8771201}"/>
                </a:ext>
              </a:extLst>
            </p:cNvPr>
            <p:cNvGrpSpPr/>
            <p:nvPr/>
          </p:nvGrpSpPr>
          <p:grpSpPr>
            <a:xfrm>
              <a:off x="5927462" y="1617133"/>
              <a:ext cx="2529942" cy="2512956"/>
              <a:chOff x="6163733" y="1827157"/>
              <a:chExt cx="2277534" cy="2262243"/>
            </a:xfrm>
          </p:grpSpPr>
          <p:pic>
            <p:nvPicPr>
              <p:cNvPr id="29" name="Picture 28" descr="Screen Shot 2018-07-04 at 8.52.30 AM.png">
                <a:extLst>
                  <a:ext uri="{FF2B5EF4-FFF2-40B4-BE49-F238E27FC236}">
                    <a16:creationId xmlns:a16="http://schemas.microsoft.com/office/drawing/2014/main" id="{5BA484D7-EBFD-2C45-B901-B60FBE638A28}"/>
                  </a:ext>
                </a:extLst>
              </p:cNvPr>
              <p:cNvPicPr>
                <a:picLocks noChangeAspect="1"/>
              </p:cNvPicPr>
              <p:nvPr/>
            </p:nvPicPr>
            <p:blipFill>
              <a:blip r:embed="rId6" cstate="print"/>
              <a:stretch>
                <a:fillRect/>
              </a:stretch>
            </p:blipFill>
            <p:spPr>
              <a:xfrm>
                <a:off x="6273799" y="1827157"/>
                <a:ext cx="2167468" cy="2135828"/>
              </a:xfrm>
              <a:prstGeom prst="rect">
                <a:avLst/>
              </a:prstGeom>
            </p:spPr>
          </p:pic>
          <p:sp>
            <p:nvSpPr>
              <p:cNvPr id="32" name="Rectangle 31">
                <a:extLst>
                  <a:ext uri="{FF2B5EF4-FFF2-40B4-BE49-F238E27FC236}">
                    <a16:creationId xmlns:a16="http://schemas.microsoft.com/office/drawing/2014/main" id="{2CF6FAED-E3B6-514E-8B9B-34DE0E704F2A}"/>
                  </a:ext>
                </a:extLst>
              </p:cNvPr>
              <p:cNvSpPr/>
              <p:nvPr/>
            </p:nvSpPr>
            <p:spPr>
              <a:xfrm>
                <a:off x="6163733" y="3699933"/>
                <a:ext cx="474134" cy="389467"/>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pic>
          <p:nvPicPr>
            <p:cNvPr id="23" name="Picture 22" descr="Screen Shot 2018-07-04 at 8.54.33 AM.png">
              <a:extLst>
                <a:ext uri="{FF2B5EF4-FFF2-40B4-BE49-F238E27FC236}">
                  <a16:creationId xmlns:a16="http://schemas.microsoft.com/office/drawing/2014/main" id="{5B888F61-1661-484E-BF0A-F7DB940A9451}"/>
                </a:ext>
              </a:extLst>
            </p:cNvPr>
            <p:cNvPicPr>
              <a:picLocks noChangeAspect="1"/>
            </p:cNvPicPr>
            <p:nvPr/>
          </p:nvPicPr>
          <p:blipFill>
            <a:blip r:embed="rId7" cstate="print"/>
            <a:stretch>
              <a:fillRect/>
            </a:stretch>
          </p:blipFill>
          <p:spPr>
            <a:xfrm>
              <a:off x="1625601" y="3679437"/>
              <a:ext cx="660400" cy="278062"/>
            </a:xfrm>
            <a:prstGeom prst="rect">
              <a:avLst/>
            </a:prstGeom>
          </p:spPr>
        </p:pic>
        <p:pic>
          <p:nvPicPr>
            <p:cNvPr id="25" name="Picture 24" descr="Screen Shot 2018-07-04 at 8.55.04 AM.png">
              <a:extLst>
                <a:ext uri="{FF2B5EF4-FFF2-40B4-BE49-F238E27FC236}">
                  <a16:creationId xmlns:a16="http://schemas.microsoft.com/office/drawing/2014/main" id="{CBC108BE-A6A1-D147-8CF3-F5EA66762880}"/>
                </a:ext>
              </a:extLst>
            </p:cNvPr>
            <p:cNvPicPr>
              <a:picLocks noChangeAspect="1"/>
            </p:cNvPicPr>
            <p:nvPr/>
          </p:nvPicPr>
          <p:blipFill>
            <a:blip r:embed="rId8" cstate="print"/>
            <a:stretch>
              <a:fillRect/>
            </a:stretch>
          </p:blipFill>
          <p:spPr>
            <a:xfrm>
              <a:off x="6510867" y="2744958"/>
              <a:ext cx="1812926" cy="353144"/>
            </a:xfrm>
            <a:prstGeom prst="rect">
              <a:avLst/>
            </a:prstGeom>
          </p:spPr>
        </p:pic>
      </p:grpSp>
      <p:sp>
        <p:nvSpPr>
          <p:cNvPr id="35" name="Rectangle 34">
            <a:extLst>
              <a:ext uri="{FF2B5EF4-FFF2-40B4-BE49-F238E27FC236}">
                <a16:creationId xmlns:a16="http://schemas.microsoft.com/office/drawing/2014/main" id="{127CF090-D5C3-E547-B496-A229EC56860F}"/>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Sharma et al. ‘15</a:t>
            </a:r>
          </a:p>
        </p:txBody>
      </p:sp>
      <p:sp>
        <p:nvSpPr>
          <p:cNvPr id="3" name="Rectangle 2">
            <a:extLst>
              <a:ext uri="{FF2B5EF4-FFF2-40B4-BE49-F238E27FC236}">
                <a16:creationId xmlns:a16="http://schemas.microsoft.com/office/drawing/2014/main" id="{6A1614F4-3B43-3640-B9C3-58827DDE6F28}"/>
              </a:ext>
            </a:extLst>
          </p:cNvPr>
          <p:cNvSpPr/>
          <p:nvPr/>
        </p:nvSpPr>
        <p:spPr>
          <a:xfrm>
            <a:off x="1924124" y="3782197"/>
            <a:ext cx="898525" cy="555625"/>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4D95D1A-F6ED-404F-BDC8-0BD19732AD24}"/>
              </a:ext>
            </a:extLst>
          </p:cNvPr>
          <p:cNvSpPr/>
          <p:nvPr/>
        </p:nvSpPr>
        <p:spPr>
          <a:xfrm>
            <a:off x="4675151" y="3763661"/>
            <a:ext cx="898525" cy="555625"/>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A68AB900-8519-9449-A7A7-3620A6EF5AE9}"/>
              </a:ext>
            </a:extLst>
          </p:cNvPr>
          <p:cNvSpPr/>
          <p:nvPr/>
        </p:nvSpPr>
        <p:spPr>
          <a:xfrm>
            <a:off x="3679826" y="5458482"/>
            <a:ext cx="1841500" cy="96451"/>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AF191D9-260A-0C4C-B710-F8D4328E0383}"/>
              </a:ext>
            </a:extLst>
          </p:cNvPr>
          <p:cNvSpPr/>
          <p:nvPr/>
        </p:nvSpPr>
        <p:spPr>
          <a:xfrm rot="5400000">
            <a:off x="-474958" y="4320417"/>
            <a:ext cx="1994039" cy="403277"/>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AE055C4-A67D-FB4B-AA2B-6D377D4E7CB2}"/>
              </a:ext>
            </a:extLst>
          </p:cNvPr>
          <p:cNvSpPr/>
          <p:nvPr/>
        </p:nvSpPr>
        <p:spPr>
          <a:xfrm rot="5400000">
            <a:off x="5125913" y="4200137"/>
            <a:ext cx="1925489" cy="275370"/>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 name="Rectangle 3">
            <a:extLst>
              <a:ext uri="{FF2B5EF4-FFF2-40B4-BE49-F238E27FC236}">
                <a16:creationId xmlns:a16="http://schemas.microsoft.com/office/drawing/2014/main" id="{23E3120E-38B1-194F-A453-E3A3837F4D93}"/>
              </a:ext>
            </a:extLst>
          </p:cNvPr>
          <p:cNvSpPr/>
          <p:nvPr/>
        </p:nvSpPr>
        <p:spPr>
          <a:xfrm>
            <a:off x="873363" y="3008913"/>
            <a:ext cx="2027286" cy="338554"/>
          </a:xfrm>
          <a:prstGeom prst="rect">
            <a:avLst/>
          </a:prstGeom>
        </p:spPr>
        <p:txBody>
          <a:bodyPr wrap="none">
            <a:spAutoFit/>
          </a:bodyPr>
          <a:lstStyle/>
          <a:p>
            <a:r>
              <a:rPr lang="en-US" sz="1600" b="1" i="1" dirty="0"/>
              <a:t>Tenth of December</a:t>
            </a:r>
          </a:p>
        </p:txBody>
      </p:sp>
      <p:sp>
        <p:nvSpPr>
          <p:cNvPr id="31" name="Rectangle 30">
            <a:extLst>
              <a:ext uri="{FF2B5EF4-FFF2-40B4-BE49-F238E27FC236}">
                <a16:creationId xmlns:a16="http://schemas.microsoft.com/office/drawing/2014/main" id="{5273B48F-4508-C94B-8502-4B227113A378}"/>
              </a:ext>
            </a:extLst>
          </p:cNvPr>
          <p:cNvSpPr/>
          <p:nvPr/>
        </p:nvSpPr>
        <p:spPr>
          <a:xfrm>
            <a:off x="3648709" y="3001433"/>
            <a:ext cx="2351926" cy="584775"/>
          </a:xfrm>
          <a:prstGeom prst="rect">
            <a:avLst/>
          </a:prstGeom>
        </p:spPr>
        <p:txBody>
          <a:bodyPr wrap="none">
            <a:spAutoFit/>
          </a:bodyPr>
          <a:lstStyle/>
          <a:p>
            <a:r>
              <a:rPr lang="en-US" sz="1600" b="1" dirty="0"/>
              <a:t>Recommender views: </a:t>
            </a:r>
            <a:br>
              <a:rPr lang="en-US" sz="1600" b="1" dirty="0"/>
            </a:br>
            <a:r>
              <a:rPr lang="en-US" sz="1600" b="1" i="1" dirty="0" err="1"/>
              <a:t>CivilWarLand</a:t>
            </a:r>
            <a:endParaRPr lang="en-US" sz="1600" b="1" i="1" dirty="0"/>
          </a:p>
        </p:txBody>
      </p:sp>
      <p:sp>
        <p:nvSpPr>
          <p:cNvPr id="36" name="Rectangle 35">
            <a:extLst>
              <a:ext uri="{FF2B5EF4-FFF2-40B4-BE49-F238E27FC236}">
                <a16:creationId xmlns:a16="http://schemas.microsoft.com/office/drawing/2014/main" id="{929845BC-2839-B24B-B8FE-5F2BA8BDB2B4}"/>
              </a:ext>
            </a:extLst>
          </p:cNvPr>
          <p:cNvSpPr/>
          <p:nvPr/>
        </p:nvSpPr>
        <p:spPr>
          <a:xfrm>
            <a:off x="6410945" y="2969211"/>
            <a:ext cx="1488293" cy="584775"/>
          </a:xfrm>
          <a:prstGeom prst="rect">
            <a:avLst/>
          </a:prstGeom>
        </p:spPr>
        <p:txBody>
          <a:bodyPr wrap="none">
            <a:spAutoFit/>
          </a:bodyPr>
          <a:lstStyle/>
          <a:p>
            <a:r>
              <a:rPr lang="en-US" sz="1600" b="1" dirty="0"/>
              <a:t>Direct traffic:</a:t>
            </a:r>
          </a:p>
          <a:p>
            <a:r>
              <a:rPr lang="en-US" sz="1600" b="1" i="1" dirty="0" err="1"/>
              <a:t>CivilWarLand</a:t>
            </a:r>
            <a:endParaRPr lang="en-US" sz="1600" b="1" i="1" dirty="0"/>
          </a:p>
        </p:txBody>
      </p:sp>
      <p:sp>
        <p:nvSpPr>
          <p:cNvPr id="37" name="Rectangle 36">
            <a:extLst>
              <a:ext uri="{FF2B5EF4-FFF2-40B4-BE49-F238E27FC236}">
                <a16:creationId xmlns:a16="http://schemas.microsoft.com/office/drawing/2014/main" id="{F648812E-E9B0-6642-87F0-3D6315C92AB0}"/>
              </a:ext>
            </a:extLst>
          </p:cNvPr>
          <p:cNvSpPr/>
          <p:nvPr/>
        </p:nvSpPr>
        <p:spPr>
          <a:xfrm rot="5400000">
            <a:off x="2455480" y="4502494"/>
            <a:ext cx="1925489" cy="275370"/>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E069F1E-8848-E64C-9591-5F91F9D5376F}"/>
              </a:ext>
            </a:extLst>
          </p:cNvPr>
          <p:cNvSpPr/>
          <p:nvPr/>
        </p:nvSpPr>
        <p:spPr>
          <a:xfrm>
            <a:off x="7335359" y="3763661"/>
            <a:ext cx="898525" cy="555625"/>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D32EAFC-482D-864C-AB7E-3FA4AF831565}"/>
              </a:ext>
            </a:extLst>
          </p:cNvPr>
          <p:cNvSpPr/>
          <p:nvPr/>
        </p:nvSpPr>
        <p:spPr>
          <a:xfrm>
            <a:off x="6363118" y="4969145"/>
            <a:ext cx="1841500" cy="96451"/>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CEC0565-26D1-1B4E-AE09-37B1690E5CD9}"/>
              </a:ext>
            </a:extLst>
          </p:cNvPr>
          <p:cNvSpPr/>
          <p:nvPr/>
        </p:nvSpPr>
        <p:spPr>
          <a:xfrm>
            <a:off x="3137107" y="6229051"/>
            <a:ext cx="4225837" cy="338554"/>
          </a:xfrm>
          <a:prstGeom prst="rect">
            <a:avLst/>
          </a:prstGeom>
        </p:spPr>
        <p:txBody>
          <a:bodyPr wrap="none">
            <a:spAutoFit/>
          </a:bodyPr>
          <a:lstStyle/>
          <a:p>
            <a:r>
              <a:rPr lang="en-US" sz="1600" b="1" dirty="0"/>
              <a:t>Attribute traffic increase to recommender</a:t>
            </a:r>
            <a:endParaRPr lang="en-US" sz="1600" b="1" i="1" dirty="0"/>
          </a:p>
        </p:txBody>
      </p:sp>
      <p:cxnSp>
        <p:nvCxnSpPr>
          <p:cNvPr id="41" name="Straight Arrow Connector 40">
            <a:extLst>
              <a:ext uri="{FF2B5EF4-FFF2-40B4-BE49-F238E27FC236}">
                <a16:creationId xmlns:a16="http://schemas.microsoft.com/office/drawing/2014/main" id="{603AE6F1-EAA7-4B4F-B757-D65964AEDB8E}"/>
              </a:ext>
            </a:extLst>
          </p:cNvPr>
          <p:cNvCxnSpPr>
            <a:cxnSpLocks/>
          </p:cNvCxnSpPr>
          <p:nvPr/>
        </p:nvCxnSpPr>
        <p:spPr>
          <a:xfrm flipV="1">
            <a:off x="4886423" y="5646609"/>
            <a:ext cx="0" cy="58237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1880014-9797-3D4F-8B33-89A91190B9B0}"/>
              </a:ext>
            </a:extLst>
          </p:cNvPr>
          <p:cNvCxnSpPr>
            <a:cxnSpLocks/>
          </p:cNvCxnSpPr>
          <p:nvPr/>
        </p:nvCxnSpPr>
        <p:spPr>
          <a:xfrm flipV="1">
            <a:off x="4886423" y="5676628"/>
            <a:ext cx="1339920" cy="55236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Results</a:t>
            </a:r>
          </a:p>
        </p:txBody>
      </p:sp>
      <p:sp>
        <p:nvSpPr>
          <p:cNvPr id="9" name="Rectangle 8"/>
          <p:cNvSpPr/>
          <p:nvPr/>
        </p:nvSpPr>
        <p:spPr>
          <a:xfrm>
            <a:off x="389466" y="1463302"/>
            <a:ext cx="8754534" cy="830997"/>
          </a:xfrm>
          <a:prstGeom prst="rect">
            <a:avLst/>
          </a:prstGeom>
        </p:spPr>
        <p:txBody>
          <a:bodyPr wrap="square">
            <a:spAutoFit/>
          </a:bodyPr>
          <a:lstStyle/>
          <a:p>
            <a:r>
              <a:rPr lang="en-US" sz="2400" dirty="0"/>
              <a:t>Bing browsing logs, 2.1 million users, over 9 months </a:t>
            </a:r>
          </a:p>
          <a:p>
            <a:r>
              <a:rPr lang="en-US" sz="2400" dirty="0"/>
              <a:t>4,000 products with suitable demand shocks</a:t>
            </a:r>
          </a:p>
        </p:txBody>
      </p:sp>
      <p:sp>
        <p:nvSpPr>
          <p:cNvPr id="8" name="Rectangle 7">
            <a:extLst>
              <a:ext uri="{FF2B5EF4-FFF2-40B4-BE49-F238E27FC236}">
                <a16:creationId xmlns:a16="http://schemas.microsoft.com/office/drawing/2014/main" id="{FB424EA3-B153-B342-94B7-9E32B9A7B81E}"/>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Sharma et al. ‘15</a:t>
            </a:r>
          </a:p>
        </p:txBody>
      </p:sp>
      <p:sp>
        <p:nvSpPr>
          <p:cNvPr id="10" name="Rectangle 9"/>
          <p:cNvSpPr/>
          <p:nvPr/>
        </p:nvSpPr>
        <p:spPr>
          <a:xfrm>
            <a:off x="7043041" y="2366617"/>
            <a:ext cx="2168694" cy="3046988"/>
          </a:xfrm>
          <a:prstGeom prst="rect">
            <a:avLst/>
          </a:prstGeom>
        </p:spPr>
        <p:txBody>
          <a:bodyPr wrap="square">
            <a:noAutofit/>
          </a:bodyPr>
          <a:lstStyle/>
          <a:p>
            <a:r>
              <a:rPr lang="en-US" sz="1600" b="1" dirty="0"/>
              <a:t>typical conversion rate on recommendations on shocked products is 12% </a:t>
            </a:r>
          </a:p>
          <a:p>
            <a:endParaRPr lang="en-US" sz="1600" b="1" dirty="0"/>
          </a:p>
          <a:p>
            <a:r>
              <a:rPr lang="en-US" sz="1600" b="1" dirty="0"/>
              <a:t>typical causal estimate (based on suitable shocks) on recommendations on shocked products is 4%</a:t>
            </a:r>
          </a:p>
        </p:txBody>
      </p:sp>
      <p:graphicFrame>
        <p:nvGraphicFramePr>
          <p:cNvPr id="12" name="Object 11"/>
          <p:cNvGraphicFramePr>
            <a:graphicFrameLocks noChangeAspect="1"/>
          </p:cNvGraphicFramePr>
          <p:nvPr/>
        </p:nvGraphicFramePr>
        <p:xfrm>
          <a:off x="6300427" y="3403599"/>
          <a:ext cx="810346" cy="1286934"/>
        </p:xfrm>
        <a:graphic>
          <a:graphicData uri="http://schemas.openxmlformats.org/presentationml/2006/ole">
            <mc:AlternateContent xmlns:mc="http://schemas.openxmlformats.org/markup-compatibility/2006">
              <mc:Choice xmlns:v="urn:schemas-microsoft-com:vml" Requires="v">
                <p:oleObj spid="_x0000_s531461" name="Equation" r:id="rId4" imgW="8255424" imgH="12065620" progId="Equation.3">
                  <p:embed/>
                </p:oleObj>
              </mc:Choice>
              <mc:Fallback>
                <p:oleObj name="Equation" r:id="rId4" imgW="8255424" imgH="12065620" progId="Equation.3">
                  <p:embed/>
                  <p:pic>
                    <p:nvPicPr>
                      <p:cNvPr id="12"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427" y="3403599"/>
                        <a:ext cx="810346" cy="12869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13" descr="A line graph with two lines shows the naive estimate and the casual upper bound. It relates different sorts of items (e.g., book, ebooks, toy, home, etc.) to the percent of outbound clicks from recommendations."/>
          <p:cNvGrpSpPr/>
          <p:nvPr/>
        </p:nvGrpSpPr>
        <p:grpSpPr>
          <a:xfrm>
            <a:off x="121902" y="2609720"/>
            <a:ext cx="6557968" cy="3142290"/>
            <a:chOff x="121902" y="2609720"/>
            <a:chExt cx="6557968" cy="3142290"/>
          </a:xfrm>
        </p:grpSpPr>
        <p:sp>
          <p:nvSpPr>
            <p:cNvPr id="15" name="Rectangle 14"/>
            <p:cNvSpPr/>
            <p:nvPr/>
          </p:nvSpPr>
          <p:spPr>
            <a:xfrm>
              <a:off x="1155802" y="2633472"/>
              <a:ext cx="5524068" cy="2472918"/>
            </a:xfrm>
            <a:prstGeom prst="rect">
              <a:avLst/>
            </a:prstGeom>
            <a:ln w="127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16" name="Group 15"/>
            <p:cNvGrpSpPr/>
            <p:nvPr/>
          </p:nvGrpSpPr>
          <p:grpSpPr>
            <a:xfrm>
              <a:off x="1472536" y="2633472"/>
              <a:ext cx="4879547" cy="2472918"/>
              <a:chOff x="1472536" y="2633472"/>
              <a:chExt cx="4879547" cy="2472918"/>
            </a:xfrm>
          </p:grpSpPr>
          <p:cxnSp>
            <p:nvCxnSpPr>
              <p:cNvPr id="167" name="Straight Connector 166"/>
              <p:cNvCxnSpPr/>
              <p:nvPr/>
            </p:nvCxnSpPr>
            <p:spPr>
              <a:xfrm>
                <a:off x="1472536" y="2633472"/>
                <a:ext cx="0" cy="2472918"/>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2018801" y="2633472"/>
                <a:ext cx="0" cy="2472918"/>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2553190" y="2633472"/>
                <a:ext cx="0" cy="2472918"/>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3099455" y="2633472"/>
                <a:ext cx="0" cy="2472918"/>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639783" y="2633472"/>
                <a:ext cx="0" cy="2472918"/>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4180110" y="2633472"/>
                <a:ext cx="0" cy="2472918"/>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4725164" y="2633472"/>
                <a:ext cx="0" cy="2472918"/>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5265491" y="2633472"/>
                <a:ext cx="0" cy="2472918"/>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5811756" y="2633472"/>
                <a:ext cx="0" cy="2472918"/>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6352083" y="2633472"/>
                <a:ext cx="0" cy="2472918"/>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155802" y="2743190"/>
              <a:ext cx="5524068" cy="2248959"/>
              <a:chOff x="1155802" y="2743190"/>
              <a:chExt cx="5524068" cy="2248959"/>
            </a:xfrm>
          </p:grpSpPr>
          <p:cxnSp>
            <p:nvCxnSpPr>
              <p:cNvPr id="162" name="Straight Connector 161"/>
              <p:cNvCxnSpPr/>
              <p:nvPr/>
            </p:nvCxnSpPr>
            <p:spPr>
              <a:xfrm>
                <a:off x="1155802" y="2743190"/>
                <a:ext cx="5524068"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155802" y="3313206"/>
                <a:ext cx="5524068"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155802" y="3869931"/>
                <a:ext cx="5524068"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55802" y="4434008"/>
                <a:ext cx="5524068"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155802" y="4992149"/>
                <a:ext cx="5524068"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472536" y="5106389"/>
              <a:ext cx="4879547" cy="83127"/>
              <a:chOff x="1472536" y="2633472"/>
              <a:chExt cx="4879547" cy="2472918"/>
            </a:xfrm>
          </p:grpSpPr>
          <p:cxnSp>
            <p:nvCxnSpPr>
              <p:cNvPr id="152" name="Straight Connector 151"/>
              <p:cNvCxnSpPr/>
              <p:nvPr/>
            </p:nvCxnSpPr>
            <p:spPr>
              <a:xfrm>
                <a:off x="1472536" y="2633472"/>
                <a:ext cx="0" cy="2472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018801" y="2633472"/>
                <a:ext cx="0" cy="2472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53190" y="2633472"/>
                <a:ext cx="0" cy="2472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3099455" y="2633472"/>
                <a:ext cx="0" cy="2472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3639783" y="2633472"/>
                <a:ext cx="0" cy="2472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4180110" y="2633472"/>
                <a:ext cx="0" cy="2472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725164" y="2633472"/>
                <a:ext cx="0" cy="2472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5265491" y="2633472"/>
                <a:ext cx="0" cy="2472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5811756" y="2633472"/>
                <a:ext cx="0" cy="2472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6352083" y="2633472"/>
                <a:ext cx="0" cy="2472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074717" y="2743190"/>
              <a:ext cx="81085" cy="2248959"/>
              <a:chOff x="1155802" y="2743190"/>
              <a:chExt cx="5524068" cy="2248959"/>
            </a:xfrm>
          </p:grpSpPr>
          <p:cxnSp>
            <p:nvCxnSpPr>
              <p:cNvPr id="147" name="Straight Connector 146"/>
              <p:cNvCxnSpPr/>
              <p:nvPr/>
            </p:nvCxnSpPr>
            <p:spPr>
              <a:xfrm>
                <a:off x="1155802" y="2743190"/>
                <a:ext cx="55240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155802" y="3313206"/>
                <a:ext cx="55240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155802" y="3869931"/>
                <a:ext cx="55240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155802" y="4434008"/>
                <a:ext cx="55240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155802" y="4992149"/>
                <a:ext cx="55240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Freeform 19"/>
            <p:cNvSpPr/>
            <p:nvPr/>
          </p:nvSpPr>
          <p:spPr>
            <a:xfrm>
              <a:off x="1469107" y="3185232"/>
              <a:ext cx="4888357" cy="1161418"/>
            </a:xfrm>
            <a:custGeom>
              <a:avLst/>
              <a:gdLst>
                <a:gd name="connsiteX0" fmla="*/ 0 w 4888357"/>
                <a:gd name="connsiteY0" fmla="*/ 459367 h 1161418"/>
                <a:gd name="connsiteX1" fmla="*/ 546040 w 4888357"/>
                <a:gd name="connsiteY1" fmla="*/ 13001 h 1161418"/>
                <a:gd name="connsiteX2" fmla="*/ 1083412 w 4888357"/>
                <a:gd name="connsiteY2" fmla="*/ 0 h 1161418"/>
                <a:gd name="connsiteX3" fmla="*/ 1633786 w 4888357"/>
                <a:gd name="connsiteY3" fmla="*/ 476702 h 1161418"/>
                <a:gd name="connsiteX4" fmla="*/ 2171158 w 4888357"/>
                <a:gd name="connsiteY4" fmla="*/ 407363 h 1161418"/>
                <a:gd name="connsiteX5" fmla="*/ 2725866 w 4888357"/>
                <a:gd name="connsiteY5" fmla="*/ 589377 h 1161418"/>
                <a:gd name="connsiteX6" fmla="*/ 3263238 w 4888357"/>
                <a:gd name="connsiteY6" fmla="*/ 697718 h 1161418"/>
                <a:gd name="connsiteX7" fmla="*/ 3796277 w 4888357"/>
                <a:gd name="connsiteY7" fmla="*/ 1161418 h 1161418"/>
                <a:gd name="connsiteX8" fmla="*/ 4342317 w 4888357"/>
                <a:gd name="connsiteY8" fmla="*/ 936068 h 1161418"/>
                <a:gd name="connsiteX9" fmla="*/ 4888357 w 4888357"/>
                <a:gd name="connsiteY9" fmla="*/ 788724 h 11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57" h="1161418">
                  <a:moveTo>
                    <a:pt x="0" y="459367"/>
                  </a:moveTo>
                  <a:lnTo>
                    <a:pt x="546040" y="13001"/>
                  </a:lnTo>
                  <a:lnTo>
                    <a:pt x="1083412" y="0"/>
                  </a:lnTo>
                  <a:lnTo>
                    <a:pt x="1633786" y="476702"/>
                  </a:lnTo>
                  <a:lnTo>
                    <a:pt x="2171158" y="407363"/>
                  </a:lnTo>
                  <a:lnTo>
                    <a:pt x="2725866" y="589377"/>
                  </a:lnTo>
                  <a:lnTo>
                    <a:pt x="3263238" y="697718"/>
                  </a:lnTo>
                  <a:lnTo>
                    <a:pt x="3796277" y="1161418"/>
                  </a:lnTo>
                  <a:lnTo>
                    <a:pt x="4342317" y="936068"/>
                  </a:lnTo>
                  <a:lnTo>
                    <a:pt x="4888357" y="788724"/>
                  </a:lnTo>
                </a:path>
              </a:pathLst>
            </a:custGeom>
            <a:noFill/>
            <a:ln w="19050">
              <a:solidFill>
                <a:srgbClr val="F67770"/>
              </a:solidFill>
              <a:prstDash val="dash"/>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a:p>
          </p:txBody>
        </p:sp>
        <p:sp>
          <p:nvSpPr>
            <p:cNvPr id="21" name="Freeform 20"/>
            <p:cNvSpPr/>
            <p:nvPr/>
          </p:nvSpPr>
          <p:spPr>
            <a:xfrm>
              <a:off x="1473441" y="4316315"/>
              <a:ext cx="4888356" cy="585042"/>
            </a:xfrm>
            <a:custGeom>
              <a:avLst/>
              <a:gdLst>
                <a:gd name="connsiteX0" fmla="*/ 0 w 4888356"/>
                <a:gd name="connsiteY0" fmla="*/ 264352 h 585042"/>
                <a:gd name="connsiteX1" fmla="*/ 541706 w 4888356"/>
                <a:gd name="connsiteY1" fmla="*/ 320690 h 585042"/>
                <a:gd name="connsiteX2" fmla="*/ 1083412 w 4888356"/>
                <a:gd name="connsiteY2" fmla="*/ 221016 h 585042"/>
                <a:gd name="connsiteX3" fmla="*/ 1625118 w 4888356"/>
                <a:gd name="connsiteY3" fmla="*/ 173346 h 585042"/>
                <a:gd name="connsiteX4" fmla="*/ 2175492 w 4888356"/>
                <a:gd name="connsiteY4" fmla="*/ 199348 h 585042"/>
                <a:gd name="connsiteX5" fmla="*/ 2712864 w 4888356"/>
                <a:gd name="connsiteY5" fmla="*/ 125676 h 585042"/>
                <a:gd name="connsiteX6" fmla="*/ 3250237 w 4888356"/>
                <a:gd name="connsiteY6" fmla="*/ 268686 h 585042"/>
                <a:gd name="connsiteX7" fmla="*/ 3796277 w 4888356"/>
                <a:gd name="connsiteY7" fmla="*/ 585042 h 585042"/>
                <a:gd name="connsiteX8" fmla="*/ 4342316 w 4888356"/>
                <a:gd name="connsiteY8" fmla="*/ 442032 h 585042"/>
                <a:gd name="connsiteX9" fmla="*/ 4888356 w 4888356"/>
                <a:gd name="connsiteY9" fmla="*/ 0 h 58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56" h="585042">
                  <a:moveTo>
                    <a:pt x="0" y="264352"/>
                  </a:moveTo>
                  <a:lnTo>
                    <a:pt x="541706" y="320690"/>
                  </a:lnTo>
                  <a:lnTo>
                    <a:pt x="1083412" y="221016"/>
                  </a:lnTo>
                  <a:lnTo>
                    <a:pt x="1625118" y="173346"/>
                  </a:lnTo>
                  <a:lnTo>
                    <a:pt x="2175492" y="199348"/>
                  </a:lnTo>
                  <a:lnTo>
                    <a:pt x="2712864" y="125676"/>
                  </a:lnTo>
                  <a:lnTo>
                    <a:pt x="3250237" y="268686"/>
                  </a:lnTo>
                  <a:lnTo>
                    <a:pt x="3796277" y="585042"/>
                  </a:lnTo>
                  <a:lnTo>
                    <a:pt x="4342316" y="442032"/>
                  </a:lnTo>
                  <a:lnTo>
                    <a:pt x="4888356" y="0"/>
                  </a:lnTo>
                </a:path>
              </a:pathLst>
            </a:custGeom>
            <a:noFill/>
            <a:ln w="19050">
              <a:solidFill>
                <a:srgbClr val="1FBFC3"/>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a:p>
          </p:txBody>
        </p:sp>
        <p:grpSp>
          <p:nvGrpSpPr>
            <p:cNvPr id="22" name="Group 21"/>
            <p:cNvGrpSpPr/>
            <p:nvPr/>
          </p:nvGrpSpPr>
          <p:grpSpPr>
            <a:xfrm>
              <a:off x="4129088" y="4262438"/>
              <a:ext cx="109537" cy="364331"/>
              <a:chOff x="4129088" y="4262438"/>
              <a:chExt cx="109537" cy="364331"/>
            </a:xfrm>
          </p:grpSpPr>
          <p:grpSp>
            <p:nvGrpSpPr>
              <p:cNvPr id="142" name="Group 141"/>
              <p:cNvGrpSpPr/>
              <p:nvPr/>
            </p:nvGrpSpPr>
            <p:grpSpPr>
              <a:xfrm>
                <a:off x="4129088" y="4262438"/>
                <a:ext cx="109537" cy="364331"/>
                <a:chOff x="4129088" y="4262438"/>
                <a:chExt cx="109537" cy="364331"/>
              </a:xfrm>
            </p:grpSpPr>
            <p:cxnSp>
              <p:nvCxnSpPr>
                <p:cNvPr id="144" name="Straight Connector 143"/>
                <p:cNvCxnSpPr/>
                <p:nvPr/>
              </p:nvCxnSpPr>
              <p:spPr>
                <a:xfrm>
                  <a:off x="4180110" y="4262438"/>
                  <a:ext cx="0" cy="364331"/>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129088" y="426243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4129088" y="462438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grpSp>
          <p:sp>
            <p:nvSpPr>
              <p:cNvPr id="143" name="Oval 142"/>
              <p:cNvSpPr>
                <a:spLocks noChangeAspect="1"/>
              </p:cNvSpPr>
              <p:nvPr/>
            </p:nvSpPr>
            <p:spPr>
              <a:xfrm>
                <a:off x="4148106" y="4411031"/>
                <a:ext cx="64008" cy="64008"/>
              </a:xfrm>
              <a:prstGeom prst="ellipse">
                <a:avLst/>
              </a:prstGeom>
              <a:solidFill>
                <a:srgbClr val="1FBFC3"/>
              </a:solidFill>
              <a:ln w="9525">
                <a:solidFill>
                  <a:srgbClr val="1FBFC3"/>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grpSp>
          <p:nvGrpSpPr>
            <p:cNvPr id="23" name="Group 22"/>
            <p:cNvGrpSpPr/>
            <p:nvPr/>
          </p:nvGrpSpPr>
          <p:grpSpPr>
            <a:xfrm>
              <a:off x="3588761" y="4467896"/>
              <a:ext cx="109537" cy="95109"/>
              <a:chOff x="4129088" y="4262438"/>
              <a:chExt cx="109537" cy="364331"/>
            </a:xfrm>
          </p:grpSpPr>
          <p:cxnSp>
            <p:nvCxnSpPr>
              <p:cNvPr id="139" name="Straight Connector 138"/>
              <p:cNvCxnSpPr/>
              <p:nvPr/>
            </p:nvCxnSpPr>
            <p:spPr>
              <a:xfrm>
                <a:off x="4180110" y="4262438"/>
                <a:ext cx="0" cy="364331"/>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4129088" y="426243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4129088" y="462438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grpSp>
        <p:sp>
          <p:nvSpPr>
            <p:cNvPr id="24" name="Oval 23"/>
            <p:cNvSpPr>
              <a:spLocks noChangeAspect="1"/>
            </p:cNvSpPr>
            <p:nvPr/>
          </p:nvSpPr>
          <p:spPr>
            <a:xfrm>
              <a:off x="3607779" y="4484563"/>
              <a:ext cx="64008" cy="64008"/>
            </a:xfrm>
            <a:prstGeom prst="ellipse">
              <a:avLst/>
            </a:prstGeom>
            <a:solidFill>
              <a:srgbClr val="1FBFC3"/>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25" name="Group 24"/>
            <p:cNvGrpSpPr/>
            <p:nvPr/>
          </p:nvGrpSpPr>
          <p:grpSpPr>
            <a:xfrm>
              <a:off x="2504549" y="4492896"/>
              <a:ext cx="109537" cy="78442"/>
              <a:chOff x="4129088" y="4262438"/>
              <a:chExt cx="109537" cy="364331"/>
            </a:xfrm>
          </p:grpSpPr>
          <p:cxnSp>
            <p:nvCxnSpPr>
              <p:cNvPr id="136" name="Straight Connector 135"/>
              <p:cNvCxnSpPr/>
              <p:nvPr/>
            </p:nvCxnSpPr>
            <p:spPr>
              <a:xfrm>
                <a:off x="4180110" y="4262438"/>
                <a:ext cx="0" cy="364331"/>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129088" y="426243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129088" y="462438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grpSp>
        <p:sp>
          <p:nvSpPr>
            <p:cNvPr id="26" name="Oval 25"/>
            <p:cNvSpPr>
              <a:spLocks noChangeAspect="1"/>
            </p:cNvSpPr>
            <p:nvPr/>
          </p:nvSpPr>
          <p:spPr>
            <a:xfrm>
              <a:off x="2523567" y="4500039"/>
              <a:ext cx="64008" cy="64008"/>
            </a:xfrm>
            <a:prstGeom prst="ellipse">
              <a:avLst/>
            </a:prstGeom>
            <a:solidFill>
              <a:srgbClr val="1FBFC3"/>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27" name="Group 26"/>
            <p:cNvGrpSpPr/>
            <p:nvPr/>
          </p:nvGrpSpPr>
          <p:grpSpPr>
            <a:xfrm>
              <a:off x="3048433" y="4351412"/>
              <a:ext cx="109537" cy="292025"/>
              <a:chOff x="4129088" y="4262438"/>
              <a:chExt cx="109537" cy="364331"/>
            </a:xfrm>
          </p:grpSpPr>
          <p:cxnSp>
            <p:nvCxnSpPr>
              <p:cNvPr id="133" name="Straight Connector 132"/>
              <p:cNvCxnSpPr/>
              <p:nvPr/>
            </p:nvCxnSpPr>
            <p:spPr>
              <a:xfrm>
                <a:off x="4180110" y="4262438"/>
                <a:ext cx="0" cy="364331"/>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129088" y="426243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4129088" y="462438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grpSp>
        <p:sp>
          <p:nvSpPr>
            <p:cNvPr id="28" name="Oval 27"/>
            <p:cNvSpPr>
              <a:spLocks noChangeAspect="1"/>
            </p:cNvSpPr>
            <p:nvPr/>
          </p:nvSpPr>
          <p:spPr>
            <a:xfrm>
              <a:off x="3067451" y="4463134"/>
              <a:ext cx="64008" cy="64008"/>
            </a:xfrm>
            <a:prstGeom prst="ellipse">
              <a:avLst/>
            </a:prstGeom>
            <a:solidFill>
              <a:srgbClr val="1FBFC3"/>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29" name="Group 28"/>
            <p:cNvGrpSpPr/>
            <p:nvPr/>
          </p:nvGrpSpPr>
          <p:grpSpPr>
            <a:xfrm>
              <a:off x="1415704" y="4536666"/>
              <a:ext cx="109537" cy="91440"/>
              <a:chOff x="4129088" y="4262438"/>
              <a:chExt cx="109537" cy="364331"/>
            </a:xfrm>
          </p:grpSpPr>
          <p:cxnSp>
            <p:nvCxnSpPr>
              <p:cNvPr id="130" name="Straight Connector 129"/>
              <p:cNvCxnSpPr/>
              <p:nvPr/>
            </p:nvCxnSpPr>
            <p:spPr>
              <a:xfrm>
                <a:off x="4180110" y="4262438"/>
                <a:ext cx="0" cy="364331"/>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129088" y="426243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4129088" y="462438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grpSp>
        <p:sp>
          <p:nvSpPr>
            <p:cNvPr id="30" name="Oval 29"/>
            <p:cNvSpPr>
              <a:spLocks noChangeAspect="1"/>
            </p:cNvSpPr>
            <p:nvPr/>
          </p:nvSpPr>
          <p:spPr>
            <a:xfrm>
              <a:off x="1434722" y="4550952"/>
              <a:ext cx="64008" cy="64008"/>
            </a:xfrm>
            <a:prstGeom prst="ellipse">
              <a:avLst/>
            </a:prstGeom>
            <a:solidFill>
              <a:srgbClr val="1FBFC3"/>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31" name="Group 30"/>
            <p:cNvGrpSpPr/>
            <p:nvPr/>
          </p:nvGrpSpPr>
          <p:grpSpPr>
            <a:xfrm>
              <a:off x="1963017" y="4597885"/>
              <a:ext cx="109537" cy="54864"/>
              <a:chOff x="4129088" y="4262438"/>
              <a:chExt cx="109537" cy="364331"/>
            </a:xfrm>
          </p:grpSpPr>
          <p:cxnSp>
            <p:nvCxnSpPr>
              <p:cNvPr id="127" name="Straight Connector 126"/>
              <p:cNvCxnSpPr/>
              <p:nvPr/>
            </p:nvCxnSpPr>
            <p:spPr>
              <a:xfrm>
                <a:off x="4180110" y="4262438"/>
                <a:ext cx="0" cy="364331"/>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129088" y="426243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4129088" y="462438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grpSp>
        <p:sp>
          <p:nvSpPr>
            <p:cNvPr id="32" name="Oval 31"/>
            <p:cNvSpPr>
              <a:spLocks noChangeAspect="1"/>
            </p:cNvSpPr>
            <p:nvPr/>
          </p:nvSpPr>
          <p:spPr>
            <a:xfrm>
              <a:off x="1982035" y="4595504"/>
              <a:ext cx="64008" cy="64008"/>
            </a:xfrm>
            <a:prstGeom prst="ellipse">
              <a:avLst/>
            </a:prstGeom>
            <a:solidFill>
              <a:srgbClr val="1FBFC3"/>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33" name="Group 32"/>
            <p:cNvGrpSpPr/>
            <p:nvPr/>
          </p:nvGrpSpPr>
          <p:grpSpPr>
            <a:xfrm>
              <a:off x="4674142" y="4434008"/>
              <a:ext cx="109537" cy="302297"/>
              <a:chOff x="4129088" y="4262438"/>
              <a:chExt cx="109537" cy="364331"/>
            </a:xfrm>
          </p:grpSpPr>
          <p:cxnSp>
            <p:nvCxnSpPr>
              <p:cNvPr id="124" name="Straight Connector 123"/>
              <p:cNvCxnSpPr/>
              <p:nvPr/>
            </p:nvCxnSpPr>
            <p:spPr>
              <a:xfrm>
                <a:off x="4180110" y="4262438"/>
                <a:ext cx="0" cy="364331"/>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4129088" y="426243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129088" y="462438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grpSp>
        <p:sp>
          <p:nvSpPr>
            <p:cNvPr id="34" name="Oval 33"/>
            <p:cNvSpPr>
              <a:spLocks noChangeAspect="1"/>
            </p:cNvSpPr>
            <p:nvPr/>
          </p:nvSpPr>
          <p:spPr>
            <a:xfrm>
              <a:off x="4693160" y="4550952"/>
              <a:ext cx="64008" cy="64008"/>
            </a:xfrm>
            <a:prstGeom prst="ellipse">
              <a:avLst/>
            </a:prstGeom>
            <a:solidFill>
              <a:srgbClr val="1FBFC3"/>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35" name="Group 34"/>
            <p:cNvGrpSpPr/>
            <p:nvPr/>
          </p:nvGrpSpPr>
          <p:grpSpPr>
            <a:xfrm>
              <a:off x="5214469" y="4869353"/>
              <a:ext cx="109537" cy="54864"/>
              <a:chOff x="4129088" y="4262438"/>
              <a:chExt cx="109537" cy="364331"/>
            </a:xfrm>
          </p:grpSpPr>
          <p:cxnSp>
            <p:nvCxnSpPr>
              <p:cNvPr id="121" name="Straight Connector 120"/>
              <p:cNvCxnSpPr/>
              <p:nvPr/>
            </p:nvCxnSpPr>
            <p:spPr>
              <a:xfrm>
                <a:off x="4180110" y="4262438"/>
                <a:ext cx="0" cy="364331"/>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4129088" y="426243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4129088" y="462438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grpSp>
        <p:sp>
          <p:nvSpPr>
            <p:cNvPr id="36" name="Oval 35"/>
            <p:cNvSpPr>
              <a:spLocks noChangeAspect="1"/>
            </p:cNvSpPr>
            <p:nvPr/>
          </p:nvSpPr>
          <p:spPr>
            <a:xfrm>
              <a:off x="5233487" y="4866972"/>
              <a:ext cx="64008" cy="64008"/>
            </a:xfrm>
            <a:prstGeom prst="ellipse">
              <a:avLst/>
            </a:prstGeom>
            <a:solidFill>
              <a:srgbClr val="1FBFC3"/>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37" name="Group 36"/>
            <p:cNvGrpSpPr/>
            <p:nvPr/>
          </p:nvGrpSpPr>
          <p:grpSpPr>
            <a:xfrm>
              <a:off x="5760734" y="4700587"/>
              <a:ext cx="109537" cy="114565"/>
              <a:chOff x="4129088" y="4262438"/>
              <a:chExt cx="109537" cy="364331"/>
            </a:xfrm>
          </p:grpSpPr>
          <p:cxnSp>
            <p:nvCxnSpPr>
              <p:cNvPr id="118" name="Straight Connector 117"/>
              <p:cNvCxnSpPr/>
              <p:nvPr/>
            </p:nvCxnSpPr>
            <p:spPr>
              <a:xfrm>
                <a:off x="4180110" y="4262438"/>
                <a:ext cx="0" cy="364331"/>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129088" y="426243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129088" y="462438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grpSp>
        <p:sp>
          <p:nvSpPr>
            <p:cNvPr id="38" name="Oval 37"/>
            <p:cNvSpPr>
              <a:spLocks noChangeAspect="1"/>
            </p:cNvSpPr>
            <p:nvPr/>
          </p:nvSpPr>
          <p:spPr>
            <a:xfrm>
              <a:off x="5779752" y="4734329"/>
              <a:ext cx="64008" cy="64008"/>
            </a:xfrm>
            <a:prstGeom prst="ellipse">
              <a:avLst/>
            </a:prstGeom>
            <a:solidFill>
              <a:srgbClr val="1FBFC3"/>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39" name="Group 38"/>
            <p:cNvGrpSpPr/>
            <p:nvPr/>
          </p:nvGrpSpPr>
          <p:grpSpPr>
            <a:xfrm>
              <a:off x="6303632" y="4129088"/>
              <a:ext cx="109537" cy="370951"/>
              <a:chOff x="4129088" y="4262438"/>
              <a:chExt cx="109537" cy="364331"/>
            </a:xfrm>
          </p:grpSpPr>
          <p:cxnSp>
            <p:nvCxnSpPr>
              <p:cNvPr id="115" name="Straight Connector 114"/>
              <p:cNvCxnSpPr/>
              <p:nvPr/>
            </p:nvCxnSpPr>
            <p:spPr>
              <a:xfrm>
                <a:off x="4180110" y="4262438"/>
                <a:ext cx="0" cy="364331"/>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129088" y="426243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129088" y="4624388"/>
                <a:ext cx="109537" cy="0"/>
              </a:xfrm>
              <a:prstGeom prst="line">
                <a:avLst/>
              </a:prstGeom>
              <a:ln w="12700">
                <a:solidFill>
                  <a:srgbClr val="1FBFC3"/>
                </a:solidFill>
              </a:ln>
            </p:spPr>
            <p:style>
              <a:lnRef idx="1">
                <a:schemeClr val="accent1"/>
              </a:lnRef>
              <a:fillRef idx="0">
                <a:schemeClr val="accent1"/>
              </a:fillRef>
              <a:effectRef idx="0">
                <a:schemeClr val="accent1"/>
              </a:effectRef>
              <a:fontRef idx="minor">
                <a:schemeClr val="tx1"/>
              </a:fontRef>
            </p:style>
          </p:cxnSp>
        </p:grpSp>
        <p:sp>
          <p:nvSpPr>
            <p:cNvPr id="40" name="Oval 39"/>
            <p:cNvSpPr>
              <a:spLocks noChangeAspect="1"/>
            </p:cNvSpPr>
            <p:nvPr/>
          </p:nvSpPr>
          <p:spPr>
            <a:xfrm>
              <a:off x="6322650" y="4287404"/>
              <a:ext cx="64008" cy="64008"/>
            </a:xfrm>
            <a:prstGeom prst="ellipse">
              <a:avLst/>
            </a:prstGeom>
            <a:solidFill>
              <a:srgbClr val="1FBFC3"/>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41" name="Group 40"/>
            <p:cNvGrpSpPr/>
            <p:nvPr/>
          </p:nvGrpSpPr>
          <p:grpSpPr>
            <a:xfrm>
              <a:off x="6303632" y="3695700"/>
              <a:ext cx="109537" cy="547688"/>
              <a:chOff x="4129088" y="4262438"/>
              <a:chExt cx="109537" cy="364331"/>
            </a:xfrm>
          </p:grpSpPr>
          <p:cxnSp>
            <p:nvCxnSpPr>
              <p:cNvPr id="112" name="Straight Connector 111"/>
              <p:cNvCxnSpPr/>
              <p:nvPr/>
            </p:nvCxnSpPr>
            <p:spPr>
              <a:xfrm>
                <a:off x="4180110" y="4262438"/>
                <a:ext cx="0" cy="364331"/>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129088" y="426243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129088" y="462438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grpSp>
        <p:sp>
          <p:nvSpPr>
            <p:cNvPr id="42" name="Oval 41"/>
            <p:cNvSpPr>
              <a:spLocks noChangeAspect="1"/>
            </p:cNvSpPr>
            <p:nvPr/>
          </p:nvSpPr>
          <p:spPr>
            <a:xfrm>
              <a:off x="6322650" y="3937032"/>
              <a:ext cx="64008" cy="64008"/>
            </a:xfrm>
            <a:prstGeom prst="ellipse">
              <a:avLst/>
            </a:prstGeom>
            <a:solidFill>
              <a:srgbClr val="F67770"/>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43" name="Group 42"/>
            <p:cNvGrpSpPr/>
            <p:nvPr/>
          </p:nvGrpSpPr>
          <p:grpSpPr>
            <a:xfrm>
              <a:off x="5757450" y="4014787"/>
              <a:ext cx="109537" cy="228601"/>
              <a:chOff x="4129088" y="4262438"/>
              <a:chExt cx="109537" cy="364331"/>
            </a:xfrm>
          </p:grpSpPr>
          <p:cxnSp>
            <p:nvCxnSpPr>
              <p:cNvPr id="109" name="Straight Connector 108"/>
              <p:cNvCxnSpPr/>
              <p:nvPr/>
            </p:nvCxnSpPr>
            <p:spPr>
              <a:xfrm>
                <a:off x="4180110" y="4262438"/>
                <a:ext cx="0" cy="364331"/>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4129088" y="426243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129088" y="462438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grpSp>
        <p:sp>
          <p:nvSpPr>
            <p:cNvPr id="44" name="Oval 43"/>
            <p:cNvSpPr>
              <a:spLocks noChangeAspect="1"/>
            </p:cNvSpPr>
            <p:nvPr/>
          </p:nvSpPr>
          <p:spPr>
            <a:xfrm>
              <a:off x="5776468" y="4100182"/>
              <a:ext cx="64008" cy="64008"/>
            </a:xfrm>
            <a:prstGeom prst="ellipse">
              <a:avLst/>
            </a:prstGeom>
            <a:solidFill>
              <a:srgbClr val="F67770"/>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45" name="Group 44"/>
            <p:cNvGrpSpPr/>
            <p:nvPr/>
          </p:nvGrpSpPr>
          <p:grpSpPr>
            <a:xfrm>
              <a:off x="5218215" y="4301689"/>
              <a:ext cx="109537" cy="100584"/>
              <a:chOff x="4129088" y="4262438"/>
              <a:chExt cx="109537" cy="364331"/>
            </a:xfrm>
          </p:grpSpPr>
          <p:cxnSp>
            <p:nvCxnSpPr>
              <p:cNvPr id="106" name="Straight Connector 105"/>
              <p:cNvCxnSpPr/>
              <p:nvPr/>
            </p:nvCxnSpPr>
            <p:spPr>
              <a:xfrm>
                <a:off x="4180110" y="4262438"/>
                <a:ext cx="0" cy="364331"/>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129088" y="426243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4129088" y="462438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grpSp>
        <p:sp>
          <p:nvSpPr>
            <p:cNvPr id="46" name="Oval 45"/>
            <p:cNvSpPr>
              <a:spLocks noChangeAspect="1"/>
            </p:cNvSpPr>
            <p:nvPr/>
          </p:nvSpPr>
          <p:spPr>
            <a:xfrm>
              <a:off x="5237233" y="4316944"/>
              <a:ext cx="64008" cy="64008"/>
            </a:xfrm>
            <a:prstGeom prst="ellipse">
              <a:avLst/>
            </a:prstGeom>
            <a:solidFill>
              <a:srgbClr val="F67770"/>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47" name="Group 46"/>
            <p:cNvGrpSpPr/>
            <p:nvPr/>
          </p:nvGrpSpPr>
          <p:grpSpPr>
            <a:xfrm>
              <a:off x="4674142" y="3714751"/>
              <a:ext cx="109537" cy="345279"/>
              <a:chOff x="4129088" y="4262438"/>
              <a:chExt cx="109537" cy="364331"/>
            </a:xfrm>
          </p:grpSpPr>
          <p:cxnSp>
            <p:nvCxnSpPr>
              <p:cNvPr id="103" name="Straight Connector 102"/>
              <p:cNvCxnSpPr/>
              <p:nvPr/>
            </p:nvCxnSpPr>
            <p:spPr>
              <a:xfrm>
                <a:off x="4180110" y="4262438"/>
                <a:ext cx="0" cy="364331"/>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129088" y="426243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4129088" y="462438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grpSp>
        <p:sp>
          <p:nvSpPr>
            <p:cNvPr id="48" name="Oval 47"/>
            <p:cNvSpPr>
              <a:spLocks noChangeAspect="1"/>
            </p:cNvSpPr>
            <p:nvPr/>
          </p:nvSpPr>
          <p:spPr>
            <a:xfrm>
              <a:off x="4693160" y="3858107"/>
              <a:ext cx="64008" cy="64008"/>
            </a:xfrm>
            <a:prstGeom prst="ellipse">
              <a:avLst/>
            </a:prstGeom>
            <a:solidFill>
              <a:srgbClr val="F67770"/>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49" name="Group 48"/>
            <p:cNvGrpSpPr/>
            <p:nvPr/>
          </p:nvGrpSpPr>
          <p:grpSpPr>
            <a:xfrm>
              <a:off x="4132834" y="3486151"/>
              <a:ext cx="109537" cy="566861"/>
              <a:chOff x="4129088" y="4262438"/>
              <a:chExt cx="109537" cy="364331"/>
            </a:xfrm>
          </p:grpSpPr>
          <p:cxnSp>
            <p:nvCxnSpPr>
              <p:cNvPr id="100" name="Straight Connector 99"/>
              <p:cNvCxnSpPr/>
              <p:nvPr/>
            </p:nvCxnSpPr>
            <p:spPr>
              <a:xfrm>
                <a:off x="4180110" y="4262438"/>
                <a:ext cx="0" cy="364331"/>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129088" y="426243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129088" y="462438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grpSp>
        <p:sp>
          <p:nvSpPr>
            <p:cNvPr id="50" name="Oval 49"/>
            <p:cNvSpPr>
              <a:spLocks noChangeAspect="1"/>
            </p:cNvSpPr>
            <p:nvPr/>
          </p:nvSpPr>
          <p:spPr>
            <a:xfrm>
              <a:off x="4151852" y="3735509"/>
              <a:ext cx="64008" cy="64008"/>
            </a:xfrm>
            <a:prstGeom prst="ellipse">
              <a:avLst/>
            </a:prstGeom>
            <a:solidFill>
              <a:srgbClr val="F67770"/>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51" name="Group 50"/>
            <p:cNvGrpSpPr/>
            <p:nvPr/>
          </p:nvGrpSpPr>
          <p:grpSpPr>
            <a:xfrm>
              <a:off x="3592507" y="3412666"/>
              <a:ext cx="109537" cy="365760"/>
              <a:chOff x="4129088" y="4262438"/>
              <a:chExt cx="109537" cy="364331"/>
            </a:xfrm>
          </p:grpSpPr>
          <p:cxnSp>
            <p:nvCxnSpPr>
              <p:cNvPr id="97" name="Straight Connector 96"/>
              <p:cNvCxnSpPr/>
              <p:nvPr/>
            </p:nvCxnSpPr>
            <p:spPr>
              <a:xfrm>
                <a:off x="4180110" y="4262438"/>
                <a:ext cx="0" cy="364331"/>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129088" y="426243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129088" y="462438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grpSp>
        <p:sp>
          <p:nvSpPr>
            <p:cNvPr id="52" name="Oval 51"/>
            <p:cNvSpPr>
              <a:spLocks noChangeAspect="1"/>
            </p:cNvSpPr>
            <p:nvPr/>
          </p:nvSpPr>
          <p:spPr>
            <a:xfrm>
              <a:off x="3611525" y="3563166"/>
              <a:ext cx="64008" cy="64008"/>
            </a:xfrm>
            <a:prstGeom prst="ellipse">
              <a:avLst/>
            </a:prstGeom>
            <a:solidFill>
              <a:srgbClr val="F67770"/>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53" name="Group 52"/>
            <p:cNvGrpSpPr/>
            <p:nvPr/>
          </p:nvGrpSpPr>
          <p:grpSpPr>
            <a:xfrm>
              <a:off x="3048433" y="3483818"/>
              <a:ext cx="109537" cy="345279"/>
              <a:chOff x="4129088" y="4262438"/>
              <a:chExt cx="109537" cy="364331"/>
            </a:xfrm>
          </p:grpSpPr>
          <p:cxnSp>
            <p:nvCxnSpPr>
              <p:cNvPr id="94" name="Straight Connector 93"/>
              <p:cNvCxnSpPr/>
              <p:nvPr/>
            </p:nvCxnSpPr>
            <p:spPr>
              <a:xfrm>
                <a:off x="4180110" y="4262438"/>
                <a:ext cx="0" cy="364331"/>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129088" y="426243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129088" y="462438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grpSp>
        <p:sp>
          <p:nvSpPr>
            <p:cNvPr id="54" name="Oval 53"/>
            <p:cNvSpPr>
              <a:spLocks noChangeAspect="1"/>
            </p:cNvSpPr>
            <p:nvPr/>
          </p:nvSpPr>
          <p:spPr>
            <a:xfrm>
              <a:off x="3067451" y="3627174"/>
              <a:ext cx="64008" cy="64008"/>
            </a:xfrm>
            <a:prstGeom prst="ellipse">
              <a:avLst/>
            </a:prstGeom>
            <a:solidFill>
              <a:srgbClr val="F67770"/>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55" name="Group 54"/>
            <p:cNvGrpSpPr/>
            <p:nvPr/>
          </p:nvGrpSpPr>
          <p:grpSpPr>
            <a:xfrm>
              <a:off x="2504549" y="3083719"/>
              <a:ext cx="109537" cy="192882"/>
              <a:chOff x="4129088" y="4262438"/>
              <a:chExt cx="109537" cy="364331"/>
            </a:xfrm>
          </p:grpSpPr>
          <p:cxnSp>
            <p:nvCxnSpPr>
              <p:cNvPr id="91" name="Straight Connector 90"/>
              <p:cNvCxnSpPr/>
              <p:nvPr/>
            </p:nvCxnSpPr>
            <p:spPr>
              <a:xfrm>
                <a:off x="4180110" y="4262438"/>
                <a:ext cx="0" cy="364331"/>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29088" y="426243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129088" y="462438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grpSp>
        <p:sp>
          <p:nvSpPr>
            <p:cNvPr id="56" name="Oval 55"/>
            <p:cNvSpPr>
              <a:spLocks noChangeAspect="1"/>
            </p:cNvSpPr>
            <p:nvPr/>
          </p:nvSpPr>
          <p:spPr>
            <a:xfrm>
              <a:off x="2523567" y="3153228"/>
              <a:ext cx="64008" cy="64008"/>
            </a:xfrm>
            <a:prstGeom prst="ellipse">
              <a:avLst/>
            </a:prstGeom>
            <a:solidFill>
              <a:srgbClr val="F67770"/>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57" name="Group 56"/>
            <p:cNvGrpSpPr/>
            <p:nvPr/>
          </p:nvGrpSpPr>
          <p:grpSpPr>
            <a:xfrm>
              <a:off x="1963507" y="3131343"/>
              <a:ext cx="109537" cy="143997"/>
              <a:chOff x="4129088" y="4262438"/>
              <a:chExt cx="109537" cy="364331"/>
            </a:xfrm>
          </p:grpSpPr>
          <p:cxnSp>
            <p:nvCxnSpPr>
              <p:cNvPr id="88" name="Straight Connector 87"/>
              <p:cNvCxnSpPr/>
              <p:nvPr/>
            </p:nvCxnSpPr>
            <p:spPr>
              <a:xfrm>
                <a:off x="4180110" y="4262438"/>
                <a:ext cx="0" cy="364331"/>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129088" y="426243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129088" y="462438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grpSp>
        <p:sp>
          <p:nvSpPr>
            <p:cNvPr id="58" name="Oval 57"/>
            <p:cNvSpPr>
              <a:spLocks noChangeAspect="1"/>
            </p:cNvSpPr>
            <p:nvPr/>
          </p:nvSpPr>
          <p:spPr>
            <a:xfrm>
              <a:off x="1982525" y="3166324"/>
              <a:ext cx="64008" cy="64008"/>
            </a:xfrm>
            <a:prstGeom prst="ellipse">
              <a:avLst/>
            </a:prstGeom>
            <a:solidFill>
              <a:srgbClr val="F67770"/>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59" name="Group 58"/>
            <p:cNvGrpSpPr/>
            <p:nvPr/>
          </p:nvGrpSpPr>
          <p:grpSpPr>
            <a:xfrm>
              <a:off x="1422419" y="3563167"/>
              <a:ext cx="109537" cy="151894"/>
              <a:chOff x="4129088" y="4262438"/>
              <a:chExt cx="109537" cy="364331"/>
            </a:xfrm>
          </p:grpSpPr>
          <p:cxnSp>
            <p:nvCxnSpPr>
              <p:cNvPr id="85" name="Straight Connector 84"/>
              <p:cNvCxnSpPr/>
              <p:nvPr/>
            </p:nvCxnSpPr>
            <p:spPr>
              <a:xfrm>
                <a:off x="4180110" y="4262438"/>
                <a:ext cx="0" cy="364331"/>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129088" y="426243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129088" y="4624388"/>
                <a:ext cx="109537" cy="0"/>
              </a:xfrm>
              <a:prstGeom prst="line">
                <a:avLst/>
              </a:prstGeom>
              <a:ln w="12700">
                <a:solidFill>
                  <a:srgbClr val="F67770"/>
                </a:solidFill>
                <a:prstDash val="dash"/>
              </a:ln>
            </p:spPr>
            <p:style>
              <a:lnRef idx="1">
                <a:schemeClr val="accent1"/>
              </a:lnRef>
              <a:fillRef idx="0">
                <a:schemeClr val="accent1"/>
              </a:fillRef>
              <a:effectRef idx="0">
                <a:schemeClr val="accent1"/>
              </a:effectRef>
              <a:fontRef idx="minor">
                <a:schemeClr val="tx1"/>
              </a:fontRef>
            </p:style>
          </p:cxnSp>
        </p:grpSp>
        <p:sp>
          <p:nvSpPr>
            <p:cNvPr id="60" name="Oval 59"/>
            <p:cNvSpPr>
              <a:spLocks noChangeAspect="1"/>
            </p:cNvSpPr>
            <p:nvPr/>
          </p:nvSpPr>
          <p:spPr>
            <a:xfrm>
              <a:off x="1441437" y="3606044"/>
              <a:ext cx="64008" cy="64008"/>
            </a:xfrm>
            <a:prstGeom prst="ellipse">
              <a:avLst/>
            </a:prstGeom>
            <a:solidFill>
              <a:srgbClr val="F67770"/>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61" name="TextBox 60"/>
            <p:cNvSpPr txBox="1"/>
            <p:nvPr/>
          </p:nvSpPr>
          <p:spPr>
            <a:xfrm>
              <a:off x="589300" y="2609720"/>
              <a:ext cx="461665" cy="276999"/>
            </a:xfrm>
            <a:prstGeom prst="rect">
              <a:avLst/>
            </a:prstGeom>
            <a:noFill/>
          </p:spPr>
          <p:txBody>
            <a:bodyPr wrap="none" lIns="0" tIns="0" rIns="0" bIns="0" rtlCol="0" anchor="ctr">
              <a:noAutofit/>
            </a:bodyPr>
            <a:lstStyle/>
            <a:p>
              <a:pPr algn="r"/>
              <a:r>
                <a:rPr lang="en-US" sz="1400" dirty="0"/>
                <a:t>20%</a:t>
              </a:r>
            </a:p>
          </p:txBody>
        </p:sp>
        <p:sp>
          <p:nvSpPr>
            <p:cNvPr id="62" name="TextBox 61"/>
            <p:cNvSpPr txBox="1"/>
            <p:nvPr/>
          </p:nvSpPr>
          <p:spPr>
            <a:xfrm>
              <a:off x="589300" y="3166324"/>
              <a:ext cx="461665" cy="276999"/>
            </a:xfrm>
            <a:prstGeom prst="rect">
              <a:avLst/>
            </a:prstGeom>
            <a:noFill/>
          </p:spPr>
          <p:txBody>
            <a:bodyPr wrap="none" lIns="0" tIns="0" rIns="0" bIns="0" rtlCol="0" anchor="ctr">
              <a:noAutofit/>
            </a:bodyPr>
            <a:lstStyle/>
            <a:p>
              <a:pPr algn="r"/>
              <a:r>
                <a:rPr lang="en-US" sz="1400" dirty="0"/>
                <a:t>15%</a:t>
              </a:r>
            </a:p>
          </p:txBody>
        </p:sp>
        <p:sp>
          <p:nvSpPr>
            <p:cNvPr id="63" name="TextBox 62"/>
            <p:cNvSpPr txBox="1"/>
            <p:nvPr/>
          </p:nvSpPr>
          <p:spPr>
            <a:xfrm>
              <a:off x="589300" y="3729571"/>
              <a:ext cx="461665" cy="276999"/>
            </a:xfrm>
            <a:prstGeom prst="rect">
              <a:avLst/>
            </a:prstGeom>
            <a:noFill/>
          </p:spPr>
          <p:txBody>
            <a:bodyPr wrap="none" lIns="0" tIns="0" rIns="0" bIns="0" rtlCol="0" anchor="ctr">
              <a:noAutofit/>
            </a:bodyPr>
            <a:lstStyle/>
            <a:p>
              <a:pPr algn="r"/>
              <a:r>
                <a:rPr lang="en-US" sz="1400" dirty="0"/>
                <a:t>10%</a:t>
              </a:r>
            </a:p>
          </p:txBody>
        </p:sp>
        <p:sp>
          <p:nvSpPr>
            <p:cNvPr id="64" name="TextBox 63"/>
            <p:cNvSpPr txBox="1"/>
            <p:nvPr/>
          </p:nvSpPr>
          <p:spPr>
            <a:xfrm>
              <a:off x="589300" y="4295145"/>
              <a:ext cx="461665" cy="276999"/>
            </a:xfrm>
            <a:prstGeom prst="rect">
              <a:avLst/>
            </a:prstGeom>
            <a:noFill/>
          </p:spPr>
          <p:txBody>
            <a:bodyPr wrap="none" lIns="0" tIns="0" rIns="0" bIns="0" rtlCol="0" anchor="ctr">
              <a:noAutofit/>
            </a:bodyPr>
            <a:lstStyle/>
            <a:p>
              <a:pPr algn="r"/>
              <a:r>
                <a:rPr lang="en-US" sz="1400" dirty="0"/>
                <a:t>5%</a:t>
              </a:r>
            </a:p>
          </p:txBody>
        </p:sp>
        <p:sp>
          <p:nvSpPr>
            <p:cNvPr id="65" name="TextBox 64"/>
            <p:cNvSpPr txBox="1"/>
            <p:nvPr/>
          </p:nvSpPr>
          <p:spPr>
            <a:xfrm>
              <a:off x="589300" y="4853544"/>
              <a:ext cx="461665" cy="276999"/>
            </a:xfrm>
            <a:prstGeom prst="rect">
              <a:avLst/>
            </a:prstGeom>
            <a:noFill/>
          </p:spPr>
          <p:txBody>
            <a:bodyPr wrap="none" lIns="0" tIns="0" rIns="0" bIns="0" rtlCol="0" anchor="ctr">
              <a:noAutofit/>
            </a:bodyPr>
            <a:lstStyle/>
            <a:p>
              <a:pPr algn="r"/>
              <a:r>
                <a:rPr lang="en-US" sz="1400" dirty="0"/>
                <a:t>0%</a:t>
              </a:r>
            </a:p>
          </p:txBody>
        </p:sp>
        <p:sp>
          <p:nvSpPr>
            <p:cNvPr id="66" name="TextBox 65"/>
            <p:cNvSpPr txBox="1"/>
            <p:nvPr/>
          </p:nvSpPr>
          <p:spPr>
            <a:xfrm rot="-2700000">
              <a:off x="1070843" y="5311635"/>
              <a:ext cx="461665" cy="276999"/>
            </a:xfrm>
            <a:prstGeom prst="rect">
              <a:avLst/>
            </a:prstGeom>
            <a:noFill/>
          </p:spPr>
          <p:txBody>
            <a:bodyPr wrap="none" lIns="0" tIns="0" rIns="0" bIns="0" rtlCol="0" anchor="ctr">
              <a:noAutofit/>
            </a:bodyPr>
            <a:lstStyle/>
            <a:p>
              <a:pPr algn="r"/>
              <a:r>
                <a:rPr lang="en-US" sz="1400" dirty="0"/>
                <a:t>Book</a:t>
              </a:r>
            </a:p>
          </p:txBody>
        </p:sp>
        <p:sp>
          <p:nvSpPr>
            <p:cNvPr id="67" name="TextBox 66"/>
            <p:cNvSpPr txBox="1"/>
            <p:nvPr/>
          </p:nvSpPr>
          <p:spPr>
            <a:xfrm rot="-2700000">
              <a:off x="1227497" y="5475011"/>
              <a:ext cx="923764" cy="276999"/>
            </a:xfrm>
            <a:prstGeom prst="rect">
              <a:avLst/>
            </a:prstGeom>
            <a:noFill/>
          </p:spPr>
          <p:txBody>
            <a:bodyPr wrap="none" lIns="0" tIns="0" rIns="0" bIns="0" rtlCol="0" anchor="ctr">
              <a:noAutofit/>
            </a:bodyPr>
            <a:lstStyle/>
            <a:p>
              <a:pPr algn="r"/>
              <a:r>
                <a:rPr lang="en-US" sz="1400" dirty="0"/>
                <a:t>eBooks</a:t>
              </a:r>
            </a:p>
          </p:txBody>
        </p:sp>
        <p:sp>
          <p:nvSpPr>
            <p:cNvPr id="68" name="TextBox 67"/>
            <p:cNvSpPr txBox="1"/>
            <p:nvPr/>
          </p:nvSpPr>
          <p:spPr>
            <a:xfrm rot="-2700000">
              <a:off x="1762326" y="5475009"/>
              <a:ext cx="923764" cy="276999"/>
            </a:xfrm>
            <a:prstGeom prst="rect">
              <a:avLst/>
            </a:prstGeom>
            <a:noFill/>
          </p:spPr>
          <p:txBody>
            <a:bodyPr wrap="none" lIns="0" tIns="0" rIns="0" bIns="0" rtlCol="0" anchor="ctr">
              <a:noAutofit/>
            </a:bodyPr>
            <a:lstStyle/>
            <a:p>
              <a:pPr algn="r"/>
              <a:r>
                <a:rPr lang="en-US" sz="1400" dirty="0"/>
                <a:t>Toy</a:t>
              </a:r>
            </a:p>
          </p:txBody>
        </p:sp>
        <p:sp>
          <p:nvSpPr>
            <p:cNvPr id="69" name="TextBox 68"/>
            <p:cNvSpPr txBox="1"/>
            <p:nvPr/>
          </p:nvSpPr>
          <p:spPr>
            <a:xfrm rot="-2700000">
              <a:off x="2311807" y="5475007"/>
              <a:ext cx="923764" cy="276999"/>
            </a:xfrm>
            <a:prstGeom prst="rect">
              <a:avLst/>
            </a:prstGeom>
            <a:noFill/>
          </p:spPr>
          <p:txBody>
            <a:bodyPr wrap="none" lIns="0" tIns="0" rIns="0" bIns="0" rtlCol="0" anchor="ctr">
              <a:noAutofit/>
            </a:bodyPr>
            <a:lstStyle/>
            <a:p>
              <a:pPr algn="r"/>
              <a:r>
                <a:rPr lang="en-US" sz="1400" dirty="0"/>
                <a:t>Home</a:t>
              </a:r>
            </a:p>
          </p:txBody>
        </p:sp>
        <p:sp>
          <p:nvSpPr>
            <p:cNvPr id="70" name="TextBox 69"/>
            <p:cNvSpPr txBox="1"/>
            <p:nvPr/>
          </p:nvSpPr>
          <p:spPr>
            <a:xfrm rot="-2700000">
              <a:off x="2852221" y="5475005"/>
              <a:ext cx="923764" cy="276999"/>
            </a:xfrm>
            <a:prstGeom prst="rect">
              <a:avLst/>
            </a:prstGeom>
            <a:noFill/>
          </p:spPr>
          <p:txBody>
            <a:bodyPr wrap="none" lIns="0" tIns="0" rIns="0" bIns="0" rtlCol="0" anchor="ctr">
              <a:noAutofit/>
            </a:bodyPr>
            <a:lstStyle/>
            <a:p>
              <a:pPr algn="r"/>
              <a:r>
                <a:rPr lang="en-US" sz="1400" dirty="0"/>
                <a:t>Sports</a:t>
              </a:r>
            </a:p>
          </p:txBody>
        </p:sp>
        <p:sp>
          <p:nvSpPr>
            <p:cNvPr id="71" name="TextBox 70"/>
            <p:cNvSpPr txBox="1"/>
            <p:nvPr/>
          </p:nvSpPr>
          <p:spPr>
            <a:xfrm rot="-2700000">
              <a:off x="3391465" y="5475004"/>
              <a:ext cx="923764" cy="276999"/>
            </a:xfrm>
            <a:prstGeom prst="rect">
              <a:avLst/>
            </a:prstGeom>
            <a:noFill/>
          </p:spPr>
          <p:txBody>
            <a:bodyPr wrap="none" lIns="0" tIns="0" rIns="0" bIns="0" rtlCol="0" anchor="ctr">
              <a:noAutofit/>
            </a:bodyPr>
            <a:lstStyle/>
            <a:p>
              <a:pPr algn="r"/>
              <a:r>
                <a:rPr lang="en-US" sz="1400" dirty="0"/>
                <a:t>Apparel</a:t>
              </a:r>
            </a:p>
          </p:txBody>
        </p:sp>
        <p:sp>
          <p:nvSpPr>
            <p:cNvPr id="72" name="TextBox 71"/>
            <p:cNvSpPr txBox="1"/>
            <p:nvPr/>
          </p:nvSpPr>
          <p:spPr>
            <a:xfrm rot="-2700000">
              <a:off x="3939575" y="5475003"/>
              <a:ext cx="923764" cy="276999"/>
            </a:xfrm>
            <a:prstGeom prst="rect">
              <a:avLst/>
            </a:prstGeom>
            <a:noFill/>
          </p:spPr>
          <p:txBody>
            <a:bodyPr wrap="none" lIns="0" tIns="0" rIns="0" bIns="0" rtlCol="0" anchor="ctr">
              <a:noAutofit/>
            </a:bodyPr>
            <a:lstStyle/>
            <a:p>
              <a:pPr algn="r"/>
              <a:r>
                <a:rPr lang="en-US" sz="1400" dirty="0"/>
                <a:t>Wireless</a:t>
              </a:r>
            </a:p>
          </p:txBody>
        </p:sp>
        <p:sp>
          <p:nvSpPr>
            <p:cNvPr id="73" name="TextBox 72"/>
            <p:cNvSpPr txBox="1"/>
            <p:nvPr/>
          </p:nvSpPr>
          <p:spPr>
            <a:xfrm rot="-2700000">
              <a:off x="4471152" y="5475003"/>
              <a:ext cx="923764" cy="276999"/>
            </a:xfrm>
            <a:prstGeom prst="rect">
              <a:avLst/>
            </a:prstGeom>
            <a:noFill/>
          </p:spPr>
          <p:txBody>
            <a:bodyPr wrap="none" lIns="0" tIns="0" rIns="0" bIns="0" rtlCol="0" anchor="ctr">
              <a:noAutofit/>
            </a:bodyPr>
            <a:lstStyle/>
            <a:p>
              <a:pPr algn="r"/>
              <a:r>
                <a:rPr lang="en-US" sz="1400" dirty="0"/>
                <a:t>DVD</a:t>
              </a:r>
            </a:p>
          </p:txBody>
        </p:sp>
        <p:sp>
          <p:nvSpPr>
            <p:cNvPr id="74" name="TextBox 73"/>
            <p:cNvSpPr txBox="1"/>
            <p:nvPr/>
          </p:nvSpPr>
          <p:spPr>
            <a:xfrm rot="-2700000">
              <a:off x="5018132" y="5475002"/>
              <a:ext cx="923764" cy="276999"/>
            </a:xfrm>
            <a:prstGeom prst="rect">
              <a:avLst/>
            </a:prstGeom>
            <a:noFill/>
          </p:spPr>
          <p:txBody>
            <a:bodyPr wrap="none" lIns="0" tIns="0" rIns="0" bIns="0" rtlCol="0" anchor="ctr">
              <a:noAutofit/>
            </a:bodyPr>
            <a:lstStyle/>
            <a:p>
              <a:pPr algn="r"/>
              <a:r>
                <a:rPr lang="en-US" sz="1400" dirty="0"/>
                <a:t>Health and Beauty</a:t>
              </a:r>
            </a:p>
          </p:txBody>
        </p:sp>
        <p:sp>
          <p:nvSpPr>
            <p:cNvPr id="75" name="TextBox 74"/>
            <p:cNvSpPr txBox="1"/>
            <p:nvPr/>
          </p:nvSpPr>
          <p:spPr>
            <a:xfrm rot="-2700000">
              <a:off x="5572262" y="5475002"/>
              <a:ext cx="923764" cy="276999"/>
            </a:xfrm>
            <a:prstGeom prst="rect">
              <a:avLst/>
            </a:prstGeom>
            <a:noFill/>
          </p:spPr>
          <p:txBody>
            <a:bodyPr wrap="none" lIns="0" tIns="0" rIns="0" bIns="0" rtlCol="0" anchor="ctr">
              <a:noAutofit/>
            </a:bodyPr>
            <a:lstStyle/>
            <a:p>
              <a:pPr algn="r"/>
              <a:r>
                <a:rPr lang="en-US" sz="1400" dirty="0"/>
                <a:t>Shoes</a:t>
              </a:r>
            </a:p>
          </p:txBody>
        </p:sp>
        <p:sp>
          <p:nvSpPr>
            <p:cNvPr id="76" name="TextBox 75"/>
            <p:cNvSpPr txBox="1"/>
            <p:nvPr/>
          </p:nvSpPr>
          <p:spPr>
            <a:xfrm rot="16200000">
              <a:off x="-712713" y="3645531"/>
              <a:ext cx="2118032" cy="448801"/>
            </a:xfrm>
            <a:prstGeom prst="rect">
              <a:avLst/>
            </a:prstGeom>
            <a:noFill/>
          </p:spPr>
          <p:txBody>
            <a:bodyPr wrap="none" lIns="0" tIns="0" rIns="0" bIns="0" rtlCol="0" anchor="ctr">
              <a:noAutofit/>
            </a:bodyPr>
            <a:lstStyle/>
            <a:p>
              <a:pPr algn="ctr"/>
              <a:r>
                <a:rPr lang="en-US" sz="1400" b="1" dirty="0"/>
                <a:t>% of outbound clicks</a:t>
              </a:r>
            </a:p>
            <a:p>
              <a:pPr algn="ctr"/>
              <a:r>
                <a:rPr lang="en-US" sz="1400" b="1" dirty="0"/>
                <a:t>from recommendations</a:t>
              </a:r>
            </a:p>
          </p:txBody>
        </p:sp>
        <p:grpSp>
          <p:nvGrpSpPr>
            <p:cNvPr id="77" name="Group 76"/>
            <p:cNvGrpSpPr/>
            <p:nvPr/>
          </p:nvGrpSpPr>
          <p:grpSpPr>
            <a:xfrm>
              <a:off x="4322612" y="2746463"/>
              <a:ext cx="2177264" cy="601645"/>
              <a:chOff x="341540" y="5961222"/>
              <a:chExt cx="2177264" cy="601645"/>
            </a:xfrm>
          </p:grpSpPr>
          <p:sp>
            <p:nvSpPr>
              <p:cNvPr id="78" name="Rectangle 77"/>
              <p:cNvSpPr/>
              <p:nvPr/>
            </p:nvSpPr>
            <p:spPr>
              <a:xfrm>
                <a:off x="341540" y="5961222"/>
                <a:ext cx="2177264" cy="601645"/>
              </a:xfrm>
              <a:prstGeom prst="rect">
                <a:avLst/>
              </a:prstGeom>
              <a:solidFill>
                <a:schemeClr val="bg1"/>
              </a:solidFill>
              <a:ln w="12700">
                <a:solidFill>
                  <a:schemeClr val="bg1">
                    <a:lumMod val="85000"/>
                  </a:schemeClr>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cxnSp>
            <p:nvCxnSpPr>
              <p:cNvPr id="79" name="Straight Connector 78"/>
              <p:cNvCxnSpPr/>
              <p:nvPr/>
            </p:nvCxnSpPr>
            <p:spPr>
              <a:xfrm>
                <a:off x="426104" y="6123537"/>
                <a:ext cx="336256" cy="0"/>
              </a:xfrm>
              <a:prstGeom prst="line">
                <a:avLst/>
              </a:prstGeom>
              <a:ln w="19050">
                <a:solidFill>
                  <a:srgbClr val="F67770"/>
                </a:solidFill>
                <a:prstDash val="dash"/>
              </a:ln>
            </p:spPr>
            <p:style>
              <a:lnRef idx="1">
                <a:schemeClr val="accent1"/>
              </a:lnRef>
              <a:fillRef idx="0">
                <a:schemeClr val="accent1"/>
              </a:fillRef>
              <a:effectRef idx="0">
                <a:schemeClr val="accent1"/>
              </a:effectRef>
              <a:fontRef idx="minor">
                <a:schemeClr val="tx1"/>
              </a:fontRef>
            </p:style>
          </p:cxnSp>
          <p:sp>
            <p:nvSpPr>
              <p:cNvPr id="80" name="Oval 79"/>
              <p:cNvSpPr>
                <a:spLocks noChangeAspect="1"/>
              </p:cNvSpPr>
              <p:nvPr/>
            </p:nvSpPr>
            <p:spPr>
              <a:xfrm>
                <a:off x="562228" y="6091533"/>
                <a:ext cx="64008" cy="64008"/>
              </a:xfrm>
              <a:prstGeom prst="ellipse">
                <a:avLst/>
              </a:prstGeom>
              <a:solidFill>
                <a:srgbClr val="F67770"/>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81" name="TextBox 80"/>
              <p:cNvSpPr txBox="1"/>
              <p:nvPr/>
            </p:nvSpPr>
            <p:spPr>
              <a:xfrm>
                <a:off x="830817" y="5985037"/>
                <a:ext cx="1298407" cy="276999"/>
              </a:xfrm>
              <a:prstGeom prst="rect">
                <a:avLst/>
              </a:prstGeom>
              <a:noFill/>
            </p:spPr>
            <p:txBody>
              <a:bodyPr wrap="none" lIns="0" tIns="0" rIns="0" bIns="0" rtlCol="0" anchor="ctr">
                <a:noAutofit/>
              </a:bodyPr>
              <a:lstStyle/>
              <a:p>
                <a:r>
                  <a:rPr lang="en-US" sz="1400" dirty="0"/>
                  <a:t>Native estimate</a:t>
                </a:r>
              </a:p>
            </p:txBody>
          </p:sp>
          <p:cxnSp>
            <p:nvCxnSpPr>
              <p:cNvPr id="82" name="Straight Connector 81"/>
              <p:cNvCxnSpPr/>
              <p:nvPr/>
            </p:nvCxnSpPr>
            <p:spPr>
              <a:xfrm>
                <a:off x="421172" y="6394141"/>
                <a:ext cx="336256" cy="0"/>
              </a:xfrm>
              <a:prstGeom prst="line">
                <a:avLst/>
              </a:prstGeom>
              <a:ln w="19050">
                <a:solidFill>
                  <a:srgbClr val="1FBFC3"/>
                </a:solidFill>
                <a:prstDash val="solid"/>
              </a:ln>
            </p:spPr>
            <p:style>
              <a:lnRef idx="1">
                <a:schemeClr val="accent1"/>
              </a:lnRef>
              <a:fillRef idx="0">
                <a:schemeClr val="accent1"/>
              </a:fillRef>
              <a:effectRef idx="0">
                <a:schemeClr val="accent1"/>
              </a:effectRef>
              <a:fontRef idx="minor">
                <a:schemeClr val="tx1"/>
              </a:fontRef>
            </p:style>
          </p:cxnSp>
          <p:sp>
            <p:nvSpPr>
              <p:cNvPr id="83" name="Oval 82"/>
              <p:cNvSpPr>
                <a:spLocks noChangeAspect="1"/>
              </p:cNvSpPr>
              <p:nvPr/>
            </p:nvSpPr>
            <p:spPr>
              <a:xfrm>
                <a:off x="557296" y="6362137"/>
                <a:ext cx="64008" cy="64008"/>
              </a:xfrm>
              <a:prstGeom prst="ellipse">
                <a:avLst/>
              </a:prstGeom>
              <a:solidFill>
                <a:srgbClr val="1FBFC3"/>
              </a:solidFill>
              <a:ln w="9525">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84" name="TextBox 83"/>
              <p:cNvSpPr txBox="1"/>
              <p:nvPr/>
            </p:nvSpPr>
            <p:spPr>
              <a:xfrm>
                <a:off x="825885" y="6255641"/>
                <a:ext cx="1623222" cy="276999"/>
              </a:xfrm>
              <a:prstGeom prst="rect">
                <a:avLst/>
              </a:prstGeom>
              <a:noFill/>
            </p:spPr>
            <p:txBody>
              <a:bodyPr wrap="none" lIns="0" tIns="0" rIns="0" bIns="0" rtlCol="0" anchor="ctr">
                <a:noAutofit/>
              </a:bodyPr>
              <a:lstStyle/>
              <a:p>
                <a:r>
                  <a:rPr lang="en-US" sz="1400" dirty="0"/>
                  <a:t>Causal upper bound</a:t>
                </a:r>
              </a:p>
            </p:txBody>
          </p:sp>
        </p:grpSp>
      </p:grpSp>
    </p:spTree>
    <p:extLst>
      <p:ext uri="{BB962C8B-B14F-4D97-AF65-F5344CB8AC3E}">
        <p14:creationId xmlns:p14="http://schemas.microsoft.com/office/powerpoint/2010/main" val="899312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479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808787"/>
            <a:ext cx="7772400" cy="900546"/>
          </a:xfrm>
        </p:spPr>
        <p:txBody>
          <a:bodyPr>
            <a:normAutofit/>
          </a:bodyPr>
          <a:lstStyle/>
          <a:p>
            <a:r>
              <a:rPr lang="en-US" dirty="0"/>
              <a:t>Broader Considerations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339738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 Marketing</a:t>
            </a:r>
          </a:p>
        </p:txBody>
      </p:sp>
      <p:sp>
        <p:nvSpPr>
          <p:cNvPr id="3" name="Content Placeholder 2"/>
          <p:cNvSpPr>
            <a:spLocks noGrp="1"/>
          </p:cNvSpPr>
          <p:nvPr>
            <p:ph idx="1"/>
          </p:nvPr>
        </p:nvSpPr>
        <p:spPr/>
        <p:txBody>
          <a:bodyPr/>
          <a:lstStyle/>
          <a:p>
            <a:pPr>
              <a:spcBef>
                <a:spcPts val="1800"/>
              </a:spcBef>
            </a:pPr>
            <a:r>
              <a:rPr lang="en-US" sz="2800" dirty="0"/>
              <a:t>Recommender systems are not neutral</a:t>
            </a:r>
          </a:p>
          <a:p>
            <a:pPr>
              <a:spcBef>
                <a:spcPts val="1800"/>
              </a:spcBef>
            </a:pPr>
            <a:r>
              <a:rPr lang="en-US" sz="2800" dirty="0"/>
              <a:t>Will try to optimize the key performance indicator you give them (e.g., time on site, number of clicks, number of purchases, profit)</a:t>
            </a:r>
          </a:p>
          <a:p>
            <a:pPr>
              <a:spcBef>
                <a:spcPts val="1800"/>
              </a:spcBef>
            </a:pPr>
            <a:r>
              <a:rPr lang="en-US" sz="2800" dirty="0"/>
              <a:t>Important to think carefully about what to optimize</a:t>
            </a:r>
          </a:p>
          <a:p>
            <a:pPr>
              <a:spcBef>
                <a:spcPts val="1800"/>
              </a:spcBef>
            </a:pPr>
            <a:endParaRPr lang="en-US" sz="2800" dirty="0"/>
          </a:p>
          <a:p>
            <a:endParaRPr lang="en-US" sz="2800" dirty="0"/>
          </a:p>
          <a:p>
            <a:endParaRPr lang="en-US" sz="2800" dirty="0"/>
          </a:p>
        </p:txBody>
      </p:sp>
      <p:sp>
        <p:nvSpPr>
          <p:cNvPr id="4" name="Rectangle 3">
            <a:extLst>
              <a:ext uri="{FF2B5EF4-FFF2-40B4-BE49-F238E27FC236}">
                <a16:creationId xmlns:a16="http://schemas.microsoft.com/office/drawing/2014/main" id="{75125514-7F73-D24E-8FE7-73B0D8C1589D}"/>
              </a:ext>
            </a:extLst>
          </p:cNvPr>
          <p:cNvSpPr/>
          <p:nvPr/>
        </p:nvSpPr>
        <p:spPr>
          <a:xfrm>
            <a:off x="8879275" y="6488668"/>
            <a:ext cx="304892" cy="276999"/>
          </a:xfrm>
          <a:prstGeom prst="rect">
            <a:avLst/>
          </a:prstGeom>
        </p:spPr>
        <p:txBody>
          <a:bodyPr wrap="none">
            <a:spAutoFit/>
          </a:bodyPr>
          <a:lstStyle/>
          <a:p>
            <a:r>
              <a:rPr lang="en-US" sz="1200" dirty="0"/>
              <a:t>Q</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28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685800"/>
            <a:ext cx="184666" cy="369332"/>
          </a:xfrm>
          <a:prstGeom prst="rect">
            <a:avLst/>
          </a:prstGeom>
          <a:noFill/>
        </p:spPr>
        <p:txBody>
          <a:bodyPr wrap="none" rtlCol="0">
            <a:spAutoFit/>
          </a:bodyPr>
          <a:lstStyle/>
          <a:p>
            <a:endParaRPr lang="en-US" dirty="0"/>
          </a:p>
        </p:txBody>
      </p:sp>
      <p:sp>
        <p:nvSpPr>
          <p:cNvPr id="3" name="Rectangle 2">
            <a:extLst>
              <a:ext uri="{FF2B5EF4-FFF2-40B4-BE49-F238E27FC236}">
                <a16:creationId xmlns:a16="http://schemas.microsoft.com/office/drawing/2014/main" id="{67454E70-061A-D74C-B81F-1F418B70288D}"/>
              </a:ext>
            </a:extLst>
          </p:cNvPr>
          <p:cNvSpPr/>
          <p:nvPr/>
        </p:nvSpPr>
        <p:spPr>
          <a:xfrm>
            <a:off x="8879275" y="6488668"/>
            <a:ext cx="304892" cy="276999"/>
          </a:xfrm>
          <a:prstGeom prst="rect">
            <a:avLst/>
          </a:prstGeom>
        </p:spPr>
        <p:txBody>
          <a:bodyPr wrap="none">
            <a:spAutoFit/>
          </a:bodyPr>
          <a:lstStyle/>
          <a:p>
            <a:r>
              <a:rPr lang="en-US" sz="1200" dirty="0"/>
              <a:t>Q</a:t>
            </a:r>
          </a:p>
        </p:txBody>
      </p:sp>
    </p:spTree>
    <p:extLst>
      <p:ext uri="{BB962C8B-B14F-4D97-AF65-F5344CB8AC3E}">
        <p14:creationId xmlns:p14="http://schemas.microsoft.com/office/powerpoint/2010/main" val="2173616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4" y="228600"/>
            <a:ext cx="9000066" cy="1143000"/>
          </a:xfrm>
        </p:spPr>
        <p:txBody>
          <a:bodyPr>
            <a:normAutofit/>
          </a:bodyPr>
          <a:lstStyle/>
          <a:p>
            <a:r>
              <a:rPr lang="en-US" dirty="0"/>
              <a:t>Choice Set Effects</a:t>
            </a:r>
          </a:p>
        </p:txBody>
      </p:sp>
      <p:sp>
        <p:nvSpPr>
          <p:cNvPr id="3" name="Content Placeholder 2" descr="Two screenshot representations of possible recommendation results of expensive coffee machines and espresso machines. The top selection contains a $2000 espresso machine, but not the 120 dollar machine the bottom selection contains."/>
          <p:cNvSpPr>
            <a:spLocks noGrp="1"/>
          </p:cNvSpPr>
          <p:nvPr>
            <p:ph idx="1"/>
          </p:nvPr>
        </p:nvSpPr>
        <p:spPr>
          <a:xfrm>
            <a:off x="457199" y="1270000"/>
            <a:ext cx="8229600" cy="4525963"/>
          </a:xfrm>
        </p:spPr>
        <p:txBody>
          <a:bodyPr/>
          <a:lstStyle/>
          <a:p>
            <a:endParaRPr lang="en-US" dirty="0"/>
          </a:p>
          <a:p>
            <a:endParaRPr lang="en-US" dirty="0"/>
          </a:p>
          <a:p>
            <a:endParaRPr lang="en-US" dirty="0"/>
          </a:p>
          <a:p>
            <a:endParaRPr lang="en-US" dirty="0"/>
          </a:p>
          <a:p>
            <a:endParaRPr lang="en-US" dirty="0"/>
          </a:p>
        </p:txBody>
      </p:sp>
      <p:sp>
        <p:nvSpPr>
          <p:cNvPr id="5" name="Rectangle 4"/>
          <p:cNvSpPr/>
          <p:nvPr/>
        </p:nvSpPr>
        <p:spPr>
          <a:xfrm>
            <a:off x="380999" y="1437902"/>
            <a:ext cx="7484535" cy="461665"/>
          </a:xfrm>
          <a:prstGeom prst="rect">
            <a:avLst/>
          </a:prstGeom>
        </p:spPr>
        <p:txBody>
          <a:bodyPr wrap="square">
            <a:spAutoFit/>
          </a:bodyPr>
          <a:lstStyle/>
          <a:p>
            <a:r>
              <a:rPr lang="en-US" sz="2400" dirty="0"/>
              <a:t>What if your recommender system learns to present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668" y="1878794"/>
            <a:ext cx="1643346" cy="1643346"/>
          </a:xfrm>
          <a:prstGeom prst="rect">
            <a:avLst/>
          </a:prstGeom>
        </p:spPr>
      </p:pic>
      <p:sp>
        <p:nvSpPr>
          <p:cNvPr id="17" name="Rectangle 16"/>
          <p:cNvSpPr/>
          <p:nvPr/>
        </p:nvSpPr>
        <p:spPr>
          <a:xfrm>
            <a:off x="6699487" y="3320542"/>
            <a:ext cx="826556" cy="369332"/>
          </a:xfrm>
          <a:prstGeom prst="rect">
            <a:avLst/>
          </a:prstGeom>
        </p:spPr>
        <p:txBody>
          <a:bodyPr wrap="none">
            <a:spAutoFit/>
          </a:bodyPr>
          <a:lstStyle/>
          <a:p>
            <a:r>
              <a:rPr lang="en-US" dirty="0"/>
              <a:t>$2000</a:t>
            </a:r>
          </a:p>
        </p:txBody>
      </p:sp>
      <p:sp>
        <p:nvSpPr>
          <p:cNvPr id="18" name="Rectangle 17"/>
          <p:cNvSpPr/>
          <p:nvPr/>
        </p:nvSpPr>
        <p:spPr>
          <a:xfrm>
            <a:off x="448733" y="5874216"/>
            <a:ext cx="8458199" cy="830997"/>
          </a:xfrm>
          <a:prstGeom prst="rect">
            <a:avLst/>
          </a:prstGeom>
        </p:spPr>
        <p:txBody>
          <a:bodyPr wrap="square">
            <a:spAutoFit/>
          </a:bodyPr>
          <a:lstStyle/>
          <a:p>
            <a:r>
              <a:rPr lang="en-US" sz="2400" dirty="0"/>
              <a:t>The </a:t>
            </a:r>
            <a:r>
              <a:rPr lang="en-US" sz="2400" b="1" dirty="0"/>
              <a:t>compromise effect</a:t>
            </a:r>
            <a:r>
              <a:rPr lang="en-US" sz="2400" dirty="0"/>
              <a:t>—possibly good short-term profit opportunity, but what about ethics, long-term effects?</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316" y="2036632"/>
            <a:ext cx="1842534" cy="1228355"/>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7793" y="1873577"/>
            <a:ext cx="1171031" cy="1601087"/>
          </a:xfrm>
          <a:prstGeom prst="rect">
            <a:avLst/>
          </a:prstGeom>
        </p:spPr>
      </p:pic>
      <p:sp>
        <p:nvSpPr>
          <p:cNvPr id="23" name="Rectangle 22"/>
          <p:cNvSpPr/>
          <p:nvPr/>
        </p:nvSpPr>
        <p:spPr>
          <a:xfrm>
            <a:off x="1915819" y="3337474"/>
            <a:ext cx="698178" cy="369332"/>
          </a:xfrm>
          <a:prstGeom prst="rect">
            <a:avLst/>
          </a:prstGeom>
        </p:spPr>
        <p:txBody>
          <a:bodyPr wrap="none">
            <a:spAutoFit/>
          </a:bodyPr>
          <a:lstStyle/>
          <a:p>
            <a:r>
              <a:rPr lang="en-US" dirty="0"/>
              <a:t>$400</a:t>
            </a:r>
          </a:p>
        </p:txBody>
      </p:sp>
      <p:sp>
        <p:nvSpPr>
          <p:cNvPr id="24" name="Rectangle 23"/>
          <p:cNvSpPr/>
          <p:nvPr/>
        </p:nvSpPr>
        <p:spPr>
          <a:xfrm>
            <a:off x="4328820" y="3345940"/>
            <a:ext cx="698178" cy="369332"/>
          </a:xfrm>
          <a:prstGeom prst="rect">
            <a:avLst/>
          </a:prstGeom>
        </p:spPr>
        <p:txBody>
          <a:bodyPr wrap="none">
            <a:spAutoFit/>
          </a:bodyPr>
          <a:lstStyle/>
          <a:p>
            <a:r>
              <a:rPr lang="en-US" dirty="0"/>
              <a:t>$800</a:t>
            </a:r>
          </a:p>
        </p:txBody>
      </p:sp>
      <p:sp>
        <p:nvSpPr>
          <p:cNvPr id="25" name="Rectangle 24"/>
          <p:cNvSpPr/>
          <p:nvPr/>
        </p:nvSpPr>
        <p:spPr>
          <a:xfrm>
            <a:off x="380999" y="3723905"/>
            <a:ext cx="7484535" cy="461665"/>
          </a:xfrm>
          <a:prstGeom prst="rect">
            <a:avLst/>
          </a:prstGeom>
        </p:spPr>
        <p:txBody>
          <a:bodyPr wrap="square">
            <a:spAutoFit/>
          </a:bodyPr>
          <a:lstStyle/>
          <a:p>
            <a:r>
              <a:rPr lang="en-US" sz="2400" dirty="0"/>
              <a:t>…rather than</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9455" y="2048940"/>
            <a:ext cx="512418" cy="661460"/>
          </a:xfrm>
          <a:prstGeom prst="rect">
            <a:avLst/>
          </a:prstGeom>
        </p:spPr>
      </p:pic>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9284" y="4172038"/>
            <a:ext cx="1244464" cy="1459371"/>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780" y="4305206"/>
            <a:ext cx="1835055" cy="1223369"/>
          </a:xfrm>
          <a:prstGeom prst="rect">
            <a:avLst/>
          </a:prstGeom>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311" y="4220499"/>
            <a:ext cx="1022732" cy="1398326"/>
          </a:xfrm>
          <a:prstGeom prst="rect">
            <a:avLst/>
          </a:prstGeom>
        </p:spPr>
      </p:pic>
      <p:sp>
        <p:nvSpPr>
          <p:cNvPr id="38" name="Rectangle 37"/>
          <p:cNvSpPr/>
          <p:nvPr/>
        </p:nvSpPr>
        <p:spPr>
          <a:xfrm>
            <a:off x="1822687" y="5522396"/>
            <a:ext cx="698178" cy="369332"/>
          </a:xfrm>
          <a:prstGeom prst="rect">
            <a:avLst/>
          </a:prstGeom>
        </p:spPr>
        <p:txBody>
          <a:bodyPr wrap="none">
            <a:spAutoFit/>
          </a:bodyPr>
          <a:lstStyle/>
          <a:p>
            <a:r>
              <a:rPr lang="en-US" dirty="0"/>
              <a:t>$120</a:t>
            </a:r>
          </a:p>
        </p:txBody>
      </p:sp>
      <p:sp>
        <p:nvSpPr>
          <p:cNvPr id="39" name="Rectangle 38"/>
          <p:cNvSpPr/>
          <p:nvPr/>
        </p:nvSpPr>
        <p:spPr>
          <a:xfrm>
            <a:off x="4354220" y="5522395"/>
            <a:ext cx="698178" cy="369332"/>
          </a:xfrm>
          <a:prstGeom prst="rect">
            <a:avLst/>
          </a:prstGeom>
        </p:spPr>
        <p:txBody>
          <a:bodyPr wrap="none">
            <a:spAutoFit/>
          </a:bodyPr>
          <a:lstStyle/>
          <a:p>
            <a:r>
              <a:rPr lang="en-US" dirty="0"/>
              <a:t>$400</a:t>
            </a:r>
          </a:p>
        </p:txBody>
      </p:sp>
      <p:sp>
        <p:nvSpPr>
          <p:cNvPr id="40" name="Rectangle 39"/>
          <p:cNvSpPr/>
          <p:nvPr/>
        </p:nvSpPr>
        <p:spPr>
          <a:xfrm>
            <a:off x="6682554" y="5530861"/>
            <a:ext cx="698178" cy="369332"/>
          </a:xfrm>
          <a:prstGeom prst="rect">
            <a:avLst/>
          </a:prstGeom>
        </p:spPr>
        <p:txBody>
          <a:bodyPr wrap="none">
            <a:spAutoFit/>
          </a:bodyPr>
          <a:lstStyle/>
          <a:p>
            <a:r>
              <a:rPr lang="en-US" dirty="0"/>
              <a:t>$800</a:t>
            </a:r>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9455" y="4293129"/>
            <a:ext cx="512418" cy="661460"/>
          </a:xfrm>
          <a:prstGeom prst="rect">
            <a:avLst/>
          </a:prstGeom>
        </p:spPr>
      </p:pic>
      <p:sp>
        <p:nvSpPr>
          <p:cNvPr id="26" name="Rectangle 25">
            <a:extLst>
              <a:ext uri="{FF2B5EF4-FFF2-40B4-BE49-F238E27FC236}">
                <a16:creationId xmlns:a16="http://schemas.microsoft.com/office/drawing/2014/main" id="{3E75BE82-2AB5-274F-9B83-39215BE9D5A1}"/>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Amazon.com</a:t>
            </a:r>
            <a:r>
              <a:rPr lang="en-US" sz="1000" dirty="0">
                <a:solidFill>
                  <a:schemeClr val="bg1">
                    <a:lumMod val="50000"/>
                  </a:schemeClr>
                </a:solidFill>
              </a:rPr>
              <a:t> (graphics only)</a:t>
            </a:r>
          </a:p>
        </p:txBody>
      </p:sp>
      <p:sp>
        <p:nvSpPr>
          <p:cNvPr id="4" name="Rectangle 3">
            <a:extLst>
              <a:ext uri="{FF2B5EF4-FFF2-40B4-BE49-F238E27FC236}">
                <a16:creationId xmlns:a16="http://schemas.microsoft.com/office/drawing/2014/main" id="{BC692A3A-BB03-AD4D-ADCB-F8FEC0DDEA0D}"/>
              </a:ext>
            </a:extLst>
          </p:cNvPr>
          <p:cNvSpPr/>
          <p:nvPr/>
        </p:nvSpPr>
        <p:spPr>
          <a:xfrm>
            <a:off x="1670026" y="4203915"/>
            <a:ext cx="6226250" cy="1656211"/>
          </a:xfrm>
          <a:prstGeom prst="rect">
            <a:avLst/>
          </a:prstGeom>
          <a:ln w="50800">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0508DBE-FAA8-4D41-A8F3-5237796F6ECD}"/>
              </a:ext>
            </a:extLst>
          </p:cNvPr>
          <p:cNvSpPr/>
          <p:nvPr/>
        </p:nvSpPr>
        <p:spPr>
          <a:xfrm>
            <a:off x="1670026" y="1916358"/>
            <a:ext cx="6226250" cy="1738736"/>
          </a:xfrm>
          <a:prstGeom prst="rect">
            <a:avLst/>
          </a:prstGeom>
          <a:ln w="50800">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6835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0190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vs. Incentives</a:t>
            </a:r>
          </a:p>
        </p:txBody>
      </p:sp>
      <p:sp>
        <p:nvSpPr>
          <p:cNvPr id="3" name="Content Placeholder 2"/>
          <p:cNvSpPr>
            <a:spLocks noGrp="1"/>
          </p:cNvSpPr>
          <p:nvPr>
            <p:ph idx="1"/>
          </p:nvPr>
        </p:nvSpPr>
        <p:spPr>
          <a:xfrm>
            <a:off x="457200" y="3546908"/>
            <a:ext cx="8229600" cy="4525963"/>
          </a:xfrm>
        </p:spPr>
        <p:txBody>
          <a:bodyPr/>
          <a:lstStyle/>
          <a:p>
            <a:endParaRPr lang="en-US" sz="2800" dirty="0"/>
          </a:p>
          <a:p>
            <a:r>
              <a:rPr lang="en-US" sz="2800" dirty="0"/>
              <a:t>Need to continue to balance long-term, ethical considerations against short-term profit</a:t>
            </a:r>
          </a:p>
          <a:p>
            <a:r>
              <a:rPr lang="en-US" sz="2800" dirty="0"/>
              <a:t>Consider transparency and trust (“people who did X also did Y”)</a:t>
            </a:r>
          </a:p>
        </p:txBody>
      </p:sp>
      <p:sp>
        <p:nvSpPr>
          <p:cNvPr id="5" name="Rectangle 4"/>
          <p:cNvSpPr/>
          <p:nvPr/>
        </p:nvSpPr>
        <p:spPr>
          <a:xfrm>
            <a:off x="2302933" y="3733914"/>
            <a:ext cx="6714067" cy="246221"/>
          </a:xfrm>
          <a:prstGeom prst="rect">
            <a:avLst/>
          </a:prstGeom>
        </p:spPr>
        <p:txBody>
          <a:bodyPr wrap="square">
            <a:spAutoFit/>
          </a:bodyPr>
          <a:lstStyle/>
          <a:p>
            <a:r>
              <a:rPr lang="en-US" sz="1000" dirty="0">
                <a:solidFill>
                  <a:schemeClr val="bg1">
                    <a:lumMod val="50000"/>
                  </a:schemeClr>
                </a:solidFill>
              </a:rPr>
              <a:t>source: http://money.cnn.com/2017/01/13/investing/wells-fargo-cross-selling-fake-accounts/index.html</a:t>
            </a:r>
          </a:p>
        </p:txBody>
      </p:sp>
      <p:grpSp>
        <p:nvGrpSpPr>
          <p:cNvPr id="7" name="Group 6" descr="CNN Money displays the headline, &quot;Wells Fargo dumps toxic 'cross-selling' metric.&quot;">
            <a:extLst>
              <a:ext uri="{FF2B5EF4-FFF2-40B4-BE49-F238E27FC236}">
                <a16:creationId xmlns:a16="http://schemas.microsoft.com/office/drawing/2014/main" id="{1528F43F-8022-B74C-8777-69E6D8CA4C5D}"/>
              </a:ext>
            </a:extLst>
          </p:cNvPr>
          <p:cNvGrpSpPr/>
          <p:nvPr/>
        </p:nvGrpSpPr>
        <p:grpSpPr>
          <a:xfrm>
            <a:off x="1103845" y="1575764"/>
            <a:ext cx="6936309" cy="2123658"/>
            <a:chOff x="1103845" y="1575764"/>
            <a:chExt cx="6936309" cy="2123658"/>
          </a:xfrm>
        </p:grpSpPr>
        <p:pic>
          <p:nvPicPr>
            <p:cNvPr id="4" name="Picture 3" descr="A screenshot of CNN Money displays the headline, &quot;Wells Fargo dumps toxic 'cross-selling' metric.&quot;"/>
            <p:cNvPicPr>
              <a:picLocks noChangeAspect="1"/>
            </p:cNvPicPr>
            <p:nvPr/>
          </p:nvPicPr>
          <p:blipFill rotWithShape="1">
            <a:blip r:embed="rId2"/>
            <a:srcRect l="4486" r="80208" b="77989"/>
            <a:stretch/>
          </p:blipFill>
          <p:spPr>
            <a:xfrm>
              <a:off x="1103845" y="1700654"/>
              <a:ext cx="1300688" cy="440967"/>
            </a:xfrm>
            <a:prstGeom prst="rect">
              <a:avLst/>
            </a:prstGeom>
            <a:ln w="12700">
              <a:noFill/>
            </a:ln>
          </p:spPr>
        </p:pic>
        <p:sp>
          <p:nvSpPr>
            <p:cNvPr id="6" name="TextBox 5"/>
            <p:cNvSpPr txBox="1"/>
            <p:nvPr/>
          </p:nvSpPr>
          <p:spPr>
            <a:xfrm>
              <a:off x="1103845" y="1575764"/>
              <a:ext cx="6936309" cy="2123658"/>
            </a:xfrm>
            <a:prstGeom prst="rect">
              <a:avLst/>
            </a:prstGeom>
            <a:noFill/>
            <a:ln>
              <a:solidFill>
                <a:schemeClr val="bg1">
                  <a:lumMod val="75000"/>
                </a:schemeClr>
              </a:solidFill>
            </a:ln>
          </p:spPr>
          <p:txBody>
            <a:bodyPr wrap="square" rtlCol="0">
              <a:spAutoFit/>
            </a:bodyPr>
            <a:lstStyle/>
            <a:p>
              <a:endParaRPr lang="en-US" sz="3600" dirty="0"/>
            </a:p>
            <a:p>
              <a:r>
                <a:rPr lang="en-US" sz="2800" b="1" dirty="0"/>
                <a:t>Wells Fargo dumps toxic ‘cross-selling’ metric</a:t>
              </a:r>
            </a:p>
            <a:p>
              <a:pPr>
                <a:spcBef>
                  <a:spcPts val="600"/>
                </a:spcBef>
              </a:pPr>
              <a:r>
                <a:rPr lang="en-US" sz="1600" dirty="0"/>
                <a:t>by </a:t>
              </a:r>
              <a:r>
                <a:rPr lang="en-US" sz="1600" dirty="0">
                  <a:solidFill>
                    <a:srgbClr val="0070C0"/>
                  </a:solidFill>
                </a:rPr>
                <a:t>Matt Egan @</a:t>
              </a:r>
              <a:r>
                <a:rPr lang="en-US" sz="1600" dirty="0" err="1">
                  <a:solidFill>
                    <a:srgbClr val="0070C0"/>
                  </a:solidFill>
                </a:rPr>
                <a:t>MattEganCNN</a:t>
              </a:r>
              <a:endParaRPr lang="en-US" sz="1600" dirty="0">
                <a:solidFill>
                  <a:srgbClr val="0070C0"/>
                </a:solidFill>
              </a:endParaRPr>
            </a:p>
            <a:p>
              <a:pPr>
                <a:spcBef>
                  <a:spcPts val="600"/>
                </a:spcBef>
              </a:pPr>
              <a:r>
                <a:rPr lang="en-US" sz="1400" dirty="0"/>
                <a:t>January 13, 2017</a:t>
              </a:r>
            </a:p>
          </p:txBody>
        </p:sp>
      </p:grpSp>
    </p:spTree>
    <p:extLst>
      <p:ext uri="{BB962C8B-B14F-4D97-AF65-F5344CB8AC3E}">
        <p14:creationId xmlns:p14="http://schemas.microsoft.com/office/powerpoint/2010/main" val="253882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You a Mac or a PC?</a:t>
            </a:r>
          </a:p>
        </p:txBody>
      </p:sp>
      <p:sp>
        <p:nvSpPr>
          <p:cNvPr id="9" name="Rectangle 8">
            <a:extLst>
              <a:ext uri="{FF2B5EF4-FFF2-40B4-BE49-F238E27FC236}">
                <a16:creationId xmlns:a16="http://schemas.microsoft.com/office/drawing/2014/main" id="{C17385D4-9CE8-BC4C-AEA5-7347E75FB2F1}"/>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https://</a:t>
            </a:r>
            <a:r>
              <a:rPr lang="en-US" sz="1000" dirty="0" err="1">
                <a:solidFill>
                  <a:schemeClr val="bg1">
                    <a:lumMod val="50000"/>
                  </a:schemeClr>
                </a:solidFill>
              </a:rPr>
              <a:t>www.wsj.com</a:t>
            </a:r>
            <a:r>
              <a:rPr lang="en-US" sz="1000" dirty="0">
                <a:solidFill>
                  <a:schemeClr val="bg1">
                    <a:lumMod val="50000"/>
                  </a:schemeClr>
                </a:solidFill>
              </a:rPr>
              <a:t>/articles/SB10001424052702304458604577488822667325882</a:t>
            </a:r>
          </a:p>
        </p:txBody>
      </p:sp>
      <p:grpSp>
        <p:nvGrpSpPr>
          <p:cNvPr id="4" name="Group 3" descr="Wall Street Journal Headline saying, &quot;On Orbitz, Mac Users Steered to Pricier Hotels.&quot;">
            <a:extLst>
              <a:ext uri="{FF2B5EF4-FFF2-40B4-BE49-F238E27FC236}">
                <a16:creationId xmlns:a16="http://schemas.microsoft.com/office/drawing/2014/main" id="{443F5D76-E6D0-5143-8BC6-9480425F3771}"/>
              </a:ext>
            </a:extLst>
          </p:cNvPr>
          <p:cNvGrpSpPr/>
          <p:nvPr/>
        </p:nvGrpSpPr>
        <p:grpSpPr>
          <a:xfrm>
            <a:off x="1399250" y="1530588"/>
            <a:ext cx="6792963" cy="4809006"/>
            <a:chOff x="1399250" y="1530588"/>
            <a:chExt cx="6792963" cy="4809006"/>
          </a:xfrm>
        </p:grpSpPr>
        <p:grpSp>
          <p:nvGrpSpPr>
            <p:cNvPr id="3" name="Group 2">
              <a:extLst>
                <a:ext uri="{FF2B5EF4-FFF2-40B4-BE49-F238E27FC236}">
                  <a16:creationId xmlns:a16="http://schemas.microsoft.com/office/drawing/2014/main" id="{C81E91AF-D55F-B743-BBBA-80F979C22E32}"/>
                </a:ext>
              </a:extLst>
            </p:cNvPr>
            <p:cNvGrpSpPr/>
            <p:nvPr/>
          </p:nvGrpSpPr>
          <p:grpSpPr>
            <a:xfrm>
              <a:off x="1399250" y="1641103"/>
              <a:ext cx="6792963" cy="4681866"/>
              <a:chOff x="1399250" y="1641103"/>
              <a:chExt cx="6792963" cy="4681866"/>
            </a:xfrm>
          </p:grpSpPr>
          <p:pic>
            <p:nvPicPr>
              <p:cNvPr id="5" name="Picture 4" descr="Screen Shot 2018-07-04 at 9.23.26 AM.png"/>
              <p:cNvPicPr>
                <a:picLocks noChangeAspect="1"/>
              </p:cNvPicPr>
              <p:nvPr/>
            </p:nvPicPr>
            <p:blipFill rotWithShape="1">
              <a:blip r:embed="rId2"/>
              <a:srcRect l="30739" t="4273" r="5563"/>
              <a:stretch/>
            </p:blipFill>
            <p:spPr>
              <a:xfrm>
                <a:off x="3116220" y="1641103"/>
                <a:ext cx="3359021" cy="521769"/>
              </a:xfrm>
              <a:prstGeom prst="rect">
                <a:avLst/>
              </a:prstGeom>
            </p:spPr>
          </p:pic>
          <p:sp>
            <p:nvSpPr>
              <p:cNvPr id="8" name="TextBox 7"/>
              <p:cNvSpPr txBox="1"/>
              <p:nvPr/>
            </p:nvSpPr>
            <p:spPr>
              <a:xfrm>
                <a:off x="1399250" y="2137208"/>
                <a:ext cx="6792963" cy="4185761"/>
              </a:xfrm>
              <a:prstGeom prst="rect">
                <a:avLst/>
              </a:prstGeom>
              <a:noFill/>
            </p:spPr>
            <p:txBody>
              <a:bodyPr wrap="square" rtlCol="0">
                <a:spAutoFit/>
              </a:bodyPr>
              <a:lstStyle/>
              <a:p>
                <a:r>
                  <a:rPr lang="en-US" sz="1200" dirty="0">
                    <a:solidFill>
                      <a:srgbClr val="0070C0"/>
                    </a:solidFill>
                  </a:rPr>
                  <a:t>TECH</a:t>
                </a:r>
                <a:endParaRPr lang="en-US" sz="1400" dirty="0">
                  <a:solidFill>
                    <a:srgbClr val="0070C0"/>
                  </a:solidFill>
                </a:endParaRPr>
              </a:p>
              <a:p>
                <a:r>
                  <a:rPr lang="en-US" sz="2000" b="1" dirty="0"/>
                  <a:t>On Orbitz, Mac Users Steered to Pricier Hotels</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pPr algn="ctr"/>
                <a:r>
                  <a:rPr lang="en-US" sz="1050" b="1" dirty="0"/>
                  <a:t>On Orbitz, Mac Users See Costlier Hotel Options</a:t>
                </a:r>
                <a:endParaRPr lang="en-US" sz="700" b="1" dirty="0"/>
              </a:p>
              <a:p>
                <a:endParaRPr lang="en-US" sz="1200" dirty="0"/>
              </a:p>
              <a:p>
                <a:r>
                  <a:rPr lang="en-US" sz="1200" b="1" i="1" dirty="0"/>
                  <a:t>By Dana Mattioli</a:t>
                </a:r>
              </a:p>
              <a:p>
                <a:r>
                  <a:rPr lang="en-US" sz="1200" dirty="0">
                    <a:solidFill>
                      <a:schemeClr val="bg1">
                        <a:lumMod val="50000"/>
                      </a:schemeClr>
                    </a:solidFill>
                  </a:rPr>
                  <a:t>Updated Aug. 23, 2012 6:07 PM ET</a:t>
                </a:r>
              </a:p>
              <a:p>
                <a:endParaRPr lang="en-US" sz="1200" dirty="0"/>
              </a:p>
              <a:p>
                <a:r>
                  <a:rPr lang="en-US" sz="1200" dirty="0"/>
                  <a:t>Orbitz Worldwide Inc. has found that people who use Apple Inc.'s Mac computers spend as much as 30% more a night on hotels, so the online travel agency is starting to show them different, and sometimes costlier, travel options than Windows visitors see.</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6089" b="16102"/>
              <a:stretch/>
            </p:blipFill>
            <p:spPr>
              <a:xfrm>
                <a:off x="2006366" y="2983832"/>
                <a:ext cx="5578727" cy="1778114"/>
              </a:xfrm>
              <a:prstGeom prst="rect">
                <a:avLst/>
              </a:prstGeom>
            </p:spPr>
          </p:pic>
        </p:grpSp>
        <p:sp>
          <p:nvSpPr>
            <p:cNvPr id="11" name="Rectangle 10"/>
            <p:cNvSpPr/>
            <p:nvPr/>
          </p:nvSpPr>
          <p:spPr>
            <a:xfrm>
              <a:off x="1399250" y="1530588"/>
              <a:ext cx="6792963" cy="4809006"/>
            </a:xfrm>
            <a:prstGeom prst="rect">
              <a:avLst/>
            </a:prstGeom>
            <a:ln w="9525">
              <a:solidFill>
                <a:schemeClr val="bg1">
                  <a:lumMod val="75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276108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YouTube 2008: Clicks</a:t>
            </a:r>
          </a:p>
        </p:txBody>
      </p:sp>
      <p:sp>
        <p:nvSpPr>
          <p:cNvPr id="6" name="Rectangle 5"/>
          <p:cNvSpPr/>
          <p:nvPr/>
        </p:nvSpPr>
        <p:spPr>
          <a:xfrm>
            <a:off x="1874156" y="5823071"/>
            <a:ext cx="3556000" cy="584775"/>
          </a:xfrm>
          <a:prstGeom prst="rect">
            <a:avLst/>
          </a:prstGeom>
          <a:solidFill>
            <a:schemeClr val="accent2">
              <a:lumMod val="20000"/>
              <a:lumOff val="80000"/>
            </a:schemeClr>
          </a:solidFill>
        </p:spPr>
        <p:txBody>
          <a:bodyPr wrap="square">
            <a:spAutoFit/>
          </a:bodyPr>
          <a:lstStyle/>
          <a:p>
            <a:r>
              <a:rPr lang="en-US" sz="1600" b="1" dirty="0"/>
              <a:t>Precision</a:t>
            </a:r>
            <a:r>
              <a:rPr lang="en-US" sz="1600" dirty="0"/>
              <a:t>: of the recommendations, what fraction have you clicked on?</a:t>
            </a:r>
          </a:p>
        </p:txBody>
      </p:sp>
      <p:sp>
        <p:nvSpPr>
          <p:cNvPr id="7" name="Rectangle 6"/>
          <p:cNvSpPr/>
          <p:nvPr/>
        </p:nvSpPr>
        <p:spPr>
          <a:xfrm>
            <a:off x="254000" y="1778289"/>
            <a:ext cx="3240313" cy="830997"/>
          </a:xfrm>
          <a:prstGeom prst="rect">
            <a:avLst/>
          </a:prstGeom>
          <a:solidFill>
            <a:schemeClr val="accent2">
              <a:lumMod val="20000"/>
              <a:lumOff val="80000"/>
            </a:schemeClr>
          </a:solidFill>
        </p:spPr>
        <p:txBody>
          <a:bodyPr wrap="square">
            <a:spAutoFit/>
          </a:bodyPr>
          <a:lstStyle/>
          <a:p>
            <a:r>
              <a:rPr lang="en-US" sz="1600" b="1" dirty="0"/>
              <a:t>Recall</a:t>
            </a:r>
            <a:r>
              <a:rPr lang="en-US" sz="1600" dirty="0"/>
              <a:t>: of the videos you have clicked on, what fraction are recommended?</a:t>
            </a:r>
          </a:p>
        </p:txBody>
      </p:sp>
      <p:sp>
        <p:nvSpPr>
          <p:cNvPr id="8" name="Rectangle 7"/>
          <p:cNvSpPr/>
          <p:nvPr/>
        </p:nvSpPr>
        <p:spPr>
          <a:xfrm>
            <a:off x="5485488" y="1778289"/>
            <a:ext cx="3488267" cy="1169551"/>
          </a:xfrm>
          <a:prstGeom prst="rect">
            <a:avLst/>
          </a:prstGeom>
        </p:spPr>
        <p:txBody>
          <a:bodyPr wrap="square">
            <a:spAutoFit/>
          </a:bodyPr>
          <a:lstStyle/>
          <a:p>
            <a:r>
              <a:rPr lang="en-US" sz="2400" dirty="0">
                <a:solidFill>
                  <a:srgbClr val="000000"/>
                </a:solidFill>
              </a:rPr>
              <a:t>Similarities: “people who view X also view Y”</a:t>
            </a:r>
          </a:p>
          <a:p>
            <a:endParaRPr lang="en-US" sz="2200" dirty="0">
              <a:solidFill>
                <a:srgbClr val="800000"/>
              </a:solidFill>
            </a:endParaRPr>
          </a:p>
        </p:txBody>
      </p:sp>
      <p:sp>
        <p:nvSpPr>
          <p:cNvPr id="10" name="Rectangle 9"/>
          <p:cNvSpPr/>
          <p:nvPr/>
        </p:nvSpPr>
        <p:spPr>
          <a:xfrm>
            <a:off x="5512098" y="3441971"/>
            <a:ext cx="3461657" cy="2308324"/>
          </a:xfrm>
          <a:prstGeom prst="rect">
            <a:avLst/>
          </a:prstGeom>
        </p:spPr>
        <p:txBody>
          <a:bodyPr wrap="square">
            <a:spAutoFit/>
          </a:bodyPr>
          <a:lstStyle/>
          <a:p>
            <a:r>
              <a:rPr lang="en-US" sz="2400" dirty="0"/>
              <a:t>Responsible for 60% of clicks from home page</a:t>
            </a:r>
          </a:p>
          <a:p>
            <a:endParaRPr lang="en-US" sz="2400" dirty="0"/>
          </a:p>
          <a:p>
            <a:r>
              <a:rPr lang="en-US" sz="2400" dirty="0"/>
              <a:t>Two times the CTR of “top favorited,” “top rated,” “most viewed”</a:t>
            </a:r>
          </a:p>
        </p:txBody>
      </p:sp>
      <p:sp>
        <p:nvSpPr>
          <p:cNvPr id="11" name="Rectangle 10">
            <a:extLst>
              <a:ext uri="{FF2B5EF4-FFF2-40B4-BE49-F238E27FC236}">
                <a16:creationId xmlns:a16="http://schemas.microsoft.com/office/drawing/2014/main" id="{4F89BF51-CA17-334B-B5E2-738883742C3B}"/>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Baluja</a:t>
            </a:r>
            <a:r>
              <a:rPr lang="en-US" sz="1000" dirty="0">
                <a:solidFill>
                  <a:schemeClr val="bg1">
                    <a:lumMod val="50000"/>
                  </a:schemeClr>
                </a:solidFill>
              </a:rPr>
              <a:t> et al.’08</a:t>
            </a:r>
          </a:p>
        </p:txBody>
      </p:sp>
      <p:sp>
        <p:nvSpPr>
          <p:cNvPr id="9" name="Rectangle 8">
            <a:extLst>
              <a:ext uri="{FF2B5EF4-FFF2-40B4-BE49-F238E27FC236}">
                <a16:creationId xmlns:a16="http://schemas.microsoft.com/office/drawing/2014/main" id="{9682C43F-46B3-3C47-9BC8-1EE43F7D6A1B}"/>
              </a:ext>
            </a:extLst>
          </p:cNvPr>
          <p:cNvSpPr/>
          <p:nvPr/>
        </p:nvSpPr>
        <p:spPr>
          <a:xfrm>
            <a:off x="1962150" y="5075340"/>
            <a:ext cx="301473" cy="367122"/>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9FD8FB96-74DF-D34E-90A7-C6AFCB0D2708}"/>
              </a:ext>
            </a:extLst>
          </p:cNvPr>
          <p:cNvSpPr txBox="1"/>
          <p:nvPr/>
        </p:nvSpPr>
        <p:spPr>
          <a:xfrm>
            <a:off x="9395012" y="6239435"/>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DFAB5F79-90F3-F646-914E-515A5DC7B47A}"/>
              </a:ext>
            </a:extLst>
          </p:cNvPr>
          <p:cNvSpPr/>
          <p:nvPr/>
        </p:nvSpPr>
        <p:spPr>
          <a:xfrm>
            <a:off x="8879275" y="6488668"/>
            <a:ext cx="304892" cy="276999"/>
          </a:xfrm>
          <a:prstGeom prst="rect">
            <a:avLst/>
          </a:prstGeom>
        </p:spPr>
        <p:txBody>
          <a:bodyPr wrap="none">
            <a:spAutoFit/>
          </a:bodyPr>
          <a:lstStyle/>
          <a:p>
            <a:r>
              <a:rPr lang="en-US" sz="1200" dirty="0"/>
              <a:t>Q</a:t>
            </a:r>
          </a:p>
        </p:txBody>
      </p:sp>
      <p:grpSp>
        <p:nvGrpSpPr>
          <p:cNvPr id="14" name="Group 13" descr="Screen Shot 2018-07-01 at 7.42.55 AM.png"/>
          <p:cNvGrpSpPr/>
          <p:nvPr/>
        </p:nvGrpSpPr>
        <p:grpSpPr>
          <a:xfrm>
            <a:off x="682556" y="2638167"/>
            <a:ext cx="4418903" cy="3184489"/>
            <a:chOff x="682556" y="2638167"/>
            <a:chExt cx="4418903" cy="3184489"/>
          </a:xfrm>
        </p:grpSpPr>
        <p:sp>
          <p:nvSpPr>
            <p:cNvPr id="16" name="TextBox 15">
              <a:extLst>
                <a:ext uri="{FF2B5EF4-FFF2-40B4-BE49-F238E27FC236}">
                  <a16:creationId xmlns:a16="http://schemas.microsoft.com/office/drawing/2014/main" id="{27316408-9C92-8A4A-955E-80083188A555}"/>
                </a:ext>
              </a:extLst>
            </p:cNvPr>
            <p:cNvSpPr txBox="1"/>
            <p:nvPr/>
          </p:nvSpPr>
          <p:spPr>
            <a:xfrm>
              <a:off x="1309325" y="3108253"/>
              <a:ext cx="864339" cy="400110"/>
            </a:xfrm>
            <a:prstGeom prst="rect">
              <a:avLst/>
            </a:prstGeom>
            <a:noFill/>
          </p:spPr>
          <p:txBody>
            <a:bodyPr wrap="none" rtlCol="0">
              <a:noAutofit/>
            </a:bodyPr>
            <a:lstStyle/>
            <a:p>
              <a:r>
                <a:rPr lang="en-US" sz="1000" b="1" dirty="0"/>
                <a:t>Similarities</a:t>
              </a:r>
            </a:p>
            <a:p>
              <a:endParaRPr lang="en-US" sz="1000" b="1" dirty="0"/>
            </a:p>
          </p:txBody>
        </p:sp>
        <p:sp>
          <p:nvSpPr>
            <p:cNvPr id="18" name="TextBox 17">
              <a:extLst>
                <a:ext uri="{FF2B5EF4-FFF2-40B4-BE49-F238E27FC236}">
                  <a16:creationId xmlns:a16="http://schemas.microsoft.com/office/drawing/2014/main" id="{B847D0B9-01CA-DE4C-9755-F9F2623D6C8E}"/>
                </a:ext>
              </a:extLst>
            </p:cNvPr>
            <p:cNvSpPr txBox="1"/>
            <p:nvPr/>
          </p:nvSpPr>
          <p:spPr>
            <a:xfrm>
              <a:off x="2249125" y="5075340"/>
              <a:ext cx="946093" cy="553998"/>
            </a:xfrm>
            <a:prstGeom prst="rect">
              <a:avLst/>
            </a:prstGeom>
            <a:noFill/>
          </p:spPr>
          <p:txBody>
            <a:bodyPr wrap="none" rtlCol="0">
              <a:noAutofit/>
            </a:bodyPr>
            <a:lstStyle/>
            <a:p>
              <a:r>
                <a:rPr lang="en-US" sz="1000" b="1" dirty="0"/>
                <a:t>Similarities</a:t>
              </a:r>
              <a:br>
                <a:rPr lang="en-US" sz="1000" b="1" dirty="0"/>
              </a:br>
              <a:r>
                <a:rPr lang="en-US" sz="1000" b="1" dirty="0"/>
                <a:t>(normalized)</a:t>
              </a:r>
            </a:p>
            <a:p>
              <a:endParaRPr lang="en-US" sz="1000" b="1" dirty="0"/>
            </a:p>
          </p:txBody>
        </p:sp>
        <p:sp>
          <p:nvSpPr>
            <p:cNvPr id="19" name="Rectangle 18">
              <a:extLst>
                <a:ext uri="{FF2B5EF4-FFF2-40B4-BE49-F238E27FC236}">
                  <a16:creationId xmlns:a16="http://schemas.microsoft.com/office/drawing/2014/main" id="{9682C43F-46B3-3C47-9BC8-1EE43F7D6A1B}"/>
                </a:ext>
              </a:extLst>
            </p:cNvPr>
            <p:cNvSpPr/>
            <p:nvPr/>
          </p:nvSpPr>
          <p:spPr>
            <a:xfrm>
              <a:off x="1962150" y="5075340"/>
              <a:ext cx="301473" cy="367122"/>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nvGrpSpPr>
            <p:cNvPr id="20" name="Group 5"/>
            <p:cNvGrpSpPr>
              <a:grpSpLocks noChangeAspect="1"/>
            </p:cNvGrpSpPr>
            <p:nvPr/>
          </p:nvGrpSpPr>
          <p:grpSpPr bwMode="auto">
            <a:xfrm>
              <a:off x="1400175" y="2952108"/>
              <a:ext cx="3413125" cy="2489200"/>
              <a:chOff x="882" y="1848"/>
              <a:chExt cx="2150" cy="1568"/>
            </a:xfrm>
          </p:grpSpPr>
          <p:grpSp>
            <p:nvGrpSpPr>
              <p:cNvPr id="50" name="Group 206"/>
              <p:cNvGrpSpPr>
                <a:grpSpLocks/>
              </p:cNvGrpSpPr>
              <p:nvPr/>
            </p:nvGrpSpPr>
            <p:grpSpPr bwMode="auto">
              <a:xfrm>
                <a:off x="882" y="2306"/>
                <a:ext cx="2150" cy="958"/>
                <a:chOff x="882" y="2306"/>
                <a:chExt cx="2150" cy="958"/>
              </a:xfrm>
            </p:grpSpPr>
            <p:sp>
              <p:nvSpPr>
                <p:cNvPr id="474" name="Freeform 6"/>
                <p:cNvSpPr>
                  <a:spLocks/>
                </p:cNvSpPr>
                <p:nvPr/>
              </p:nvSpPr>
              <p:spPr bwMode="auto">
                <a:xfrm>
                  <a:off x="894" y="2318"/>
                  <a:ext cx="2122" cy="932"/>
                </a:xfrm>
                <a:custGeom>
                  <a:avLst/>
                  <a:gdLst>
                    <a:gd name="T0" fmla="*/ 1620 w 2122"/>
                    <a:gd name="T1" fmla="*/ 832 h 932"/>
                    <a:gd name="T2" fmla="*/ 1392 w 2122"/>
                    <a:gd name="T3" fmla="*/ 776 h 932"/>
                    <a:gd name="T4" fmla="*/ 1268 w 2122"/>
                    <a:gd name="T5" fmla="*/ 714 h 932"/>
                    <a:gd name="T6" fmla="*/ 1146 w 2122"/>
                    <a:gd name="T7" fmla="*/ 688 h 932"/>
                    <a:gd name="T8" fmla="*/ 1050 w 2122"/>
                    <a:gd name="T9" fmla="*/ 652 h 932"/>
                    <a:gd name="T10" fmla="*/ 942 w 2122"/>
                    <a:gd name="T11" fmla="*/ 626 h 932"/>
                    <a:gd name="T12" fmla="*/ 858 w 2122"/>
                    <a:gd name="T13" fmla="*/ 608 h 932"/>
                    <a:gd name="T14" fmla="*/ 788 w 2122"/>
                    <a:gd name="T15" fmla="*/ 588 h 932"/>
                    <a:gd name="T16" fmla="*/ 738 w 2122"/>
                    <a:gd name="T17" fmla="*/ 536 h 932"/>
                    <a:gd name="T18" fmla="*/ 680 w 2122"/>
                    <a:gd name="T19" fmla="*/ 528 h 932"/>
                    <a:gd name="T20" fmla="*/ 612 w 2122"/>
                    <a:gd name="T21" fmla="*/ 436 h 932"/>
                    <a:gd name="T22" fmla="*/ 506 w 2122"/>
                    <a:gd name="T23" fmla="*/ 402 h 932"/>
                    <a:gd name="T24" fmla="*/ 412 w 2122"/>
                    <a:gd name="T25" fmla="*/ 326 h 932"/>
                    <a:gd name="T26" fmla="*/ 366 w 2122"/>
                    <a:gd name="T27" fmla="*/ 284 h 932"/>
                    <a:gd name="T28" fmla="*/ 302 w 2122"/>
                    <a:gd name="T29" fmla="*/ 242 h 932"/>
                    <a:gd name="T30" fmla="*/ 252 w 2122"/>
                    <a:gd name="T31" fmla="*/ 210 h 932"/>
                    <a:gd name="T32" fmla="*/ 204 w 2122"/>
                    <a:gd name="T33" fmla="*/ 202 h 932"/>
                    <a:gd name="T34" fmla="*/ 170 w 2122"/>
                    <a:gd name="T35" fmla="*/ 158 h 932"/>
                    <a:gd name="T36" fmla="*/ 160 w 2122"/>
                    <a:gd name="T37" fmla="*/ 106 h 932"/>
                    <a:gd name="T38" fmla="*/ 106 w 2122"/>
                    <a:gd name="T39" fmla="*/ 76 h 932"/>
                    <a:gd name="T40" fmla="*/ 22 w 2122"/>
                    <a:gd name="T41" fmla="*/ 20 h 932"/>
                    <a:gd name="T42" fmla="*/ 4 w 2122"/>
                    <a:gd name="T43" fmla="*/ 0 h 932"/>
                    <a:gd name="T44" fmla="*/ 64 w 2122"/>
                    <a:gd name="T45" fmla="*/ 32 h 932"/>
                    <a:gd name="T46" fmla="*/ 132 w 2122"/>
                    <a:gd name="T47" fmla="*/ 80 h 932"/>
                    <a:gd name="T48" fmla="*/ 168 w 2122"/>
                    <a:gd name="T49" fmla="*/ 132 h 932"/>
                    <a:gd name="T50" fmla="*/ 196 w 2122"/>
                    <a:gd name="T51" fmla="*/ 164 h 932"/>
                    <a:gd name="T52" fmla="*/ 218 w 2122"/>
                    <a:gd name="T53" fmla="*/ 202 h 932"/>
                    <a:gd name="T54" fmla="*/ 288 w 2122"/>
                    <a:gd name="T55" fmla="*/ 222 h 932"/>
                    <a:gd name="T56" fmla="*/ 314 w 2122"/>
                    <a:gd name="T57" fmla="*/ 260 h 932"/>
                    <a:gd name="T58" fmla="*/ 378 w 2122"/>
                    <a:gd name="T59" fmla="*/ 302 h 932"/>
                    <a:gd name="T60" fmla="*/ 456 w 2122"/>
                    <a:gd name="T61" fmla="*/ 346 h 932"/>
                    <a:gd name="T62" fmla="*/ 584 w 2122"/>
                    <a:gd name="T63" fmla="*/ 406 h 932"/>
                    <a:gd name="T64" fmla="*/ 616 w 2122"/>
                    <a:gd name="T65" fmla="*/ 466 h 932"/>
                    <a:gd name="T66" fmla="*/ 714 w 2122"/>
                    <a:gd name="T67" fmla="*/ 520 h 932"/>
                    <a:gd name="T68" fmla="*/ 760 w 2122"/>
                    <a:gd name="T69" fmla="*/ 548 h 932"/>
                    <a:gd name="T70" fmla="*/ 824 w 2122"/>
                    <a:gd name="T71" fmla="*/ 590 h 932"/>
                    <a:gd name="T72" fmla="*/ 898 w 2122"/>
                    <a:gd name="T73" fmla="*/ 618 h 932"/>
                    <a:gd name="T74" fmla="*/ 992 w 2122"/>
                    <a:gd name="T75" fmla="*/ 638 h 932"/>
                    <a:gd name="T76" fmla="*/ 1096 w 2122"/>
                    <a:gd name="T77" fmla="*/ 660 h 932"/>
                    <a:gd name="T78" fmla="*/ 1216 w 2122"/>
                    <a:gd name="T79" fmla="*/ 688 h 932"/>
                    <a:gd name="T80" fmla="*/ 1340 w 2122"/>
                    <a:gd name="T81" fmla="*/ 730 h 932"/>
                    <a:gd name="T82" fmla="*/ 1486 w 2122"/>
                    <a:gd name="T83" fmla="*/ 810 h 932"/>
                    <a:gd name="T84" fmla="*/ 1714 w 2122"/>
                    <a:gd name="T85" fmla="*/ 924 h 932"/>
                    <a:gd name="T86" fmla="*/ 2122 w 2122"/>
                    <a:gd name="T87" fmla="*/ 866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2" h="932">
                      <a:moveTo>
                        <a:pt x="1712" y="932"/>
                      </a:moveTo>
                      <a:lnTo>
                        <a:pt x="1620" y="832"/>
                      </a:lnTo>
                      <a:lnTo>
                        <a:pt x="1484" y="814"/>
                      </a:lnTo>
                      <a:lnTo>
                        <a:pt x="1392" y="776"/>
                      </a:lnTo>
                      <a:lnTo>
                        <a:pt x="1338" y="734"/>
                      </a:lnTo>
                      <a:lnTo>
                        <a:pt x="1268" y="714"/>
                      </a:lnTo>
                      <a:lnTo>
                        <a:pt x="1214" y="694"/>
                      </a:lnTo>
                      <a:lnTo>
                        <a:pt x="1146" y="688"/>
                      </a:lnTo>
                      <a:lnTo>
                        <a:pt x="1094" y="664"/>
                      </a:lnTo>
                      <a:lnTo>
                        <a:pt x="1050" y="652"/>
                      </a:lnTo>
                      <a:lnTo>
                        <a:pt x="992" y="642"/>
                      </a:lnTo>
                      <a:lnTo>
                        <a:pt x="942" y="626"/>
                      </a:lnTo>
                      <a:lnTo>
                        <a:pt x="896" y="624"/>
                      </a:lnTo>
                      <a:lnTo>
                        <a:pt x="858" y="608"/>
                      </a:lnTo>
                      <a:lnTo>
                        <a:pt x="824" y="596"/>
                      </a:lnTo>
                      <a:lnTo>
                        <a:pt x="788" y="588"/>
                      </a:lnTo>
                      <a:lnTo>
                        <a:pt x="756" y="552"/>
                      </a:lnTo>
                      <a:lnTo>
                        <a:pt x="738" y="536"/>
                      </a:lnTo>
                      <a:lnTo>
                        <a:pt x="714" y="528"/>
                      </a:lnTo>
                      <a:lnTo>
                        <a:pt x="680" y="528"/>
                      </a:lnTo>
                      <a:lnTo>
                        <a:pt x="608" y="470"/>
                      </a:lnTo>
                      <a:lnTo>
                        <a:pt x="612" y="436"/>
                      </a:lnTo>
                      <a:lnTo>
                        <a:pt x="580" y="412"/>
                      </a:lnTo>
                      <a:lnTo>
                        <a:pt x="506" y="402"/>
                      </a:lnTo>
                      <a:lnTo>
                        <a:pt x="452" y="350"/>
                      </a:lnTo>
                      <a:lnTo>
                        <a:pt x="412" y="326"/>
                      </a:lnTo>
                      <a:lnTo>
                        <a:pt x="374" y="306"/>
                      </a:lnTo>
                      <a:lnTo>
                        <a:pt x="366" y="284"/>
                      </a:lnTo>
                      <a:lnTo>
                        <a:pt x="310" y="266"/>
                      </a:lnTo>
                      <a:lnTo>
                        <a:pt x="302" y="242"/>
                      </a:lnTo>
                      <a:lnTo>
                        <a:pt x="286" y="228"/>
                      </a:lnTo>
                      <a:lnTo>
                        <a:pt x="252" y="210"/>
                      </a:lnTo>
                      <a:lnTo>
                        <a:pt x="216" y="206"/>
                      </a:lnTo>
                      <a:lnTo>
                        <a:pt x="204" y="202"/>
                      </a:lnTo>
                      <a:lnTo>
                        <a:pt x="192" y="170"/>
                      </a:lnTo>
                      <a:lnTo>
                        <a:pt x="170" y="158"/>
                      </a:lnTo>
                      <a:lnTo>
                        <a:pt x="162" y="134"/>
                      </a:lnTo>
                      <a:lnTo>
                        <a:pt x="160" y="106"/>
                      </a:lnTo>
                      <a:lnTo>
                        <a:pt x="130" y="86"/>
                      </a:lnTo>
                      <a:lnTo>
                        <a:pt x="106" y="76"/>
                      </a:lnTo>
                      <a:lnTo>
                        <a:pt x="62" y="38"/>
                      </a:lnTo>
                      <a:lnTo>
                        <a:pt x="22" y="20"/>
                      </a:lnTo>
                      <a:lnTo>
                        <a:pt x="0" y="4"/>
                      </a:lnTo>
                      <a:lnTo>
                        <a:pt x="4" y="0"/>
                      </a:lnTo>
                      <a:lnTo>
                        <a:pt x="24" y="14"/>
                      </a:lnTo>
                      <a:lnTo>
                        <a:pt x="64" y="32"/>
                      </a:lnTo>
                      <a:lnTo>
                        <a:pt x="108" y="72"/>
                      </a:lnTo>
                      <a:lnTo>
                        <a:pt x="132" y="80"/>
                      </a:lnTo>
                      <a:lnTo>
                        <a:pt x="164" y="102"/>
                      </a:lnTo>
                      <a:lnTo>
                        <a:pt x="168" y="132"/>
                      </a:lnTo>
                      <a:lnTo>
                        <a:pt x="174" y="154"/>
                      </a:lnTo>
                      <a:lnTo>
                        <a:pt x="196" y="164"/>
                      </a:lnTo>
                      <a:lnTo>
                        <a:pt x="208" y="196"/>
                      </a:lnTo>
                      <a:lnTo>
                        <a:pt x="218" y="202"/>
                      </a:lnTo>
                      <a:lnTo>
                        <a:pt x="254" y="204"/>
                      </a:lnTo>
                      <a:lnTo>
                        <a:pt x="288" y="222"/>
                      </a:lnTo>
                      <a:lnTo>
                        <a:pt x="308" y="240"/>
                      </a:lnTo>
                      <a:lnTo>
                        <a:pt x="314" y="260"/>
                      </a:lnTo>
                      <a:lnTo>
                        <a:pt x="370" y="280"/>
                      </a:lnTo>
                      <a:lnTo>
                        <a:pt x="378" y="302"/>
                      </a:lnTo>
                      <a:lnTo>
                        <a:pt x="414" y="322"/>
                      </a:lnTo>
                      <a:lnTo>
                        <a:pt x="456" y="346"/>
                      </a:lnTo>
                      <a:lnTo>
                        <a:pt x="510" y="396"/>
                      </a:lnTo>
                      <a:lnTo>
                        <a:pt x="584" y="406"/>
                      </a:lnTo>
                      <a:lnTo>
                        <a:pt x="620" y="432"/>
                      </a:lnTo>
                      <a:lnTo>
                        <a:pt x="616" y="466"/>
                      </a:lnTo>
                      <a:lnTo>
                        <a:pt x="682" y="522"/>
                      </a:lnTo>
                      <a:lnTo>
                        <a:pt x="714" y="520"/>
                      </a:lnTo>
                      <a:lnTo>
                        <a:pt x="740" y="532"/>
                      </a:lnTo>
                      <a:lnTo>
                        <a:pt x="760" y="548"/>
                      </a:lnTo>
                      <a:lnTo>
                        <a:pt x="792" y="582"/>
                      </a:lnTo>
                      <a:lnTo>
                        <a:pt x="824" y="590"/>
                      </a:lnTo>
                      <a:lnTo>
                        <a:pt x="860" y="602"/>
                      </a:lnTo>
                      <a:lnTo>
                        <a:pt x="898" y="618"/>
                      </a:lnTo>
                      <a:lnTo>
                        <a:pt x="944" y="622"/>
                      </a:lnTo>
                      <a:lnTo>
                        <a:pt x="992" y="638"/>
                      </a:lnTo>
                      <a:lnTo>
                        <a:pt x="1052" y="646"/>
                      </a:lnTo>
                      <a:lnTo>
                        <a:pt x="1096" y="660"/>
                      </a:lnTo>
                      <a:lnTo>
                        <a:pt x="1148" y="682"/>
                      </a:lnTo>
                      <a:lnTo>
                        <a:pt x="1216" y="688"/>
                      </a:lnTo>
                      <a:lnTo>
                        <a:pt x="1270" y="708"/>
                      </a:lnTo>
                      <a:lnTo>
                        <a:pt x="1340" y="730"/>
                      </a:lnTo>
                      <a:lnTo>
                        <a:pt x="1394" y="770"/>
                      </a:lnTo>
                      <a:lnTo>
                        <a:pt x="1486" y="810"/>
                      </a:lnTo>
                      <a:lnTo>
                        <a:pt x="1622" y="828"/>
                      </a:lnTo>
                      <a:lnTo>
                        <a:pt x="1714" y="924"/>
                      </a:lnTo>
                      <a:lnTo>
                        <a:pt x="2120" y="862"/>
                      </a:lnTo>
                      <a:lnTo>
                        <a:pt x="2122" y="866"/>
                      </a:lnTo>
                      <a:lnTo>
                        <a:pt x="1712" y="932"/>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5" name="Rectangle 7"/>
                <p:cNvSpPr>
                  <a:spLocks noChangeArrowheads="1"/>
                </p:cNvSpPr>
                <p:nvPr/>
              </p:nvSpPr>
              <p:spPr bwMode="auto">
                <a:xfrm>
                  <a:off x="3012" y="3166"/>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6" name="Rectangle 8"/>
                <p:cNvSpPr>
                  <a:spLocks noChangeArrowheads="1"/>
                </p:cNvSpPr>
                <p:nvPr/>
              </p:nvSpPr>
              <p:spPr bwMode="auto">
                <a:xfrm>
                  <a:off x="2998" y="3180"/>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7" name="Freeform 9"/>
                <p:cNvSpPr>
                  <a:spLocks/>
                </p:cNvSpPr>
                <p:nvPr/>
              </p:nvSpPr>
              <p:spPr bwMode="auto">
                <a:xfrm>
                  <a:off x="2996" y="3164"/>
                  <a:ext cx="36" cy="36"/>
                </a:xfrm>
                <a:custGeom>
                  <a:avLst/>
                  <a:gdLst>
                    <a:gd name="T0" fmla="*/ 4 w 36"/>
                    <a:gd name="T1" fmla="*/ 36 h 36"/>
                    <a:gd name="T2" fmla="*/ 0 w 36"/>
                    <a:gd name="T3" fmla="*/ 32 h 36"/>
                    <a:gd name="T4" fmla="*/ 32 w 36"/>
                    <a:gd name="T5" fmla="*/ 0 h 36"/>
                    <a:gd name="T6" fmla="*/ 36 w 36"/>
                    <a:gd name="T7" fmla="*/ 4 h 36"/>
                    <a:gd name="T8" fmla="*/ 4 w 36"/>
                    <a:gd name="T9" fmla="*/ 36 h 36"/>
                  </a:gdLst>
                  <a:ahLst/>
                  <a:cxnLst>
                    <a:cxn ang="0">
                      <a:pos x="T0" y="T1"/>
                    </a:cxn>
                    <a:cxn ang="0">
                      <a:pos x="T2" y="T3"/>
                    </a:cxn>
                    <a:cxn ang="0">
                      <a:pos x="T4" y="T5"/>
                    </a:cxn>
                    <a:cxn ang="0">
                      <a:pos x="T6" y="T7"/>
                    </a:cxn>
                    <a:cxn ang="0">
                      <a:pos x="T8" y="T9"/>
                    </a:cxn>
                  </a:cxnLst>
                  <a:rect l="0" t="0" r="r" b="b"/>
                  <a:pathLst>
                    <a:path w="36" h="36">
                      <a:moveTo>
                        <a:pt x="4" y="36"/>
                      </a:moveTo>
                      <a:lnTo>
                        <a:pt x="0" y="32"/>
                      </a:lnTo>
                      <a:lnTo>
                        <a:pt x="32" y="0"/>
                      </a:lnTo>
                      <a:lnTo>
                        <a:pt x="36" y="4"/>
                      </a:lnTo>
                      <a:lnTo>
                        <a:pt x="4"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8" name="Freeform 10"/>
                <p:cNvSpPr>
                  <a:spLocks/>
                </p:cNvSpPr>
                <p:nvPr/>
              </p:nvSpPr>
              <p:spPr bwMode="auto">
                <a:xfrm>
                  <a:off x="2996" y="3164"/>
                  <a:ext cx="36" cy="36"/>
                </a:xfrm>
                <a:custGeom>
                  <a:avLst/>
                  <a:gdLst>
                    <a:gd name="T0" fmla="*/ 32 w 36"/>
                    <a:gd name="T1" fmla="*/ 36 h 36"/>
                    <a:gd name="T2" fmla="*/ 0 w 36"/>
                    <a:gd name="T3" fmla="*/ 4 h 36"/>
                    <a:gd name="T4" fmla="*/ 4 w 36"/>
                    <a:gd name="T5" fmla="*/ 0 h 36"/>
                    <a:gd name="T6" fmla="*/ 36 w 36"/>
                    <a:gd name="T7" fmla="*/ 32 h 36"/>
                    <a:gd name="T8" fmla="*/ 32 w 36"/>
                    <a:gd name="T9" fmla="*/ 36 h 36"/>
                  </a:gdLst>
                  <a:ahLst/>
                  <a:cxnLst>
                    <a:cxn ang="0">
                      <a:pos x="T0" y="T1"/>
                    </a:cxn>
                    <a:cxn ang="0">
                      <a:pos x="T2" y="T3"/>
                    </a:cxn>
                    <a:cxn ang="0">
                      <a:pos x="T4" y="T5"/>
                    </a:cxn>
                    <a:cxn ang="0">
                      <a:pos x="T6" y="T7"/>
                    </a:cxn>
                    <a:cxn ang="0">
                      <a:pos x="T8" y="T9"/>
                    </a:cxn>
                  </a:cxnLst>
                  <a:rect l="0" t="0" r="r" b="b"/>
                  <a:pathLst>
                    <a:path w="36" h="36">
                      <a:moveTo>
                        <a:pt x="32" y="36"/>
                      </a:moveTo>
                      <a:lnTo>
                        <a:pt x="0" y="4"/>
                      </a:lnTo>
                      <a:lnTo>
                        <a:pt x="4" y="0"/>
                      </a:lnTo>
                      <a:lnTo>
                        <a:pt x="36"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9" name="Rectangle 11"/>
                <p:cNvSpPr>
                  <a:spLocks noChangeArrowheads="1"/>
                </p:cNvSpPr>
                <p:nvPr/>
              </p:nvSpPr>
              <p:spPr bwMode="auto">
                <a:xfrm>
                  <a:off x="2606" y="3232"/>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0" name="Rectangle 12"/>
                <p:cNvSpPr>
                  <a:spLocks noChangeArrowheads="1"/>
                </p:cNvSpPr>
                <p:nvPr/>
              </p:nvSpPr>
              <p:spPr bwMode="auto">
                <a:xfrm>
                  <a:off x="2592" y="3246"/>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1" name="Freeform 13"/>
                <p:cNvSpPr>
                  <a:spLocks/>
                </p:cNvSpPr>
                <p:nvPr/>
              </p:nvSpPr>
              <p:spPr bwMode="auto">
                <a:xfrm>
                  <a:off x="2590" y="3230"/>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2" name="Freeform 14"/>
                <p:cNvSpPr>
                  <a:spLocks/>
                </p:cNvSpPr>
                <p:nvPr/>
              </p:nvSpPr>
              <p:spPr bwMode="auto">
                <a:xfrm>
                  <a:off x="2590" y="3230"/>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3" name="Rectangle 15"/>
                <p:cNvSpPr>
                  <a:spLocks noChangeArrowheads="1"/>
                </p:cNvSpPr>
                <p:nvPr/>
              </p:nvSpPr>
              <p:spPr bwMode="auto">
                <a:xfrm>
                  <a:off x="2514" y="313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4" name="Rectangle 16"/>
                <p:cNvSpPr>
                  <a:spLocks noChangeArrowheads="1"/>
                </p:cNvSpPr>
                <p:nvPr/>
              </p:nvSpPr>
              <p:spPr bwMode="auto">
                <a:xfrm>
                  <a:off x="2500" y="3146"/>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5" name="Freeform 17"/>
                <p:cNvSpPr>
                  <a:spLocks/>
                </p:cNvSpPr>
                <p:nvPr/>
              </p:nvSpPr>
              <p:spPr bwMode="auto">
                <a:xfrm>
                  <a:off x="2498" y="3132"/>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6" name="Freeform 18"/>
                <p:cNvSpPr>
                  <a:spLocks/>
                </p:cNvSpPr>
                <p:nvPr/>
              </p:nvSpPr>
              <p:spPr bwMode="auto">
                <a:xfrm>
                  <a:off x="2498" y="3132"/>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7" name="Rectangle 19"/>
                <p:cNvSpPr>
                  <a:spLocks noChangeArrowheads="1"/>
                </p:cNvSpPr>
                <p:nvPr/>
              </p:nvSpPr>
              <p:spPr bwMode="auto">
                <a:xfrm>
                  <a:off x="2382" y="3116"/>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8" name="Rectangle 20"/>
                <p:cNvSpPr>
                  <a:spLocks noChangeArrowheads="1"/>
                </p:cNvSpPr>
                <p:nvPr/>
              </p:nvSpPr>
              <p:spPr bwMode="auto">
                <a:xfrm>
                  <a:off x="2368" y="3128"/>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9" name="Freeform 21"/>
                <p:cNvSpPr>
                  <a:spLocks/>
                </p:cNvSpPr>
                <p:nvPr/>
              </p:nvSpPr>
              <p:spPr bwMode="auto">
                <a:xfrm>
                  <a:off x="2366" y="3114"/>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90" name="Freeform 22"/>
                <p:cNvSpPr>
                  <a:spLocks/>
                </p:cNvSpPr>
                <p:nvPr/>
              </p:nvSpPr>
              <p:spPr bwMode="auto">
                <a:xfrm>
                  <a:off x="2366" y="3114"/>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91" name="Rectangle 23"/>
                <p:cNvSpPr>
                  <a:spLocks noChangeArrowheads="1"/>
                </p:cNvSpPr>
                <p:nvPr/>
              </p:nvSpPr>
              <p:spPr bwMode="auto">
                <a:xfrm>
                  <a:off x="2288" y="307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92" name="Rectangle 24"/>
                <p:cNvSpPr>
                  <a:spLocks noChangeArrowheads="1"/>
                </p:cNvSpPr>
                <p:nvPr/>
              </p:nvSpPr>
              <p:spPr bwMode="auto">
                <a:xfrm>
                  <a:off x="2274" y="3090"/>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93" name="Freeform 25"/>
                <p:cNvSpPr>
                  <a:spLocks/>
                </p:cNvSpPr>
                <p:nvPr/>
              </p:nvSpPr>
              <p:spPr bwMode="auto">
                <a:xfrm>
                  <a:off x="2272" y="3076"/>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94" name="Freeform 26"/>
                <p:cNvSpPr>
                  <a:spLocks/>
                </p:cNvSpPr>
                <p:nvPr/>
              </p:nvSpPr>
              <p:spPr bwMode="auto">
                <a:xfrm>
                  <a:off x="2272" y="3076"/>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95" name="Rectangle 27"/>
                <p:cNvSpPr>
                  <a:spLocks noChangeArrowheads="1"/>
                </p:cNvSpPr>
                <p:nvPr/>
              </p:nvSpPr>
              <p:spPr bwMode="auto">
                <a:xfrm>
                  <a:off x="2230" y="3036"/>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96" name="Rectangle 28"/>
                <p:cNvSpPr>
                  <a:spLocks noChangeArrowheads="1"/>
                </p:cNvSpPr>
                <p:nvPr/>
              </p:nvSpPr>
              <p:spPr bwMode="auto">
                <a:xfrm>
                  <a:off x="2218" y="304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97" name="Freeform 29"/>
                <p:cNvSpPr>
                  <a:spLocks/>
                </p:cNvSpPr>
                <p:nvPr/>
              </p:nvSpPr>
              <p:spPr bwMode="auto">
                <a:xfrm>
                  <a:off x="2216" y="3034"/>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98" name="Freeform 30"/>
                <p:cNvSpPr>
                  <a:spLocks/>
                </p:cNvSpPr>
                <p:nvPr/>
              </p:nvSpPr>
              <p:spPr bwMode="auto">
                <a:xfrm>
                  <a:off x="2216" y="3034"/>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99" name="Rectangle 31"/>
                <p:cNvSpPr>
                  <a:spLocks noChangeArrowheads="1"/>
                </p:cNvSpPr>
                <p:nvPr/>
              </p:nvSpPr>
              <p:spPr bwMode="auto">
                <a:xfrm>
                  <a:off x="2164" y="3016"/>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0" name="Rectangle 32"/>
                <p:cNvSpPr>
                  <a:spLocks noChangeArrowheads="1"/>
                </p:cNvSpPr>
                <p:nvPr/>
              </p:nvSpPr>
              <p:spPr bwMode="auto">
                <a:xfrm>
                  <a:off x="2150" y="303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1" name="Freeform 33"/>
                <p:cNvSpPr>
                  <a:spLocks/>
                </p:cNvSpPr>
                <p:nvPr/>
              </p:nvSpPr>
              <p:spPr bwMode="auto">
                <a:xfrm>
                  <a:off x="2148" y="3014"/>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2" name="Freeform 34"/>
                <p:cNvSpPr>
                  <a:spLocks/>
                </p:cNvSpPr>
                <p:nvPr/>
              </p:nvSpPr>
              <p:spPr bwMode="auto">
                <a:xfrm>
                  <a:off x="2148" y="3014"/>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3" name="Rectangle 35"/>
                <p:cNvSpPr>
                  <a:spLocks noChangeArrowheads="1"/>
                </p:cNvSpPr>
                <p:nvPr/>
              </p:nvSpPr>
              <p:spPr bwMode="auto">
                <a:xfrm>
                  <a:off x="2106" y="299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4" name="Rectangle 36"/>
                <p:cNvSpPr>
                  <a:spLocks noChangeArrowheads="1"/>
                </p:cNvSpPr>
                <p:nvPr/>
              </p:nvSpPr>
              <p:spPr bwMode="auto">
                <a:xfrm>
                  <a:off x="2094" y="300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5" name="Freeform 37"/>
                <p:cNvSpPr>
                  <a:spLocks/>
                </p:cNvSpPr>
                <p:nvPr/>
              </p:nvSpPr>
              <p:spPr bwMode="auto">
                <a:xfrm>
                  <a:off x="2092" y="2992"/>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6" name="Freeform 38"/>
                <p:cNvSpPr>
                  <a:spLocks/>
                </p:cNvSpPr>
                <p:nvPr/>
              </p:nvSpPr>
              <p:spPr bwMode="auto">
                <a:xfrm>
                  <a:off x="2092" y="2992"/>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7" name="Rectangle 39"/>
                <p:cNvSpPr>
                  <a:spLocks noChangeArrowheads="1"/>
                </p:cNvSpPr>
                <p:nvPr/>
              </p:nvSpPr>
              <p:spPr bwMode="auto">
                <a:xfrm>
                  <a:off x="2040" y="298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8" name="Rectangle 40"/>
                <p:cNvSpPr>
                  <a:spLocks noChangeArrowheads="1"/>
                </p:cNvSpPr>
                <p:nvPr/>
              </p:nvSpPr>
              <p:spPr bwMode="auto">
                <a:xfrm>
                  <a:off x="2028" y="300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9" name="Freeform 41"/>
                <p:cNvSpPr>
                  <a:spLocks/>
                </p:cNvSpPr>
                <p:nvPr/>
              </p:nvSpPr>
              <p:spPr bwMode="auto">
                <a:xfrm>
                  <a:off x="2026" y="2986"/>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0" name="Freeform 42"/>
                <p:cNvSpPr>
                  <a:spLocks/>
                </p:cNvSpPr>
                <p:nvPr/>
              </p:nvSpPr>
              <p:spPr bwMode="auto">
                <a:xfrm>
                  <a:off x="2026" y="2986"/>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1" name="Rectangle 43"/>
                <p:cNvSpPr>
                  <a:spLocks noChangeArrowheads="1"/>
                </p:cNvSpPr>
                <p:nvPr/>
              </p:nvSpPr>
              <p:spPr bwMode="auto">
                <a:xfrm>
                  <a:off x="1990" y="2966"/>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2" name="Rectangle 44"/>
                <p:cNvSpPr>
                  <a:spLocks noChangeArrowheads="1"/>
                </p:cNvSpPr>
                <p:nvPr/>
              </p:nvSpPr>
              <p:spPr bwMode="auto">
                <a:xfrm>
                  <a:off x="1978" y="298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3" name="Freeform 45"/>
                <p:cNvSpPr>
                  <a:spLocks/>
                </p:cNvSpPr>
                <p:nvPr/>
              </p:nvSpPr>
              <p:spPr bwMode="auto">
                <a:xfrm>
                  <a:off x="1976" y="2964"/>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4" name="Freeform 46"/>
                <p:cNvSpPr>
                  <a:spLocks/>
                </p:cNvSpPr>
                <p:nvPr/>
              </p:nvSpPr>
              <p:spPr bwMode="auto">
                <a:xfrm>
                  <a:off x="1976" y="2964"/>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5" name="Rectangle 47"/>
                <p:cNvSpPr>
                  <a:spLocks noChangeArrowheads="1"/>
                </p:cNvSpPr>
                <p:nvPr/>
              </p:nvSpPr>
              <p:spPr bwMode="auto">
                <a:xfrm>
                  <a:off x="1944" y="2952"/>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6" name="Rectangle 48"/>
                <p:cNvSpPr>
                  <a:spLocks noChangeArrowheads="1"/>
                </p:cNvSpPr>
                <p:nvPr/>
              </p:nvSpPr>
              <p:spPr bwMode="auto">
                <a:xfrm>
                  <a:off x="1930" y="2966"/>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7" name="Freeform 49"/>
                <p:cNvSpPr>
                  <a:spLocks/>
                </p:cNvSpPr>
                <p:nvPr/>
              </p:nvSpPr>
              <p:spPr bwMode="auto">
                <a:xfrm>
                  <a:off x="1928" y="2950"/>
                  <a:ext cx="36" cy="36"/>
                </a:xfrm>
                <a:custGeom>
                  <a:avLst/>
                  <a:gdLst>
                    <a:gd name="T0" fmla="*/ 4 w 36"/>
                    <a:gd name="T1" fmla="*/ 36 h 36"/>
                    <a:gd name="T2" fmla="*/ 0 w 36"/>
                    <a:gd name="T3" fmla="*/ 32 h 36"/>
                    <a:gd name="T4" fmla="*/ 32 w 36"/>
                    <a:gd name="T5" fmla="*/ 0 h 36"/>
                    <a:gd name="T6" fmla="*/ 36 w 36"/>
                    <a:gd name="T7" fmla="*/ 4 h 36"/>
                    <a:gd name="T8" fmla="*/ 4 w 36"/>
                    <a:gd name="T9" fmla="*/ 36 h 36"/>
                  </a:gdLst>
                  <a:ahLst/>
                  <a:cxnLst>
                    <a:cxn ang="0">
                      <a:pos x="T0" y="T1"/>
                    </a:cxn>
                    <a:cxn ang="0">
                      <a:pos x="T2" y="T3"/>
                    </a:cxn>
                    <a:cxn ang="0">
                      <a:pos x="T4" y="T5"/>
                    </a:cxn>
                    <a:cxn ang="0">
                      <a:pos x="T6" y="T7"/>
                    </a:cxn>
                    <a:cxn ang="0">
                      <a:pos x="T8" y="T9"/>
                    </a:cxn>
                  </a:cxnLst>
                  <a:rect l="0" t="0" r="r" b="b"/>
                  <a:pathLst>
                    <a:path w="36" h="36">
                      <a:moveTo>
                        <a:pt x="4" y="36"/>
                      </a:moveTo>
                      <a:lnTo>
                        <a:pt x="0" y="32"/>
                      </a:lnTo>
                      <a:lnTo>
                        <a:pt x="32" y="0"/>
                      </a:lnTo>
                      <a:lnTo>
                        <a:pt x="36" y="4"/>
                      </a:lnTo>
                      <a:lnTo>
                        <a:pt x="4"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8" name="Freeform 50"/>
                <p:cNvSpPr>
                  <a:spLocks/>
                </p:cNvSpPr>
                <p:nvPr/>
              </p:nvSpPr>
              <p:spPr bwMode="auto">
                <a:xfrm>
                  <a:off x="1928" y="2950"/>
                  <a:ext cx="36" cy="36"/>
                </a:xfrm>
                <a:custGeom>
                  <a:avLst/>
                  <a:gdLst>
                    <a:gd name="T0" fmla="*/ 32 w 36"/>
                    <a:gd name="T1" fmla="*/ 36 h 36"/>
                    <a:gd name="T2" fmla="*/ 0 w 36"/>
                    <a:gd name="T3" fmla="*/ 4 h 36"/>
                    <a:gd name="T4" fmla="*/ 4 w 36"/>
                    <a:gd name="T5" fmla="*/ 0 h 36"/>
                    <a:gd name="T6" fmla="*/ 36 w 36"/>
                    <a:gd name="T7" fmla="*/ 32 h 36"/>
                    <a:gd name="T8" fmla="*/ 32 w 36"/>
                    <a:gd name="T9" fmla="*/ 36 h 36"/>
                  </a:gdLst>
                  <a:ahLst/>
                  <a:cxnLst>
                    <a:cxn ang="0">
                      <a:pos x="T0" y="T1"/>
                    </a:cxn>
                    <a:cxn ang="0">
                      <a:pos x="T2" y="T3"/>
                    </a:cxn>
                    <a:cxn ang="0">
                      <a:pos x="T4" y="T5"/>
                    </a:cxn>
                    <a:cxn ang="0">
                      <a:pos x="T6" y="T7"/>
                    </a:cxn>
                    <a:cxn ang="0">
                      <a:pos x="T8" y="T9"/>
                    </a:cxn>
                  </a:cxnLst>
                  <a:rect l="0" t="0" r="r" b="b"/>
                  <a:pathLst>
                    <a:path w="36" h="36">
                      <a:moveTo>
                        <a:pt x="32" y="36"/>
                      </a:moveTo>
                      <a:lnTo>
                        <a:pt x="0" y="4"/>
                      </a:lnTo>
                      <a:lnTo>
                        <a:pt x="4" y="0"/>
                      </a:lnTo>
                      <a:lnTo>
                        <a:pt x="36"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19" name="Rectangle 51"/>
                <p:cNvSpPr>
                  <a:spLocks noChangeArrowheads="1"/>
                </p:cNvSpPr>
                <p:nvPr/>
              </p:nvSpPr>
              <p:spPr bwMode="auto">
                <a:xfrm>
                  <a:off x="1888" y="2946"/>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0" name="Rectangle 52"/>
                <p:cNvSpPr>
                  <a:spLocks noChangeArrowheads="1"/>
                </p:cNvSpPr>
                <p:nvPr/>
              </p:nvSpPr>
              <p:spPr bwMode="auto">
                <a:xfrm>
                  <a:off x="1874" y="2960"/>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1" name="Freeform 53"/>
                <p:cNvSpPr>
                  <a:spLocks/>
                </p:cNvSpPr>
                <p:nvPr/>
              </p:nvSpPr>
              <p:spPr bwMode="auto">
                <a:xfrm>
                  <a:off x="1872" y="2944"/>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2" name="Freeform 54"/>
                <p:cNvSpPr>
                  <a:spLocks/>
                </p:cNvSpPr>
                <p:nvPr/>
              </p:nvSpPr>
              <p:spPr bwMode="auto">
                <a:xfrm>
                  <a:off x="1872" y="2944"/>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3" name="Rectangle 55"/>
                <p:cNvSpPr>
                  <a:spLocks noChangeArrowheads="1"/>
                </p:cNvSpPr>
                <p:nvPr/>
              </p:nvSpPr>
              <p:spPr bwMode="auto">
                <a:xfrm>
                  <a:off x="1840" y="292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4" name="Rectangle 56"/>
                <p:cNvSpPr>
                  <a:spLocks noChangeArrowheads="1"/>
                </p:cNvSpPr>
                <p:nvPr/>
              </p:nvSpPr>
              <p:spPr bwMode="auto">
                <a:xfrm>
                  <a:off x="1828" y="294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5" name="Freeform 57"/>
                <p:cNvSpPr>
                  <a:spLocks/>
                </p:cNvSpPr>
                <p:nvPr/>
              </p:nvSpPr>
              <p:spPr bwMode="auto">
                <a:xfrm>
                  <a:off x="1826" y="2926"/>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6" name="Freeform 58"/>
                <p:cNvSpPr>
                  <a:spLocks/>
                </p:cNvSpPr>
                <p:nvPr/>
              </p:nvSpPr>
              <p:spPr bwMode="auto">
                <a:xfrm>
                  <a:off x="1826" y="2926"/>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Rectangle 59"/>
                <p:cNvSpPr>
                  <a:spLocks noChangeArrowheads="1"/>
                </p:cNvSpPr>
                <p:nvPr/>
              </p:nvSpPr>
              <p:spPr bwMode="auto">
                <a:xfrm>
                  <a:off x="1794" y="2922"/>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8" name="Rectangle 60"/>
                <p:cNvSpPr>
                  <a:spLocks noChangeArrowheads="1"/>
                </p:cNvSpPr>
                <p:nvPr/>
              </p:nvSpPr>
              <p:spPr bwMode="auto">
                <a:xfrm>
                  <a:off x="1780" y="2936"/>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9" name="Freeform 61"/>
                <p:cNvSpPr>
                  <a:spLocks/>
                </p:cNvSpPr>
                <p:nvPr/>
              </p:nvSpPr>
              <p:spPr bwMode="auto">
                <a:xfrm>
                  <a:off x="1778" y="2920"/>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30" name="Freeform 62"/>
                <p:cNvSpPr>
                  <a:spLocks/>
                </p:cNvSpPr>
                <p:nvPr/>
              </p:nvSpPr>
              <p:spPr bwMode="auto">
                <a:xfrm>
                  <a:off x="1778" y="2920"/>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31" name="Rectangle 63"/>
                <p:cNvSpPr>
                  <a:spLocks noChangeArrowheads="1"/>
                </p:cNvSpPr>
                <p:nvPr/>
              </p:nvSpPr>
              <p:spPr bwMode="auto">
                <a:xfrm>
                  <a:off x="1754" y="2910"/>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32" name="Rectangle 64"/>
                <p:cNvSpPr>
                  <a:spLocks noChangeArrowheads="1"/>
                </p:cNvSpPr>
                <p:nvPr/>
              </p:nvSpPr>
              <p:spPr bwMode="auto">
                <a:xfrm>
                  <a:off x="1740" y="2922"/>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33" name="Freeform 65"/>
                <p:cNvSpPr>
                  <a:spLocks/>
                </p:cNvSpPr>
                <p:nvPr/>
              </p:nvSpPr>
              <p:spPr bwMode="auto">
                <a:xfrm>
                  <a:off x="1738" y="2908"/>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34" name="Freeform 66"/>
                <p:cNvSpPr>
                  <a:spLocks/>
                </p:cNvSpPr>
                <p:nvPr/>
              </p:nvSpPr>
              <p:spPr bwMode="auto">
                <a:xfrm>
                  <a:off x="1738" y="2908"/>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35" name="Rectangle 67"/>
                <p:cNvSpPr>
                  <a:spLocks noChangeArrowheads="1"/>
                </p:cNvSpPr>
                <p:nvPr/>
              </p:nvSpPr>
              <p:spPr bwMode="auto">
                <a:xfrm>
                  <a:off x="1718" y="289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36" name="Rectangle 68"/>
                <p:cNvSpPr>
                  <a:spLocks noChangeArrowheads="1"/>
                </p:cNvSpPr>
                <p:nvPr/>
              </p:nvSpPr>
              <p:spPr bwMode="auto">
                <a:xfrm>
                  <a:off x="1706" y="291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37" name="Freeform 69"/>
                <p:cNvSpPr>
                  <a:spLocks/>
                </p:cNvSpPr>
                <p:nvPr/>
              </p:nvSpPr>
              <p:spPr bwMode="auto">
                <a:xfrm>
                  <a:off x="1704" y="2896"/>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38" name="Freeform 70"/>
                <p:cNvSpPr>
                  <a:spLocks/>
                </p:cNvSpPr>
                <p:nvPr/>
              </p:nvSpPr>
              <p:spPr bwMode="auto">
                <a:xfrm>
                  <a:off x="1704" y="2896"/>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39" name="Rectangle 71"/>
                <p:cNvSpPr>
                  <a:spLocks noChangeArrowheads="1"/>
                </p:cNvSpPr>
                <p:nvPr/>
              </p:nvSpPr>
              <p:spPr bwMode="auto">
                <a:xfrm>
                  <a:off x="1684" y="288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40" name="Rectangle 72"/>
                <p:cNvSpPr>
                  <a:spLocks noChangeArrowheads="1"/>
                </p:cNvSpPr>
                <p:nvPr/>
              </p:nvSpPr>
              <p:spPr bwMode="auto">
                <a:xfrm>
                  <a:off x="1670" y="290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41" name="Freeform 73"/>
                <p:cNvSpPr>
                  <a:spLocks/>
                </p:cNvSpPr>
                <p:nvPr/>
              </p:nvSpPr>
              <p:spPr bwMode="auto">
                <a:xfrm>
                  <a:off x="1668" y="2886"/>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42" name="Freeform 74"/>
                <p:cNvSpPr>
                  <a:spLocks/>
                </p:cNvSpPr>
                <p:nvPr/>
              </p:nvSpPr>
              <p:spPr bwMode="auto">
                <a:xfrm>
                  <a:off x="1668" y="2886"/>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43" name="Rectangle 75"/>
                <p:cNvSpPr>
                  <a:spLocks noChangeArrowheads="1"/>
                </p:cNvSpPr>
                <p:nvPr/>
              </p:nvSpPr>
              <p:spPr bwMode="auto">
                <a:xfrm>
                  <a:off x="1672" y="2872"/>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44" name="Rectangle 76"/>
                <p:cNvSpPr>
                  <a:spLocks noChangeArrowheads="1"/>
                </p:cNvSpPr>
                <p:nvPr/>
              </p:nvSpPr>
              <p:spPr bwMode="auto">
                <a:xfrm>
                  <a:off x="1660" y="2886"/>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45" name="Freeform 77"/>
                <p:cNvSpPr>
                  <a:spLocks/>
                </p:cNvSpPr>
                <p:nvPr/>
              </p:nvSpPr>
              <p:spPr bwMode="auto">
                <a:xfrm>
                  <a:off x="1658" y="2870"/>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46" name="Freeform 78"/>
                <p:cNvSpPr>
                  <a:spLocks/>
                </p:cNvSpPr>
                <p:nvPr/>
              </p:nvSpPr>
              <p:spPr bwMode="auto">
                <a:xfrm>
                  <a:off x="1658" y="2870"/>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47" name="Rectangle 79"/>
                <p:cNvSpPr>
                  <a:spLocks noChangeArrowheads="1"/>
                </p:cNvSpPr>
                <p:nvPr/>
              </p:nvSpPr>
              <p:spPr bwMode="auto">
                <a:xfrm>
                  <a:off x="1650" y="285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48" name="Rectangle 80"/>
                <p:cNvSpPr>
                  <a:spLocks noChangeArrowheads="1"/>
                </p:cNvSpPr>
                <p:nvPr/>
              </p:nvSpPr>
              <p:spPr bwMode="auto">
                <a:xfrm>
                  <a:off x="1638" y="286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49" name="Freeform 81"/>
                <p:cNvSpPr>
                  <a:spLocks/>
                </p:cNvSpPr>
                <p:nvPr/>
              </p:nvSpPr>
              <p:spPr bwMode="auto">
                <a:xfrm>
                  <a:off x="1636" y="2852"/>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0" name="Freeform 82"/>
                <p:cNvSpPr>
                  <a:spLocks/>
                </p:cNvSpPr>
                <p:nvPr/>
              </p:nvSpPr>
              <p:spPr bwMode="auto">
                <a:xfrm>
                  <a:off x="1636" y="2852"/>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1" name="Rectangle 83"/>
                <p:cNvSpPr>
                  <a:spLocks noChangeArrowheads="1"/>
                </p:cNvSpPr>
                <p:nvPr/>
              </p:nvSpPr>
              <p:spPr bwMode="auto">
                <a:xfrm>
                  <a:off x="1630" y="283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2" name="Rectangle 84"/>
                <p:cNvSpPr>
                  <a:spLocks noChangeArrowheads="1"/>
                </p:cNvSpPr>
                <p:nvPr/>
              </p:nvSpPr>
              <p:spPr bwMode="auto">
                <a:xfrm>
                  <a:off x="1618" y="285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3" name="Freeform 85"/>
                <p:cNvSpPr>
                  <a:spLocks/>
                </p:cNvSpPr>
                <p:nvPr/>
              </p:nvSpPr>
              <p:spPr bwMode="auto">
                <a:xfrm>
                  <a:off x="1616" y="2836"/>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4" name="Freeform 86"/>
                <p:cNvSpPr>
                  <a:spLocks/>
                </p:cNvSpPr>
                <p:nvPr/>
              </p:nvSpPr>
              <p:spPr bwMode="auto">
                <a:xfrm>
                  <a:off x="1616" y="2836"/>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5" name="Rectangle 87"/>
                <p:cNvSpPr>
                  <a:spLocks noChangeArrowheads="1"/>
                </p:cNvSpPr>
                <p:nvPr/>
              </p:nvSpPr>
              <p:spPr bwMode="auto">
                <a:xfrm>
                  <a:off x="1606" y="282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6" name="Rectangle 88"/>
                <p:cNvSpPr>
                  <a:spLocks noChangeArrowheads="1"/>
                </p:cNvSpPr>
                <p:nvPr/>
              </p:nvSpPr>
              <p:spPr bwMode="auto">
                <a:xfrm>
                  <a:off x="1594" y="284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7" name="Freeform 89"/>
                <p:cNvSpPr>
                  <a:spLocks/>
                </p:cNvSpPr>
                <p:nvPr/>
              </p:nvSpPr>
              <p:spPr bwMode="auto">
                <a:xfrm>
                  <a:off x="1592" y="2826"/>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8" name="Freeform 90"/>
                <p:cNvSpPr>
                  <a:spLocks/>
                </p:cNvSpPr>
                <p:nvPr/>
              </p:nvSpPr>
              <p:spPr bwMode="auto">
                <a:xfrm>
                  <a:off x="1592" y="2826"/>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9" name="Rectangle 91"/>
                <p:cNvSpPr>
                  <a:spLocks noChangeArrowheads="1"/>
                </p:cNvSpPr>
                <p:nvPr/>
              </p:nvSpPr>
              <p:spPr bwMode="auto">
                <a:xfrm>
                  <a:off x="1570" y="2822"/>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0" name="Rectangle 92"/>
                <p:cNvSpPr>
                  <a:spLocks noChangeArrowheads="1"/>
                </p:cNvSpPr>
                <p:nvPr/>
              </p:nvSpPr>
              <p:spPr bwMode="auto">
                <a:xfrm>
                  <a:off x="1556" y="2836"/>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1" name="Freeform 93"/>
                <p:cNvSpPr>
                  <a:spLocks/>
                </p:cNvSpPr>
                <p:nvPr/>
              </p:nvSpPr>
              <p:spPr bwMode="auto">
                <a:xfrm>
                  <a:off x="1554" y="2820"/>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2" name="Freeform 94"/>
                <p:cNvSpPr>
                  <a:spLocks/>
                </p:cNvSpPr>
                <p:nvPr/>
              </p:nvSpPr>
              <p:spPr bwMode="auto">
                <a:xfrm>
                  <a:off x="1554" y="2820"/>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3" name="Rectangle 95"/>
                <p:cNvSpPr>
                  <a:spLocks noChangeArrowheads="1"/>
                </p:cNvSpPr>
                <p:nvPr/>
              </p:nvSpPr>
              <p:spPr bwMode="auto">
                <a:xfrm>
                  <a:off x="1556" y="2816"/>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4" name="Rectangle 96"/>
                <p:cNvSpPr>
                  <a:spLocks noChangeArrowheads="1"/>
                </p:cNvSpPr>
                <p:nvPr/>
              </p:nvSpPr>
              <p:spPr bwMode="auto">
                <a:xfrm>
                  <a:off x="1544" y="282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5" name="Freeform 97"/>
                <p:cNvSpPr>
                  <a:spLocks/>
                </p:cNvSpPr>
                <p:nvPr/>
              </p:nvSpPr>
              <p:spPr bwMode="auto">
                <a:xfrm>
                  <a:off x="1542" y="2814"/>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6" name="Freeform 98"/>
                <p:cNvSpPr>
                  <a:spLocks/>
                </p:cNvSpPr>
                <p:nvPr/>
              </p:nvSpPr>
              <p:spPr bwMode="auto">
                <a:xfrm>
                  <a:off x="1542" y="2814"/>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7" name="Rectangle 99"/>
                <p:cNvSpPr>
                  <a:spLocks noChangeArrowheads="1"/>
                </p:cNvSpPr>
                <p:nvPr/>
              </p:nvSpPr>
              <p:spPr bwMode="auto">
                <a:xfrm>
                  <a:off x="1540" y="2800"/>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8" name="Rectangle 100"/>
                <p:cNvSpPr>
                  <a:spLocks noChangeArrowheads="1"/>
                </p:cNvSpPr>
                <p:nvPr/>
              </p:nvSpPr>
              <p:spPr bwMode="auto">
                <a:xfrm>
                  <a:off x="1528" y="2814"/>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9" name="Freeform 101"/>
                <p:cNvSpPr>
                  <a:spLocks/>
                </p:cNvSpPr>
                <p:nvPr/>
              </p:nvSpPr>
              <p:spPr bwMode="auto">
                <a:xfrm>
                  <a:off x="1526" y="2798"/>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70" name="Freeform 102"/>
                <p:cNvSpPr>
                  <a:spLocks/>
                </p:cNvSpPr>
                <p:nvPr/>
              </p:nvSpPr>
              <p:spPr bwMode="auto">
                <a:xfrm>
                  <a:off x="1526" y="2798"/>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71" name="Rectangle 103"/>
                <p:cNvSpPr>
                  <a:spLocks noChangeArrowheads="1"/>
                </p:cNvSpPr>
                <p:nvPr/>
              </p:nvSpPr>
              <p:spPr bwMode="auto">
                <a:xfrm>
                  <a:off x="1524" y="2782"/>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72" name="Rectangle 104"/>
                <p:cNvSpPr>
                  <a:spLocks noChangeArrowheads="1"/>
                </p:cNvSpPr>
                <p:nvPr/>
              </p:nvSpPr>
              <p:spPr bwMode="auto">
                <a:xfrm>
                  <a:off x="1512" y="2796"/>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73" name="Freeform 105"/>
                <p:cNvSpPr>
                  <a:spLocks/>
                </p:cNvSpPr>
                <p:nvPr/>
              </p:nvSpPr>
              <p:spPr bwMode="auto">
                <a:xfrm>
                  <a:off x="1510" y="2780"/>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74" name="Freeform 106"/>
                <p:cNvSpPr>
                  <a:spLocks/>
                </p:cNvSpPr>
                <p:nvPr/>
              </p:nvSpPr>
              <p:spPr bwMode="auto">
                <a:xfrm>
                  <a:off x="1510" y="2780"/>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75" name="Rectangle 107"/>
                <p:cNvSpPr>
                  <a:spLocks noChangeArrowheads="1"/>
                </p:cNvSpPr>
                <p:nvPr/>
              </p:nvSpPr>
              <p:spPr bwMode="auto">
                <a:xfrm>
                  <a:off x="1506" y="276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76" name="Rectangle 108"/>
                <p:cNvSpPr>
                  <a:spLocks noChangeArrowheads="1"/>
                </p:cNvSpPr>
                <p:nvPr/>
              </p:nvSpPr>
              <p:spPr bwMode="auto">
                <a:xfrm>
                  <a:off x="1492" y="2782"/>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77" name="Freeform 109"/>
                <p:cNvSpPr>
                  <a:spLocks/>
                </p:cNvSpPr>
                <p:nvPr/>
              </p:nvSpPr>
              <p:spPr bwMode="auto">
                <a:xfrm>
                  <a:off x="1490" y="2766"/>
                  <a:ext cx="36" cy="36"/>
                </a:xfrm>
                <a:custGeom>
                  <a:avLst/>
                  <a:gdLst>
                    <a:gd name="T0" fmla="*/ 4 w 36"/>
                    <a:gd name="T1" fmla="*/ 36 h 36"/>
                    <a:gd name="T2" fmla="*/ 0 w 36"/>
                    <a:gd name="T3" fmla="*/ 32 h 36"/>
                    <a:gd name="T4" fmla="*/ 32 w 36"/>
                    <a:gd name="T5" fmla="*/ 0 h 36"/>
                    <a:gd name="T6" fmla="*/ 36 w 36"/>
                    <a:gd name="T7" fmla="*/ 4 h 36"/>
                    <a:gd name="T8" fmla="*/ 4 w 36"/>
                    <a:gd name="T9" fmla="*/ 36 h 36"/>
                  </a:gdLst>
                  <a:ahLst/>
                  <a:cxnLst>
                    <a:cxn ang="0">
                      <a:pos x="T0" y="T1"/>
                    </a:cxn>
                    <a:cxn ang="0">
                      <a:pos x="T2" y="T3"/>
                    </a:cxn>
                    <a:cxn ang="0">
                      <a:pos x="T4" y="T5"/>
                    </a:cxn>
                    <a:cxn ang="0">
                      <a:pos x="T6" y="T7"/>
                    </a:cxn>
                    <a:cxn ang="0">
                      <a:pos x="T8" y="T9"/>
                    </a:cxn>
                  </a:cxnLst>
                  <a:rect l="0" t="0" r="r" b="b"/>
                  <a:pathLst>
                    <a:path w="36" h="36">
                      <a:moveTo>
                        <a:pt x="4" y="36"/>
                      </a:moveTo>
                      <a:lnTo>
                        <a:pt x="0" y="32"/>
                      </a:lnTo>
                      <a:lnTo>
                        <a:pt x="32" y="0"/>
                      </a:lnTo>
                      <a:lnTo>
                        <a:pt x="36" y="4"/>
                      </a:lnTo>
                      <a:lnTo>
                        <a:pt x="4"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78" name="Freeform 110"/>
                <p:cNvSpPr>
                  <a:spLocks/>
                </p:cNvSpPr>
                <p:nvPr/>
              </p:nvSpPr>
              <p:spPr bwMode="auto">
                <a:xfrm>
                  <a:off x="1490" y="2766"/>
                  <a:ext cx="36" cy="36"/>
                </a:xfrm>
                <a:custGeom>
                  <a:avLst/>
                  <a:gdLst>
                    <a:gd name="T0" fmla="*/ 32 w 36"/>
                    <a:gd name="T1" fmla="*/ 36 h 36"/>
                    <a:gd name="T2" fmla="*/ 0 w 36"/>
                    <a:gd name="T3" fmla="*/ 4 h 36"/>
                    <a:gd name="T4" fmla="*/ 4 w 36"/>
                    <a:gd name="T5" fmla="*/ 0 h 36"/>
                    <a:gd name="T6" fmla="*/ 36 w 36"/>
                    <a:gd name="T7" fmla="*/ 32 h 36"/>
                    <a:gd name="T8" fmla="*/ 32 w 36"/>
                    <a:gd name="T9" fmla="*/ 36 h 36"/>
                  </a:gdLst>
                  <a:ahLst/>
                  <a:cxnLst>
                    <a:cxn ang="0">
                      <a:pos x="T0" y="T1"/>
                    </a:cxn>
                    <a:cxn ang="0">
                      <a:pos x="T2" y="T3"/>
                    </a:cxn>
                    <a:cxn ang="0">
                      <a:pos x="T4" y="T5"/>
                    </a:cxn>
                    <a:cxn ang="0">
                      <a:pos x="T6" y="T7"/>
                    </a:cxn>
                    <a:cxn ang="0">
                      <a:pos x="T8" y="T9"/>
                    </a:cxn>
                  </a:cxnLst>
                  <a:rect l="0" t="0" r="r" b="b"/>
                  <a:pathLst>
                    <a:path w="36" h="36">
                      <a:moveTo>
                        <a:pt x="32" y="36"/>
                      </a:moveTo>
                      <a:lnTo>
                        <a:pt x="0" y="4"/>
                      </a:lnTo>
                      <a:lnTo>
                        <a:pt x="4" y="0"/>
                      </a:lnTo>
                      <a:lnTo>
                        <a:pt x="36"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79" name="Rectangle 111"/>
                <p:cNvSpPr>
                  <a:spLocks noChangeArrowheads="1"/>
                </p:cNvSpPr>
                <p:nvPr/>
              </p:nvSpPr>
              <p:spPr bwMode="auto">
                <a:xfrm>
                  <a:off x="1508" y="273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0" name="Rectangle 112"/>
                <p:cNvSpPr>
                  <a:spLocks noChangeArrowheads="1"/>
                </p:cNvSpPr>
                <p:nvPr/>
              </p:nvSpPr>
              <p:spPr bwMode="auto">
                <a:xfrm>
                  <a:off x="1496" y="275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1" name="Freeform 113"/>
                <p:cNvSpPr>
                  <a:spLocks/>
                </p:cNvSpPr>
                <p:nvPr/>
              </p:nvSpPr>
              <p:spPr bwMode="auto">
                <a:xfrm>
                  <a:off x="1494" y="2736"/>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2" name="Freeform 114"/>
                <p:cNvSpPr>
                  <a:spLocks/>
                </p:cNvSpPr>
                <p:nvPr/>
              </p:nvSpPr>
              <p:spPr bwMode="auto">
                <a:xfrm>
                  <a:off x="1494" y="2736"/>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3" name="Rectangle 115"/>
                <p:cNvSpPr>
                  <a:spLocks noChangeArrowheads="1"/>
                </p:cNvSpPr>
                <p:nvPr/>
              </p:nvSpPr>
              <p:spPr bwMode="auto">
                <a:xfrm>
                  <a:off x="1490" y="2734"/>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4" name="Rectangle 116"/>
                <p:cNvSpPr>
                  <a:spLocks noChangeArrowheads="1"/>
                </p:cNvSpPr>
                <p:nvPr/>
              </p:nvSpPr>
              <p:spPr bwMode="auto">
                <a:xfrm>
                  <a:off x="1478" y="274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5" name="Freeform 117"/>
                <p:cNvSpPr>
                  <a:spLocks/>
                </p:cNvSpPr>
                <p:nvPr/>
              </p:nvSpPr>
              <p:spPr bwMode="auto">
                <a:xfrm>
                  <a:off x="1476" y="2732"/>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6" name="Freeform 118"/>
                <p:cNvSpPr>
                  <a:spLocks/>
                </p:cNvSpPr>
                <p:nvPr/>
              </p:nvSpPr>
              <p:spPr bwMode="auto">
                <a:xfrm>
                  <a:off x="1476" y="2732"/>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7" name="Rectangle 119"/>
                <p:cNvSpPr>
                  <a:spLocks noChangeArrowheads="1"/>
                </p:cNvSpPr>
                <p:nvPr/>
              </p:nvSpPr>
              <p:spPr bwMode="auto">
                <a:xfrm>
                  <a:off x="1474" y="271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8" name="Rectangle 120"/>
                <p:cNvSpPr>
                  <a:spLocks noChangeArrowheads="1"/>
                </p:cNvSpPr>
                <p:nvPr/>
              </p:nvSpPr>
              <p:spPr bwMode="auto">
                <a:xfrm>
                  <a:off x="1460" y="2730"/>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9" name="Freeform 121"/>
                <p:cNvSpPr>
                  <a:spLocks/>
                </p:cNvSpPr>
                <p:nvPr/>
              </p:nvSpPr>
              <p:spPr bwMode="auto">
                <a:xfrm>
                  <a:off x="1458" y="2716"/>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0" name="Freeform 122"/>
                <p:cNvSpPr>
                  <a:spLocks/>
                </p:cNvSpPr>
                <p:nvPr/>
              </p:nvSpPr>
              <p:spPr bwMode="auto">
                <a:xfrm>
                  <a:off x="1458" y="2716"/>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1" name="Rectangle 123"/>
                <p:cNvSpPr>
                  <a:spLocks noChangeArrowheads="1"/>
                </p:cNvSpPr>
                <p:nvPr/>
              </p:nvSpPr>
              <p:spPr bwMode="auto">
                <a:xfrm>
                  <a:off x="1456" y="271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2" name="Rectangle 124"/>
                <p:cNvSpPr>
                  <a:spLocks noChangeArrowheads="1"/>
                </p:cNvSpPr>
                <p:nvPr/>
              </p:nvSpPr>
              <p:spPr bwMode="auto">
                <a:xfrm>
                  <a:off x="1444" y="272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3" name="Freeform 125"/>
                <p:cNvSpPr>
                  <a:spLocks/>
                </p:cNvSpPr>
                <p:nvPr/>
              </p:nvSpPr>
              <p:spPr bwMode="auto">
                <a:xfrm>
                  <a:off x="1442" y="2712"/>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4" name="Freeform 126"/>
                <p:cNvSpPr>
                  <a:spLocks/>
                </p:cNvSpPr>
                <p:nvPr/>
              </p:nvSpPr>
              <p:spPr bwMode="auto">
                <a:xfrm>
                  <a:off x="1442" y="2712"/>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5" name="Rectangle 127"/>
                <p:cNvSpPr>
                  <a:spLocks noChangeArrowheads="1"/>
                </p:cNvSpPr>
                <p:nvPr/>
              </p:nvSpPr>
              <p:spPr bwMode="auto">
                <a:xfrm>
                  <a:off x="1434" y="2710"/>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6" name="Rectangle 128"/>
                <p:cNvSpPr>
                  <a:spLocks noChangeArrowheads="1"/>
                </p:cNvSpPr>
                <p:nvPr/>
              </p:nvSpPr>
              <p:spPr bwMode="auto">
                <a:xfrm>
                  <a:off x="1420" y="272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7" name="Freeform 129"/>
                <p:cNvSpPr>
                  <a:spLocks/>
                </p:cNvSpPr>
                <p:nvPr/>
              </p:nvSpPr>
              <p:spPr bwMode="auto">
                <a:xfrm>
                  <a:off x="1418" y="2708"/>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8" name="Freeform 130"/>
                <p:cNvSpPr>
                  <a:spLocks/>
                </p:cNvSpPr>
                <p:nvPr/>
              </p:nvSpPr>
              <p:spPr bwMode="auto">
                <a:xfrm>
                  <a:off x="1418" y="2708"/>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9" name="Rectangle 131"/>
                <p:cNvSpPr>
                  <a:spLocks noChangeArrowheads="1"/>
                </p:cNvSpPr>
                <p:nvPr/>
              </p:nvSpPr>
              <p:spPr bwMode="auto">
                <a:xfrm>
                  <a:off x="1396" y="2702"/>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0" name="Rectangle 132"/>
                <p:cNvSpPr>
                  <a:spLocks noChangeArrowheads="1"/>
                </p:cNvSpPr>
                <p:nvPr/>
              </p:nvSpPr>
              <p:spPr bwMode="auto">
                <a:xfrm>
                  <a:off x="1384" y="2716"/>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1" name="Freeform 133"/>
                <p:cNvSpPr>
                  <a:spLocks/>
                </p:cNvSpPr>
                <p:nvPr/>
              </p:nvSpPr>
              <p:spPr bwMode="auto">
                <a:xfrm>
                  <a:off x="1382" y="2700"/>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2" name="Freeform 134"/>
                <p:cNvSpPr>
                  <a:spLocks/>
                </p:cNvSpPr>
                <p:nvPr/>
              </p:nvSpPr>
              <p:spPr bwMode="auto">
                <a:xfrm>
                  <a:off x="1382" y="2700"/>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3" name="Rectangle 135"/>
                <p:cNvSpPr>
                  <a:spLocks noChangeArrowheads="1"/>
                </p:cNvSpPr>
                <p:nvPr/>
              </p:nvSpPr>
              <p:spPr bwMode="auto">
                <a:xfrm>
                  <a:off x="1386" y="268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4" name="Rectangle 136"/>
                <p:cNvSpPr>
                  <a:spLocks noChangeArrowheads="1"/>
                </p:cNvSpPr>
                <p:nvPr/>
              </p:nvSpPr>
              <p:spPr bwMode="auto">
                <a:xfrm>
                  <a:off x="1374" y="270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5" name="Freeform 137"/>
                <p:cNvSpPr>
                  <a:spLocks/>
                </p:cNvSpPr>
                <p:nvPr/>
              </p:nvSpPr>
              <p:spPr bwMode="auto">
                <a:xfrm>
                  <a:off x="1372" y="2686"/>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6" name="Freeform 138"/>
                <p:cNvSpPr>
                  <a:spLocks/>
                </p:cNvSpPr>
                <p:nvPr/>
              </p:nvSpPr>
              <p:spPr bwMode="auto">
                <a:xfrm>
                  <a:off x="1372" y="2686"/>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7" name="Rectangle 139"/>
                <p:cNvSpPr>
                  <a:spLocks noChangeArrowheads="1"/>
                </p:cNvSpPr>
                <p:nvPr/>
              </p:nvSpPr>
              <p:spPr bwMode="auto">
                <a:xfrm>
                  <a:off x="1372" y="267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8" name="Rectangle 140"/>
                <p:cNvSpPr>
                  <a:spLocks noChangeArrowheads="1"/>
                </p:cNvSpPr>
                <p:nvPr/>
              </p:nvSpPr>
              <p:spPr bwMode="auto">
                <a:xfrm>
                  <a:off x="1358" y="2692"/>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9" name="Freeform 141"/>
                <p:cNvSpPr>
                  <a:spLocks/>
                </p:cNvSpPr>
                <p:nvPr/>
              </p:nvSpPr>
              <p:spPr bwMode="auto">
                <a:xfrm>
                  <a:off x="1356" y="2676"/>
                  <a:ext cx="36" cy="36"/>
                </a:xfrm>
                <a:custGeom>
                  <a:avLst/>
                  <a:gdLst>
                    <a:gd name="T0" fmla="*/ 4 w 36"/>
                    <a:gd name="T1" fmla="*/ 36 h 36"/>
                    <a:gd name="T2" fmla="*/ 0 w 36"/>
                    <a:gd name="T3" fmla="*/ 32 h 36"/>
                    <a:gd name="T4" fmla="*/ 32 w 36"/>
                    <a:gd name="T5" fmla="*/ 0 h 36"/>
                    <a:gd name="T6" fmla="*/ 36 w 36"/>
                    <a:gd name="T7" fmla="*/ 4 h 36"/>
                    <a:gd name="T8" fmla="*/ 4 w 36"/>
                    <a:gd name="T9" fmla="*/ 36 h 36"/>
                  </a:gdLst>
                  <a:ahLst/>
                  <a:cxnLst>
                    <a:cxn ang="0">
                      <a:pos x="T0" y="T1"/>
                    </a:cxn>
                    <a:cxn ang="0">
                      <a:pos x="T2" y="T3"/>
                    </a:cxn>
                    <a:cxn ang="0">
                      <a:pos x="T4" y="T5"/>
                    </a:cxn>
                    <a:cxn ang="0">
                      <a:pos x="T6" y="T7"/>
                    </a:cxn>
                    <a:cxn ang="0">
                      <a:pos x="T8" y="T9"/>
                    </a:cxn>
                  </a:cxnLst>
                  <a:rect l="0" t="0" r="r" b="b"/>
                  <a:pathLst>
                    <a:path w="36" h="36">
                      <a:moveTo>
                        <a:pt x="4" y="36"/>
                      </a:moveTo>
                      <a:lnTo>
                        <a:pt x="0" y="32"/>
                      </a:lnTo>
                      <a:lnTo>
                        <a:pt x="32" y="0"/>
                      </a:lnTo>
                      <a:lnTo>
                        <a:pt x="36" y="4"/>
                      </a:lnTo>
                      <a:lnTo>
                        <a:pt x="4"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0" name="Freeform 142"/>
                <p:cNvSpPr>
                  <a:spLocks/>
                </p:cNvSpPr>
                <p:nvPr/>
              </p:nvSpPr>
              <p:spPr bwMode="auto">
                <a:xfrm>
                  <a:off x="1356" y="2676"/>
                  <a:ext cx="36" cy="36"/>
                </a:xfrm>
                <a:custGeom>
                  <a:avLst/>
                  <a:gdLst>
                    <a:gd name="T0" fmla="*/ 32 w 36"/>
                    <a:gd name="T1" fmla="*/ 36 h 36"/>
                    <a:gd name="T2" fmla="*/ 0 w 36"/>
                    <a:gd name="T3" fmla="*/ 4 h 36"/>
                    <a:gd name="T4" fmla="*/ 4 w 36"/>
                    <a:gd name="T5" fmla="*/ 0 h 36"/>
                    <a:gd name="T6" fmla="*/ 36 w 36"/>
                    <a:gd name="T7" fmla="*/ 32 h 36"/>
                    <a:gd name="T8" fmla="*/ 32 w 36"/>
                    <a:gd name="T9" fmla="*/ 36 h 36"/>
                  </a:gdLst>
                  <a:ahLst/>
                  <a:cxnLst>
                    <a:cxn ang="0">
                      <a:pos x="T0" y="T1"/>
                    </a:cxn>
                    <a:cxn ang="0">
                      <a:pos x="T2" y="T3"/>
                    </a:cxn>
                    <a:cxn ang="0">
                      <a:pos x="T4" y="T5"/>
                    </a:cxn>
                    <a:cxn ang="0">
                      <a:pos x="T6" y="T7"/>
                    </a:cxn>
                    <a:cxn ang="0">
                      <a:pos x="T8" y="T9"/>
                    </a:cxn>
                  </a:cxnLst>
                  <a:rect l="0" t="0" r="r" b="b"/>
                  <a:pathLst>
                    <a:path w="36" h="36">
                      <a:moveTo>
                        <a:pt x="32" y="36"/>
                      </a:moveTo>
                      <a:lnTo>
                        <a:pt x="0" y="4"/>
                      </a:lnTo>
                      <a:lnTo>
                        <a:pt x="4" y="0"/>
                      </a:lnTo>
                      <a:lnTo>
                        <a:pt x="36"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1" name="Rectangle 143"/>
                <p:cNvSpPr>
                  <a:spLocks noChangeArrowheads="1"/>
                </p:cNvSpPr>
                <p:nvPr/>
              </p:nvSpPr>
              <p:spPr bwMode="auto">
                <a:xfrm>
                  <a:off x="1358" y="2670"/>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2" name="Rectangle 144"/>
                <p:cNvSpPr>
                  <a:spLocks noChangeArrowheads="1"/>
                </p:cNvSpPr>
                <p:nvPr/>
              </p:nvSpPr>
              <p:spPr bwMode="auto">
                <a:xfrm>
                  <a:off x="1344" y="2684"/>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3" name="Freeform 145"/>
                <p:cNvSpPr>
                  <a:spLocks/>
                </p:cNvSpPr>
                <p:nvPr/>
              </p:nvSpPr>
              <p:spPr bwMode="auto">
                <a:xfrm>
                  <a:off x="1342" y="2668"/>
                  <a:ext cx="36" cy="36"/>
                </a:xfrm>
                <a:custGeom>
                  <a:avLst/>
                  <a:gdLst>
                    <a:gd name="T0" fmla="*/ 4 w 36"/>
                    <a:gd name="T1" fmla="*/ 36 h 36"/>
                    <a:gd name="T2" fmla="*/ 0 w 36"/>
                    <a:gd name="T3" fmla="*/ 32 h 36"/>
                    <a:gd name="T4" fmla="*/ 32 w 36"/>
                    <a:gd name="T5" fmla="*/ 0 h 36"/>
                    <a:gd name="T6" fmla="*/ 36 w 36"/>
                    <a:gd name="T7" fmla="*/ 4 h 36"/>
                    <a:gd name="T8" fmla="*/ 4 w 36"/>
                    <a:gd name="T9" fmla="*/ 36 h 36"/>
                  </a:gdLst>
                  <a:ahLst/>
                  <a:cxnLst>
                    <a:cxn ang="0">
                      <a:pos x="T0" y="T1"/>
                    </a:cxn>
                    <a:cxn ang="0">
                      <a:pos x="T2" y="T3"/>
                    </a:cxn>
                    <a:cxn ang="0">
                      <a:pos x="T4" y="T5"/>
                    </a:cxn>
                    <a:cxn ang="0">
                      <a:pos x="T6" y="T7"/>
                    </a:cxn>
                    <a:cxn ang="0">
                      <a:pos x="T8" y="T9"/>
                    </a:cxn>
                  </a:cxnLst>
                  <a:rect l="0" t="0" r="r" b="b"/>
                  <a:pathLst>
                    <a:path w="36" h="36">
                      <a:moveTo>
                        <a:pt x="4" y="36"/>
                      </a:moveTo>
                      <a:lnTo>
                        <a:pt x="0" y="32"/>
                      </a:lnTo>
                      <a:lnTo>
                        <a:pt x="32" y="0"/>
                      </a:lnTo>
                      <a:lnTo>
                        <a:pt x="36" y="4"/>
                      </a:lnTo>
                      <a:lnTo>
                        <a:pt x="4"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4" name="Freeform 146"/>
                <p:cNvSpPr>
                  <a:spLocks/>
                </p:cNvSpPr>
                <p:nvPr/>
              </p:nvSpPr>
              <p:spPr bwMode="auto">
                <a:xfrm>
                  <a:off x="1342" y="2668"/>
                  <a:ext cx="36" cy="36"/>
                </a:xfrm>
                <a:custGeom>
                  <a:avLst/>
                  <a:gdLst>
                    <a:gd name="T0" fmla="*/ 32 w 36"/>
                    <a:gd name="T1" fmla="*/ 36 h 36"/>
                    <a:gd name="T2" fmla="*/ 0 w 36"/>
                    <a:gd name="T3" fmla="*/ 4 h 36"/>
                    <a:gd name="T4" fmla="*/ 4 w 36"/>
                    <a:gd name="T5" fmla="*/ 0 h 36"/>
                    <a:gd name="T6" fmla="*/ 36 w 36"/>
                    <a:gd name="T7" fmla="*/ 32 h 36"/>
                    <a:gd name="T8" fmla="*/ 32 w 36"/>
                    <a:gd name="T9" fmla="*/ 36 h 36"/>
                  </a:gdLst>
                  <a:ahLst/>
                  <a:cxnLst>
                    <a:cxn ang="0">
                      <a:pos x="T0" y="T1"/>
                    </a:cxn>
                    <a:cxn ang="0">
                      <a:pos x="T2" y="T3"/>
                    </a:cxn>
                    <a:cxn ang="0">
                      <a:pos x="T4" y="T5"/>
                    </a:cxn>
                    <a:cxn ang="0">
                      <a:pos x="T6" y="T7"/>
                    </a:cxn>
                    <a:cxn ang="0">
                      <a:pos x="T8" y="T9"/>
                    </a:cxn>
                  </a:cxnLst>
                  <a:rect l="0" t="0" r="r" b="b"/>
                  <a:pathLst>
                    <a:path w="36" h="36">
                      <a:moveTo>
                        <a:pt x="32" y="36"/>
                      </a:moveTo>
                      <a:lnTo>
                        <a:pt x="0" y="4"/>
                      </a:lnTo>
                      <a:lnTo>
                        <a:pt x="4" y="0"/>
                      </a:lnTo>
                      <a:lnTo>
                        <a:pt x="36"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5" name="Rectangle 147"/>
                <p:cNvSpPr>
                  <a:spLocks noChangeArrowheads="1"/>
                </p:cNvSpPr>
                <p:nvPr/>
              </p:nvSpPr>
              <p:spPr bwMode="auto">
                <a:xfrm>
                  <a:off x="1352" y="265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6" name="Rectangle 148"/>
                <p:cNvSpPr>
                  <a:spLocks noChangeArrowheads="1"/>
                </p:cNvSpPr>
                <p:nvPr/>
              </p:nvSpPr>
              <p:spPr bwMode="auto">
                <a:xfrm>
                  <a:off x="1338" y="2668"/>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7" name="Freeform 149"/>
                <p:cNvSpPr>
                  <a:spLocks/>
                </p:cNvSpPr>
                <p:nvPr/>
              </p:nvSpPr>
              <p:spPr bwMode="auto">
                <a:xfrm>
                  <a:off x="1336" y="2652"/>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8" name="Freeform 150"/>
                <p:cNvSpPr>
                  <a:spLocks/>
                </p:cNvSpPr>
                <p:nvPr/>
              </p:nvSpPr>
              <p:spPr bwMode="auto">
                <a:xfrm>
                  <a:off x="1336" y="2652"/>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9" name="Rectangle 151"/>
                <p:cNvSpPr>
                  <a:spLocks noChangeArrowheads="1"/>
                </p:cNvSpPr>
                <p:nvPr/>
              </p:nvSpPr>
              <p:spPr bwMode="auto">
                <a:xfrm>
                  <a:off x="1344" y="2644"/>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0" name="Rectangle 152"/>
                <p:cNvSpPr>
                  <a:spLocks noChangeArrowheads="1"/>
                </p:cNvSpPr>
                <p:nvPr/>
              </p:nvSpPr>
              <p:spPr bwMode="auto">
                <a:xfrm>
                  <a:off x="1332" y="265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1" name="Freeform 153"/>
                <p:cNvSpPr>
                  <a:spLocks/>
                </p:cNvSpPr>
                <p:nvPr/>
              </p:nvSpPr>
              <p:spPr bwMode="auto">
                <a:xfrm>
                  <a:off x="1330" y="2642"/>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2" name="Freeform 154"/>
                <p:cNvSpPr>
                  <a:spLocks/>
                </p:cNvSpPr>
                <p:nvPr/>
              </p:nvSpPr>
              <p:spPr bwMode="auto">
                <a:xfrm>
                  <a:off x="1330" y="2642"/>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3" name="Rectangle 155"/>
                <p:cNvSpPr>
                  <a:spLocks noChangeArrowheads="1"/>
                </p:cNvSpPr>
                <p:nvPr/>
              </p:nvSpPr>
              <p:spPr bwMode="auto">
                <a:xfrm>
                  <a:off x="1330" y="263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4" name="Rectangle 156"/>
                <p:cNvSpPr>
                  <a:spLocks noChangeArrowheads="1"/>
                </p:cNvSpPr>
                <p:nvPr/>
              </p:nvSpPr>
              <p:spPr bwMode="auto">
                <a:xfrm>
                  <a:off x="1318" y="265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5" name="Freeform 157"/>
                <p:cNvSpPr>
                  <a:spLocks/>
                </p:cNvSpPr>
                <p:nvPr/>
              </p:nvSpPr>
              <p:spPr bwMode="auto">
                <a:xfrm>
                  <a:off x="1316" y="2636"/>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6" name="Freeform 158"/>
                <p:cNvSpPr>
                  <a:spLocks/>
                </p:cNvSpPr>
                <p:nvPr/>
              </p:nvSpPr>
              <p:spPr bwMode="auto">
                <a:xfrm>
                  <a:off x="1316" y="2636"/>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7" name="Rectangle 159"/>
                <p:cNvSpPr>
                  <a:spLocks noChangeArrowheads="1"/>
                </p:cNvSpPr>
                <p:nvPr/>
              </p:nvSpPr>
              <p:spPr bwMode="auto">
                <a:xfrm>
                  <a:off x="1304" y="262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8" name="Rectangle 160"/>
                <p:cNvSpPr>
                  <a:spLocks noChangeArrowheads="1"/>
                </p:cNvSpPr>
                <p:nvPr/>
              </p:nvSpPr>
              <p:spPr bwMode="auto">
                <a:xfrm>
                  <a:off x="1290" y="264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9" name="Freeform 161"/>
                <p:cNvSpPr>
                  <a:spLocks/>
                </p:cNvSpPr>
                <p:nvPr/>
              </p:nvSpPr>
              <p:spPr bwMode="auto">
                <a:xfrm>
                  <a:off x="1288" y="2626"/>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0" name="Freeform 162"/>
                <p:cNvSpPr>
                  <a:spLocks/>
                </p:cNvSpPr>
                <p:nvPr/>
              </p:nvSpPr>
              <p:spPr bwMode="auto">
                <a:xfrm>
                  <a:off x="1288" y="2626"/>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1" name="Rectangle 163"/>
                <p:cNvSpPr>
                  <a:spLocks noChangeArrowheads="1"/>
                </p:cNvSpPr>
                <p:nvPr/>
              </p:nvSpPr>
              <p:spPr bwMode="auto">
                <a:xfrm>
                  <a:off x="1314" y="2630"/>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2" name="Rectangle 164"/>
                <p:cNvSpPr>
                  <a:spLocks noChangeArrowheads="1"/>
                </p:cNvSpPr>
                <p:nvPr/>
              </p:nvSpPr>
              <p:spPr bwMode="auto">
                <a:xfrm>
                  <a:off x="1300" y="2642"/>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3" name="Freeform 165"/>
                <p:cNvSpPr>
                  <a:spLocks/>
                </p:cNvSpPr>
                <p:nvPr/>
              </p:nvSpPr>
              <p:spPr bwMode="auto">
                <a:xfrm>
                  <a:off x="1298" y="2628"/>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4" name="Freeform 166"/>
                <p:cNvSpPr>
                  <a:spLocks/>
                </p:cNvSpPr>
                <p:nvPr/>
              </p:nvSpPr>
              <p:spPr bwMode="auto">
                <a:xfrm>
                  <a:off x="1298" y="2628"/>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5" name="Rectangle 167"/>
                <p:cNvSpPr>
                  <a:spLocks noChangeArrowheads="1"/>
                </p:cNvSpPr>
                <p:nvPr/>
              </p:nvSpPr>
              <p:spPr bwMode="auto">
                <a:xfrm>
                  <a:off x="1290" y="2622"/>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6" name="Rectangle 168"/>
                <p:cNvSpPr>
                  <a:spLocks noChangeArrowheads="1"/>
                </p:cNvSpPr>
                <p:nvPr/>
              </p:nvSpPr>
              <p:spPr bwMode="auto">
                <a:xfrm>
                  <a:off x="1276" y="2634"/>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7" name="Freeform 169"/>
                <p:cNvSpPr>
                  <a:spLocks/>
                </p:cNvSpPr>
                <p:nvPr/>
              </p:nvSpPr>
              <p:spPr bwMode="auto">
                <a:xfrm>
                  <a:off x="1274" y="2620"/>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8" name="Freeform 170"/>
                <p:cNvSpPr>
                  <a:spLocks/>
                </p:cNvSpPr>
                <p:nvPr/>
              </p:nvSpPr>
              <p:spPr bwMode="auto">
                <a:xfrm>
                  <a:off x="1274" y="2620"/>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9" name="Rectangle 171"/>
                <p:cNvSpPr>
                  <a:spLocks noChangeArrowheads="1"/>
                </p:cNvSpPr>
                <p:nvPr/>
              </p:nvSpPr>
              <p:spPr bwMode="auto">
                <a:xfrm>
                  <a:off x="1280" y="261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0" name="Rectangle 172"/>
                <p:cNvSpPr>
                  <a:spLocks noChangeArrowheads="1"/>
                </p:cNvSpPr>
                <p:nvPr/>
              </p:nvSpPr>
              <p:spPr bwMode="auto">
                <a:xfrm>
                  <a:off x="1266" y="2628"/>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1" name="Freeform 173"/>
                <p:cNvSpPr>
                  <a:spLocks/>
                </p:cNvSpPr>
                <p:nvPr/>
              </p:nvSpPr>
              <p:spPr bwMode="auto">
                <a:xfrm>
                  <a:off x="1264" y="2612"/>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2" name="Freeform 174"/>
                <p:cNvSpPr>
                  <a:spLocks/>
                </p:cNvSpPr>
                <p:nvPr/>
              </p:nvSpPr>
              <p:spPr bwMode="auto">
                <a:xfrm>
                  <a:off x="1264" y="2612"/>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3" name="Rectangle 175"/>
                <p:cNvSpPr>
                  <a:spLocks noChangeArrowheads="1"/>
                </p:cNvSpPr>
                <p:nvPr/>
              </p:nvSpPr>
              <p:spPr bwMode="auto">
                <a:xfrm>
                  <a:off x="1270" y="2606"/>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4" name="Rectangle 176"/>
                <p:cNvSpPr>
                  <a:spLocks noChangeArrowheads="1"/>
                </p:cNvSpPr>
                <p:nvPr/>
              </p:nvSpPr>
              <p:spPr bwMode="auto">
                <a:xfrm>
                  <a:off x="1256" y="261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5" name="Freeform 177"/>
                <p:cNvSpPr>
                  <a:spLocks/>
                </p:cNvSpPr>
                <p:nvPr/>
              </p:nvSpPr>
              <p:spPr bwMode="auto">
                <a:xfrm>
                  <a:off x="1254" y="2604"/>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6" name="Freeform 178"/>
                <p:cNvSpPr>
                  <a:spLocks/>
                </p:cNvSpPr>
                <p:nvPr/>
              </p:nvSpPr>
              <p:spPr bwMode="auto">
                <a:xfrm>
                  <a:off x="1254" y="2604"/>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7" name="Rectangle 179"/>
                <p:cNvSpPr>
                  <a:spLocks noChangeArrowheads="1"/>
                </p:cNvSpPr>
                <p:nvPr/>
              </p:nvSpPr>
              <p:spPr bwMode="auto">
                <a:xfrm>
                  <a:off x="1246" y="257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8" name="Rectangle 180"/>
                <p:cNvSpPr>
                  <a:spLocks noChangeArrowheads="1"/>
                </p:cNvSpPr>
                <p:nvPr/>
              </p:nvSpPr>
              <p:spPr bwMode="auto">
                <a:xfrm>
                  <a:off x="1232" y="2588"/>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9" name="Freeform 181"/>
                <p:cNvSpPr>
                  <a:spLocks/>
                </p:cNvSpPr>
                <p:nvPr/>
              </p:nvSpPr>
              <p:spPr bwMode="auto">
                <a:xfrm>
                  <a:off x="1230" y="2572"/>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50" name="Freeform 182"/>
                <p:cNvSpPr>
                  <a:spLocks/>
                </p:cNvSpPr>
                <p:nvPr/>
              </p:nvSpPr>
              <p:spPr bwMode="auto">
                <a:xfrm>
                  <a:off x="1230" y="2572"/>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51" name="Rectangle 183"/>
                <p:cNvSpPr>
                  <a:spLocks noChangeArrowheads="1"/>
                </p:cNvSpPr>
                <p:nvPr/>
              </p:nvSpPr>
              <p:spPr bwMode="auto">
                <a:xfrm>
                  <a:off x="1260" y="2582"/>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52" name="Rectangle 184"/>
                <p:cNvSpPr>
                  <a:spLocks noChangeArrowheads="1"/>
                </p:cNvSpPr>
                <p:nvPr/>
              </p:nvSpPr>
              <p:spPr bwMode="auto">
                <a:xfrm>
                  <a:off x="1246" y="2596"/>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53" name="Freeform 185"/>
                <p:cNvSpPr>
                  <a:spLocks/>
                </p:cNvSpPr>
                <p:nvPr/>
              </p:nvSpPr>
              <p:spPr bwMode="auto">
                <a:xfrm>
                  <a:off x="1244" y="2580"/>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54" name="Freeform 186"/>
                <p:cNvSpPr>
                  <a:spLocks/>
                </p:cNvSpPr>
                <p:nvPr/>
              </p:nvSpPr>
              <p:spPr bwMode="auto">
                <a:xfrm>
                  <a:off x="1244" y="2580"/>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55" name="Rectangle 187"/>
                <p:cNvSpPr>
                  <a:spLocks noChangeArrowheads="1"/>
                </p:cNvSpPr>
                <p:nvPr/>
              </p:nvSpPr>
              <p:spPr bwMode="auto">
                <a:xfrm>
                  <a:off x="1268" y="259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56" name="Rectangle 188"/>
                <p:cNvSpPr>
                  <a:spLocks noChangeArrowheads="1"/>
                </p:cNvSpPr>
                <p:nvPr/>
              </p:nvSpPr>
              <p:spPr bwMode="auto">
                <a:xfrm>
                  <a:off x="1254" y="2606"/>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57" name="Freeform 189"/>
                <p:cNvSpPr>
                  <a:spLocks/>
                </p:cNvSpPr>
                <p:nvPr/>
              </p:nvSpPr>
              <p:spPr bwMode="auto">
                <a:xfrm>
                  <a:off x="1252" y="2592"/>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58" name="Freeform 190"/>
                <p:cNvSpPr>
                  <a:spLocks/>
                </p:cNvSpPr>
                <p:nvPr/>
              </p:nvSpPr>
              <p:spPr bwMode="auto">
                <a:xfrm>
                  <a:off x="1252" y="2592"/>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59" name="Rectangle 191"/>
                <p:cNvSpPr>
                  <a:spLocks noChangeArrowheads="1"/>
                </p:cNvSpPr>
                <p:nvPr/>
              </p:nvSpPr>
              <p:spPr bwMode="auto">
                <a:xfrm>
                  <a:off x="1208" y="256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60" name="Rectangle 192"/>
                <p:cNvSpPr>
                  <a:spLocks noChangeArrowheads="1"/>
                </p:cNvSpPr>
                <p:nvPr/>
              </p:nvSpPr>
              <p:spPr bwMode="auto">
                <a:xfrm>
                  <a:off x="1196" y="258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61" name="Freeform 193"/>
                <p:cNvSpPr>
                  <a:spLocks/>
                </p:cNvSpPr>
                <p:nvPr/>
              </p:nvSpPr>
              <p:spPr bwMode="auto">
                <a:xfrm>
                  <a:off x="1194" y="2566"/>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62" name="Freeform 194"/>
                <p:cNvSpPr>
                  <a:spLocks/>
                </p:cNvSpPr>
                <p:nvPr/>
              </p:nvSpPr>
              <p:spPr bwMode="auto">
                <a:xfrm>
                  <a:off x="1194" y="2566"/>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63" name="Rectangle 195"/>
                <p:cNvSpPr>
                  <a:spLocks noChangeArrowheads="1"/>
                </p:cNvSpPr>
                <p:nvPr/>
              </p:nvSpPr>
              <p:spPr bwMode="auto">
                <a:xfrm>
                  <a:off x="1238" y="2570"/>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64" name="Rectangle 196"/>
                <p:cNvSpPr>
                  <a:spLocks noChangeArrowheads="1"/>
                </p:cNvSpPr>
                <p:nvPr/>
              </p:nvSpPr>
              <p:spPr bwMode="auto">
                <a:xfrm>
                  <a:off x="1224" y="2584"/>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65" name="Freeform 197"/>
                <p:cNvSpPr>
                  <a:spLocks/>
                </p:cNvSpPr>
                <p:nvPr/>
              </p:nvSpPr>
              <p:spPr bwMode="auto">
                <a:xfrm>
                  <a:off x="1222" y="2568"/>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66" name="Freeform 198"/>
                <p:cNvSpPr>
                  <a:spLocks/>
                </p:cNvSpPr>
                <p:nvPr/>
              </p:nvSpPr>
              <p:spPr bwMode="auto">
                <a:xfrm>
                  <a:off x="1222" y="2568"/>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67" name="Rectangle 199"/>
                <p:cNvSpPr>
                  <a:spLocks noChangeArrowheads="1"/>
                </p:cNvSpPr>
                <p:nvPr/>
              </p:nvSpPr>
              <p:spPr bwMode="auto">
                <a:xfrm>
                  <a:off x="1204" y="255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68" name="Rectangle 200"/>
                <p:cNvSpPr>
                  <a:spLocks noChangeArrowheads="1"/>
                </p:cNvSpPr>
                <p:nvPr/>
              </p:nvSpPr>
              <p:spPr bwMode="auto">
                <a:xfrm>
                  <a:off x="1190" y="257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69" name="Freeform 201"/>
                <p:cNvSpPr>
                  <a:spLocks/>
                </p:cNvSpPr>
                <p:nvPr/>
              </p:nvSpPr>
              <p:spPr bwMode="auto">
                <a:xfrm>
                  <a:off x="1188" y="2556"/>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70" name="Freeform 202"/>
                <p:cNvSpPr>
                  <a:spLocks/>
                </p:cNvSpPr>
                <p:nvPr/>
              </p:nvSpPr>
              <p:spPr bwMode="auto">
                <a:xfrm>
                  <a:off x="1188" y="2556"/>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71" name="Rectangle 203"/>
                <p:cNvSpPr>
                  <a:spLocks noChangeArrowheads="1"/>
                </p:cNvSpPr>
                <p:nvPr/>
              </p:nvSpPr>
              <p:spPr bwMode="auto">
                <a:xfrm>
                  <a:off x="898" y="230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72" name="Rectangle 204"/>
                <p:cNvSpPr>
                  <a:spLocks noChangeArrowheads="1"/>
                </p:cNvSpPr>
                <p:nvPr/>
              </p:nvSpPr>
              <p:spPr bwMode="auto">
                <a:xfrm>
                  <a:off x="884" y="232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73" name="Freeform 205"/>
                <p:cNvSpPr>
                  <a:spLocks/>
                </p:cNvSpPr>
                <p:nvPr/>
              </p:nvSpPr>
              <p:spPr bwMode="auto">
                <a:xfrm>
                  <a:off x="882" y="2306"/>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51" name="Group 407"/>
              <p:cNvGrpSpPr>
                <a:grpSpLocks/>
              </p:cNvGrpSpPr>
              <p:nvPr/>
            </p:nvGrpSpPr>
            <p:grpSpPr bwMode="auto">
              <a:xfrm>
                <a:off x="882" y="2306"/>
                <a:ext cx="1534" cy="1110"/>
                <a:chOff x="882" y="2306"/>
                <a:chExt cx="1534" cy="1110"/>
              </a:xfrm>
            </p:grpSpPr>
            <p:sp>
              <p:nvSpPr>
                <p:cNvPr id="274" name="Freeform 207"/>
                <p:cNvSpPr>
                  <a:spLocks/>
                </p:cNvSpPr>
                <p:nvPr/>
              </p:nvSpPr>
              <p:spPr bwMode="auto">
                <a:xfrm>
                  <a:off x="882" y="2306"/>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5" name="Rectangle 208"/>
                <p:cNvSpPr>
                  <a:spLocks noChangeArrowheads="1"/>
                </p:cNvSpPr>
                <p:nvPr/>
              </p:nvSpPr>
              <p:spPr bwMode="auto">
                <a:xfrm>
                  <a:off x="1194" y="2546"/>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6" name="Rectangle 209"/>
                <p:cNvSpPr>
                  <a:spLocks noChangeArrowheads="1"/>
                </p:cNvSpPr>
                <p:nvPr/>
              </p:nvSpPr>
              <p:spPr bwMode="auto">
                <a:xfrm>
                  <a:off x="1180" y="2560"/>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7" name="Freeform 210"/>
                <p:cNvSpPr>
                  <a:spLocks/>
                </p:cNvSpPr>
                <p:nvPr/>
              </p:nvSpPr>
              <p:spPr bwMode="auto">
                <a:xfrm>
                  <a:off x="1178" y="2544"/>
                  <a:ext cx="36" cy="36"/>
                </a:xfrm>
                <a:custGeom>
                  <a:avLst/>
                  <a:gdLst>
                    <a:gd name="T0" fmla="*/ 4 w 36"/>
                    <a:gd name="T1" fmla="*/ 36 h 36"/>
                    <a:gd name="T2" fmla="*/ 0 w 36"/>
                    <a:gd name="T3" fmla="*/ 32 h 36"/>
                    <a:gd name="T4" fmla="*/ 32 w 36"/>
                    <a:gd name="T5" fmla="*/ 0 h 36"/>
                    <a:gd name="T6" fmla="*/ 36 w 36"/>
                    <a:gd name="T7" fmla="*/ 4 h 36"/>
                    <a:gd name="T8" fmla="*/ 4 w 36"/>
                    <a:gd name="T9" fmla="*/ 36 h 36"/>
                  </a:gdLst>
                  <a:ahLst/>
                  <a:cxnLst>
                    <a:cxn ang="0">
                      <a:pos x="T0" y="T1"/>
                    </a:cxn>
                    <a:cxn ang="0">
                      <a:pos x="T2" y="T3"/>
                    </a:cxn>
                    <a:cxn ang="0">
                      <a:pos x="T4" y="T5"/>
                    </a:cxn>
                    <a:cxn ang="0">
                      <a:pos x="T6" y="T7"/>
                    </a:cxn>
                    <a:cxn ang="0">
                      <a:pos x="T8" y="T9"/>
                    </a:cxn>
                  </a:cxnLst>
                  <a:rect l="0" t="0" r="r" b="b"/>
                  <a:pathLst>
                    <a:path w="36" h="36">
                      <a:moveTo>
                        <a:pt x="4" y="36"/>
                      </a:moveTo>
                      <a:lnTo>
                        <a:pt x="0" y="32"/>
                      </a:lnTo>
                      <a:lnTo>
                        <a:pt x="32" y="0"/>
                      </a:lnTo>
                      <a:lnTo>
                        <a:pt x="36" y="4"/>
                      </a:lnTo>
                      <a:lnTo>
                        <a:pt x="4"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8" name="Freeform 211"/>
                <p:cNvSpPr>
                  <a:spLocks/>
                </p:cNvSpPr>
                <p:nvPr/>
              </p:nvSpPr>
              <p:spPr bwMode="auto">
                <a:xfrm>
                  <a:off x="1178" y="2544"/>
                  <a:ext cx="36" cy="36"/>
                </a:xfrm>
                <a:custGeom>
                  <a:avLst/>
                  <a:gdLst>
                    <a:gd name="T0" fmla="*/ 32 w 36"/>
                    <a:gd name="T1" fmla="*/ 36 h 36"/>
                    <a:gd name="T2" fmla="*/ 0 w 36"/>
                    <a:gd name="T3" fmla="*/ 4 h 36"/>
                    <a:gd name="T4" fmla="*/ 4 w 36"/>
                    <a:gd name="T5" fmla="*/ 0 h 36"/>
                    <a:gd name="T6" fmla="*/ 36 w 36"/>
                    <a:gd name="T7" fmla="*/ 32 h 36"/>
                    <a:gd name="T8" fmla="*/ 32 w 36"/>
                    <a:gd name="T9" fmla="*/ 36 h 36"/>
                  </a:gdLst>
                  <a:ahLst/>
                  <a:cxnLst>
                    <a:cxn ang="0">
                      <a:pos x="T0" y="T1"/>
                    </a:cxn>
                    <a:cxn ang="0">
                      <a:pos x="T2" y="T3"/>
                    </a:cxn>
                    <a:cxn ang="0">
                      <a:pos x="T4" y="T5"/>
                    </a:cxn>
                    <a:cxn ang="0">
                      <a:pos x="T6" y="T7"/>
                    </a:cxn>
                    <a:cxn ang="0">
                      <a:pos x="T8" y="T9"/>
                    </a:cxn>
                  </a:cxnLst>
                  <a:rect l="0" t="0" r="r" b="b"/>
                  <a:pathLst>
                    <a:path w="36" h="36">
                      <a:moveTo>
                        <a:pt x="32" y="36"/>
                      </a:moveTo>
                      <a:lnTo>
                        <a:pt x="0" y="4"/>
                      </a:lnTo>
                      <a:lnTo>
                        <a:pt x="4" y="0"/>
                      </a:lnTo>
                      <a:lnTo>
                        <a:pt x="36"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9" name="Rectangle 212"/>
                <p:cNvSpPr>
                  <a:spLocks noChangeArrowheads="1"/>
                </p:cNvSpPr>
                <p:nvPr/>
              </p:nvSpPr>
              <p:spPr bwMode="auto">
                <a:xfrm>
                  <a:off x="1190" y="2542"/>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0" name="Rectangle 213"/>
                <p:cNvSpPr>
                  <a:spLocks noChangeArrowheads="1"/>
                </p:cNvSpPr>
                <p:nvPr/>
              </p:nvSpPr>
              <p:spPr bwMode="auto">
                <a:xfrm>
                  <a:off x="1176" y="2556"/>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1" name="Freeform 214"/>
                <p:cNvSpPr>
                  <a:spLocks/>
                </p:cNvSpPr>
                <p:nvPr/>
              </p:nvSpPr>
              <p:spPr bwMode="auto">
                <a:xfrm>
                  <a:off x="1174" y="2540"/>
                  <a:ext cx="36" cy="36"/>
                </a:xfrm>
                <a:custGeom>
                  <a:avLst/>
                  <a:gdLst>
                    <a:gd name="T0" fmla="*/ 4 w 36"/>
                    <a:gd name="T1" fmla="*/ 36 h 36"/>
                    <a:gd name="T2" fmla="*/ 0 w 36"/>
                    <a:gd name="T3" fmla="*/ 32 h 36"/>
                    <a:gd name="T4" fmla="*/ 32 w 36"/>
                    <a:gd name="T5" fmla="*/ 0 h 36"/>
                    <a:gd name="T6" fmla="*/ 36 w 36"/>
                    <a:gd name="T7" fmla="*/ 4 h 36"/>
                    <a:gd name="T8" fmla="*/ 4 w 36"/>
                    <a:gd name="T9" fmla="*/ 36 h 36"/>
                  </a:gdLst>
                  <a:ahLst/>
                  <a:cxnLst>
                    <a:cxn ang="0">
                      <a:pos x="T0" y="T1"/>
                    </a:cxn>
                    <a:cxn ang="0">
                      <a:pos x="T2" y="T3"/>
                    </a:cxn>
                    <a:cxn ang="0">
                      <a:pos x="T4" y="T5"/>
                    </a:cxn>
                    <a:cxn ang="0">
                      <a:pos x="T6" y="T7"/>
                    </a:cxn>
                    <a:cxn ang="0">
                      <a:pos x="T8" y="T9"/>
                    </a:cxn>
                  </a:cxnLst>
                  <a:rect l="0" t="0" r="r" b="b"/>
                  <a:pathLst>
                    <a:path w="36" h="36">
                      <a:moveTo>
                        <a:pt x="4" y="36"/>
                      </a:moveTo>
                      <a:lnTo>
                        <a:pt x="0" y="32"/>
                      </a:lnTo>
                      <a:lnTo>
                        <a:pt x="32" y="0"/>
                      </a:lnTo>
                      <a:lnTo>
                        <a:pt x="36" y="4"/>
                      </a:lnTo>
                      <a:lnTo>
                        <a:pt x="4"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2" name="Freeform 215"/>
                <p:cNvSpPr>
                  <a:spLocks/>
                </p:cNvSpPr>
                <p:nvPr/>
              </p:nvSpPr>
              <p:spPr bwMode="auto">
                <a:xfrm>
                  <a:off x="1174" y="2540"/>
                  <a:ext cx="36" cy="36"/>
                </a:xfrm>
                <a:custGeom>
                  <a:avLst/>
                  <a:gdLst>
                    <a:gd name="T0" fmla="*/ 32 w 36"/>
                    <a:gd name="T1" fmla="*/ 36 h 36"/>
                    <a:gd name="T2" fmla="*/ 0 w 36"/>
                    <a:gd name="T3" fmla="*/ 4 h 36"/>
                    <a:gd name="T4" fmla="*/ 4 w 36"/>
                    <a:gd name="T5" fmla="*/ 0 h 36"/>
                    <a:gd name="T6" fmla="*/ 36 w 36"/>
                    <a:gd name="T7" fmla="*/ 32 h 36"/>
                    <a:gd name="T8" fmla="*/ 32 w 36"/>
                    <a:gd name="T9" fmla="*/ 36 h 36"/>
                  </a:gdLst>
                  <a:ahLst/>
                  <a:cxnLst>
                    <a:cxn ang="0">
                      <a:pos x="T0" y="T1"/>
                    </a:cxn>
                    <a:cxn ang="0">
                      <a:pos x="T2" y="T3"/>
                    </a:cxn>
                    <a:cxn ang="0">
                      <a:pos x="T4" y="T5"/>
                    </a:cxn>
                    <a:cxn ang="0">
                      <a:pos x="T6" y="T7"/>
                    </a:cxn>
                    <a:cxn ang="0">
                      <a:pos x="T8" y="T9"/>
                    </a:cxn>
                  </a:cxnLst>
                  <a:rect l="0" t="0" r="r" b="b"/>
                  <a:pathLst>
                    <a:path w="36" h="36">
                      <a:moveTo>
                        <a:pt x="32" y="36"/>
                      </a:moveTo>
                      <a:lnTo>
                        <a:pt x="0" y="4"/>
                      </a:lnTo>
                      <a:lnTo>
                        <a:pt x="4" y="0"/>
                      </a:lnTo>
                      <a:lnTo>
                        <a:pt x="36"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3" name="Rectangle 216"/>
                <p:cNvSpPr>
                  <a:spLocks noChangeArrowheads="1"/>
                </p:cNvSpPr>
                <p:nvPr/>
              </p:nvSpPr>
              <p:spPr bwMode="auto">
                <a:xfrm>
                  <a:off x="1182" y="2532"/>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4" name="Rectangle 217"/>
                <p:cNvSpPr>
                  <a:spLocks noChangeArrowheads="1"/>
                </p:cNvSpPr>
                <p:nvPr/>
              </p:nvSpPr>
              <p:spPr bwMode="auto">
                <a:xfrm>
                  <a:off x="1168" y="2546"/>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5" name="Freeform 218"/>
                <p:cNvSpPr>
                  <a:spLocks/>
                </p:cNvSpPr>
                <p:nvPr/>
              </p:nvSpPr>
              <p:spPr bwMode="auto">
                <a:xfrm>
                  <a:off x="1166" y="2530"/>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6" name="Freeform 219"/>
                <p:cNvSpPr>
                  <a:spLocks/>
                </p:cNvSpPr>
                <p:nvPr/>
              </p:nvSpPr>
              <p:spPr bwMode="auto">
                <a:xfrm>
                  <a:off x="1166" y="2530"/>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7" name="Rectangle 220"/>
                <p:cNvSpPr>
                  <a:spLocks noChangeArrowheads="1"/>
                </p:cNvSpPr>
                <p:nvPr/>
              </p:nvSpPr>
              <p:spPr bwMode="auto">
                <a:xfrm>
                  <a:off x="1172" y="252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8" name="Rectangle 221"/>
                <p:cNvSpPr>
                  <a:spLocks noChangeArrowheads="1"/>
                </p:cNvSpPr>
                <p:nvPr/>
              </p:nvSpPr>
              <p:spPr bwMode="auto">
                <a:xfrm>
                  <a:off x="1158" y="254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89" name="Freeform 222"/>
                <p:cNvSpPr>
                  <a:spLocks/>
                </p:cNvSpPr>
                <p:nvPr/>
              </p:nvSpPr>
              <p:spPr bwMode="auto">
                <a:xfrm>
                  <a:off x="1156" y="2526"/>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0" name="Freeform 223"/>
                <p:cNvSpPr>
                  <a:spLocks/>
                </p:cNvSpPr>
                <p:nvPr/>
              </p:nvSpPr>
              <p:spPr bwMode="auto">
                <a:xfrm>
                  <a:off x="1156" y="2526"/>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1" name="Rectangle 224"/>
                <p:cNvSpPr>
                  <a:spLocks noChangeArrowheads="1"/>
                </p:cNvSpPr>
                <p:nvPr/>
              </p:nvSpPr>
              <p:spPr bwMode="auto">
                <a:xfrm>
                  <a:off x="1164" y="2522"/>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2" name="Rectangle 225"/>
                <p:cNvSpPr>
                  <a:spLocks noChangeArrowheads="1"/>
                </p:cNvSpPr>
                <p:nvPr/>
              </p:nvSpPr>
              <p:spPr bwMode="auto">
                <a:xfrm>
                  <a:off x="1150" y="2536"/>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3" name="Freeform 226"/>
                <p:cNvSpPr>
                  <a:spLocks/>
                </p:cNvSpPr>
                <p:nvPr/>
              </p:nvSpPr>
              <p:spPr bwMode="auto">
                <a:xfrm>
                  <a:off x="1148" y="2520"/>
                  <a:ext cx="36" cy="36"/>
                </a:xfrm>
                <a:custGeom>
                  <a:avLst/>
                  <a:gdLst>
                    <a:gd name="T0" fmla="*/ 4 w 36"/>
                    <a:gd name="T1" fmla="*/ 36 h 36"/>
                    <a:gd name="T2" fmla="*/ 0 w 36"/>
                    <a:gd name="T3" fmla="*/ 32 h 36"/>
                    <a:gd name="T4" fmla="*/ 32 w 36"/>
                    <a:gd name="T5" fmla="*/ 0 h 36"/>
                    <a:gd name="T6" fmla="*/ 36 w 36"/>
                    <a:gd name="T7" fmla="*/ 4 h 36"/>
                    <a:gd name="T8" fmla="*/ 4 w 36"/>
                    <a:gd name="T9" fmla="*/ 36 h 36"/>
                  </a:gdLst>
                  <a:ahLst/>
                  <a:cxnLst>
                    <a:cxn ang="0">
                      <a:pos x="T0" y="T1"/>
                    </a:cxn>
                    <a:cxn ang="0">
                      <a:pos x="T2" y="T3"/>
                    </a:cxn>
                    <a:cxn ang="0">
                      <a:pos x="T4" y="T5"/>
                    </a:cxn>
                    <a:cxn ang="0">
                      <a:pos x="T6" y="T7"/>
                    </a:cxn>
                    <a:cxn ang="0">
                      <a:pos x="T8" y="T9"/>
                    </a:cxn>
                  </a:cxnLst>
                  <a:rect l="0" t="0" r="r" b="b"/>
                  <a:pathLst>
                    <a:path w="36" h="36">
                      <a:moveTo>
                        <a:pt x="4" y="36"/>
                      </a:moveTo>
                      <a:lnTo>
                        <a:pt x="0" y="32"/>
                      </a:lnTo>
                      <a:lnTo>
                        <a:pt x="32" y="0"/>
                      </a:lnTo>
                      <a:lnTo>
                        <a:pt x="36" y="4"/>
                      </a:lnTo>
                      <a:lnTo>
                        <a:pt x="4"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4" name="Freeform 227"/>
                <p:cNvSpPr>
                  <a:spLocks/>
                </p:cNvSpPr>
                <p:nvPr/>
              </p:nvSpPr>
              <p:spPr bwMode="auto">
                <a:xfrm>
                  <a:off x="1148" y="2520"/>
                  <a:ext cx="36" cy="36"/>
                </a:xfrm>
                <a:custGeom>
                  <a:avLst/>
                  <a:gdLst>
                    <a:gd name="T0" fmla="*/ 32 w 36"/>
                    <a:gd name="T1" fmla="*/ 36 h 36"/>
                    <a:gd name="T2" fmla="*/ 0 w 36"/>
                    <a:gd name="T3" fmla="*/ 4 h 36"/>
                    <a:gd name="T4" fmla="*/ 4 w 36"/>
                    <a:gd name="T5" fmla="*/ 0 h 36"/>
                    <a:gd name="T6" fmla="*/ 36 w 36"/>
                    <a:gd name="T7" fmla="*/ 32 h 36"/>
                    <a:gd name="T8" fmla="*/ 32 w 36"/>
                    <a:gd name="T9" fmla="*/ 36 h 36"/>
                  </a:gdLst>
                  <a:ahLst/>
                  <a:cxnLst>
                    <a:cxn ang="0">
                      <a:pos x="T0" y="T1"/>
                    </a:cxn>
                    <a:cxn ang="0">
                      <a:pos x="T2" y="T3"/>
                    </a:cxn>
                    <a:cxn ang="0">
                      <a:pos x="T4" y="T5"/>
                    </a:cxn>
                    <a:cxn ang="0">
                      <a:pos x="T6" y="T7"/>
                    </a:cxn>
                    <a:cxn ang="0">
                      <a:pos x="T8" y="T9"/>
                    </a:cxn>
                  </a:cxnLst>
                  <a:rect l="0" t="0" r="r" b="b"/>
                  <a:pathLst>
                    <a:path w="36" h="36">
                      <a:moveTo>
                        <a:pt x="32" y="36"/>
                      </a:moveTo>
                      <a:lnTo>
                        <a:pt x="0" y="4"/>
                      </a:lnTo>
                      <a:lnTo>
                        <a:pt x="4" y="0"/>
                      </a:lnTo>
                      <a:lnTo>
                        <a:pt x="36"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5" name="Rectangle 228"/>
                <p:cNvSpPr>
                  <a:spLocks noChangeArrowheads="1"/>
                </p:cNvSpPr>
                <p:nvPr/>
              </p:nvSpPr>
              <p:spPr bwMode="auto">
                <a:xfrm>
                  <a:off x="1156" y="2516"/>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6" name="Rectangle 229"/>
                <p:cNvSpPr>
                  <a:spLocks noChangeArrowheads="1"/>
                </p:cNvSpPr>
                <p:nvPr/>
              </p:nvSpPr>
              <p:spPr bwMode="auto">
                <a:xfrm>
                  <a:off x="1142" y="252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7" name="Freeform 230"/>
                <p:cNvSpPr>
                  <a:spLocks/>
                </p:cNvSpPr>
                <p:nvPr/>
              </p:nvSpPr>
              <p:spPr bwMode="auto">
                <a:xfrm>
                  <a:off x="1140" y="2514"/>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8" name="Freeform 231"/>
                <p:cNvSpPr>
                  <a:spLocks/>
                </p:cNvSpPr>
                <p:nvPr/>
              </p:nvSpPr>
              <p:spPr bwMode="auto">
                <a:xfrm>
                  <a:off x="1140" y="2514"/>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9" name="Rectangle 232"/>
                <p:cNvSpPr>
                  <a:spLocks noChangeArrowheads="1"/>
                </p:cNvSpPr>
                <p:nvPr/>
              </p:nvSpPr>
              <p:spPr bwMode="auto">
                <a:xfrm>
                  <a:off x="1134" y="250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0" name="Rectangle 233"/>
                <p:cNvSpPr>
                  <a:spLocks noChangeArrowheads="1"/>
                </p:cNvSpPr>
                <p:nvPr/>
              </p:nvSpPr>
              <p:spPr bwMode="auto">
                <a:xfrm>
                  <a:off x="1120" y="252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1" name="Freeform 234"/>
                <p:cNvSpPr>
                  <a:spLocks/>
                </p:cNvSpPr>
                <p:nvPr/>
              </p:nvSpPr>
              <p:spPr bwMode="auto">
                <a:xfrm>
                  <a:off x="1118" y="2506"/>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2" name="Freeform 235"/>
                <p:cNvSpPr>
                  <a:spLocks/>
                </p:cNvSpPr>
                <p:nvPr/>
              </p:nvSpPr>
              <p:spPr bwMode="auto">
                <a:xfrm>
                  <a:off x="1118" y="2506"/>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3" name="Rectangle 236"/>
                <p:cNvSpPr>
                  <a:spLocks noChangeArrowheads="1"/>
                </p:cNvSpPr>
                <p:nvPr/>
              </p:nvSpPr>
              <p:spPr bwMode="auto">
                <a:xfrm>
                  <a:off x="1124" y="250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4" name="Rectangle 237"/>
                <p:cNvSpPr>
                  <a:spLocks noChangeArrowheads="1"/>
                </p:cNvSpPr>
                <p:nvPr/>
              </p:nvSpPr>
              <p:spPr bwMode="auto">
                <a:xfrm>
                  <a:off x="1112" y="252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5" name="Freeform 238"/>
                <p:cNvSpPr>
                  <a:spLocks/>
                </p:cNvSpPr>
                <p:nvPr/>
              </p:nvSpPr>
              <p:spPr bwMode="auto">
                <a:xfrm>
                  <a:off x="1110" y="2506"/>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6" name="Freeform 239"/>
                <p:cNvSpPr>
                  <a:spLocks/>
                </p:cNvSpPr>
                <p:nvPr/>
              </p:nvSpPr>
              <p:spPr bwMode="auto">
                <a:xfrm>
                  <a:off x="1110" y="2506"/>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7" name="Rectangle 240"/>
                <p:cNvSpPr>
                  <a:spLocks noChangeArrowheads="1"/>
                </p:cNvSpPr>
                <p:nvPr/>
              </p:nvSpPr>
              <p:spPr bwMode="auto">
                <a:xfrm>
                  <a:off x="1116" y="250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8" name="Rectangle 241"/>
                <p:cNvSpPr>
                  <a:spLocks noChangeArrowheads="1"/>
                </p:cNvSpPr>
                <p:nvPr/>
              </p:nvSpPr>
              <p:spPr bwMode="auto">
                <a:xfrm>
                  <a:off x="1104" y="2516"/>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09" name="Freeform 242"/>
                <p:cNvSpPr>
                  <a:spLocks/>
                </p:cNvSpPr>
                <p:nvPr/>
              </p:nvSpPr>
              <p:spPr bwMode="auto">
                <a:xfrm>
                  <a:off x="1102" y="2502"/>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0" name="Freeform 243"/>
                <p:cNvSpPr>
                  <a:spLocks/>
                </p:cNvSpPr>
                <p:nvPr/>
              </p:nvSpPr>
              <p:spPr bwMode="auto">
                <a:xfrm>
                  <a:off x="1102" y="2502"/>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1" name="Rectangle 244"/>
                <p:cNvSpPr>
                  <a:spLocks noChangeArrowheads="1"/>
                </p:cNvSpPr>
                <p:nvPr/>
              </p:nvSpPr>
              <p:spPr bwMode="auto">
                <a:xfrm>
                  <a:off x="1102" y="249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2" name="Rectangle 245"/>
                <p:cNvSpPr>
                  <a:spLocks noChangeArrowheads="1"/>
                </p:cNvSpPr>
                <p:nvPr/>
              </p:nvSpPr>
              <p:spPr bwMode="auto">
                <a:xfrm>
                  <a:off x="1088" y="2512"/>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3" name="Freeform 246"/>
                <p:cNvSpPr>
                  <a:spLocks/>
                </p:cNvSpPr>
                <p:nvPr/>
              </p:nvSpPr>
              <p:spPr bwMode="auto">
                <a:xfrm>
                  <a:off x="1086" y="2496"/>
                  <a:ext cx="36" cy="36"/>
                </a:xfrm>
                <a:custGeom>
                  <a:avLst/>
                  <a:gdLst>
                    <a:gd name="T0" fmla="*/ 4 w 36"/>
                    <a:gd name="T1" fmla="*/ 36 h 36"/>
                    <a:gd name="T2" fmla="*/ 0 w 36"/>
                    <a:gd name="T3" fmla="*/ 32 h 36"/>
                    <a:gd name="T4" fmla="*/ 32 w 36"/>
                    <a:gd name="T5" fmla="*/ 0 h 36"/>
                    <a:gd name="T6" fmla="*/ 36 w 36"/>
                    <a:gd name="T7" fmla="*/ 4 h 36"/>
                    <a:gd name="T8" fmla="*/ 4 w 36"/>
                    <a:gd name="T9" fmla="*/ 36 h 36"/>
                  </a:gdLst>
                  <a:ahLst/>
                  <a:cxnLst>
                    <a:cxn ang="0">
                      <a:pos x="T0" y="T1"/>
                    </a:cxn>
                    <a:cxn ang="0">
                      <a:pos x="T2" y="T3"/>
                    </a:cxn>
                    <a:cxn ang="0">
                      <a:pos x="T4" y="T5"/>
                    </a:cxn>
                    <a:cxn ang="0">
                      <a:pos x="T6" y="T7"/>
                    </a:cxn>
                    <a:cxn ang="0">
                      <a:pos x="T8" y="T9"/>
                    </a:cxn>
                  </a:cxnLst>
                  <a:rect l="0" t="0" r="r" b="b"/>
                  <a:pathLst>
                    <a:path w="36" h="36">
                      <a:moveTo>
                        <a:pt x="4" y="36"/>
                      </a:moveTo>
                      <a:lnTo>
                        <a:pt x="0" y="32"/>
                      </a:lnTo>
                      <a:lnTo>
                        <a:pt x="32" y="0"/>
                      </a:lnTo>
                      <a:lnTo>
                        <a:pt x="36" y="4"/>
                      </a:lnTo>
                      <a:lnTo>
                        <a:pt x="4"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4" name="Freeform 247"/>
                <p:cNvSpPr>
                  <a:spLocks/>
                </p:cNvSpPr>
                <p:nvPr/>
              </p:nvSpPr>
              <p:spPr bwMode="auto">
                <a:xfrm>
                  <a:off x="1086" y="2496"/>
                  <a:ext cx="36" cy="36"/>
                </a:xfrm>
                <a:custGeom>
                  <a:avLst/>
                  <a:gdLst>
                    <a:gd name="T0" fmla="*/ 32 w 36"/>
                    <a:gd name="T1" fmla="*/ 36 h 36"/>
                    <a:gd name="T2" fmla="*/ 0 w 36"/>
                    <a:gd name="T3" fmla="*/ 4 h 36"/>
                    <a:gd name="T4" fmla="*/ 4 w 36"/>
                    <a:gd name="T5" fmla="*/ 0 h 36"/>
                    <a:gd name="T6" fmla="*/ 36 w 36"/>
                    <a:gd name="T7" fmla="*/ 32 h 36"/>
                    <a:gd name="T8" fmla="*/ 32 w 36"/>
                    <a:gd name="T9" fmla="*/ 36 h 36"/>
                  </a:gdLst>
                  <a:ahLst/>
                  <a:cxnLst>
                    <a:cxn ang="0">
                      <a:pos x="T0" y="T1"/>
                    </a:cxn>
                    <a:cxn ang="0">
                      <a:pos x="T2" y="T3"/>
                    </a:cxn>
                    <a:cxn ang="0">
                      <a:pos x="T4" y="T5"/>
                    </a:cxn>
                    <a:cxn ang="0">
                      <a:pos x="T6" y="T7"/>
                    </a:cxn>
                    <a:cxn ang="0">
                      <a:pos x="T8" y="T9"/>
                    </a:cxn>
                  </a:cxnLst>
                  <a:rect l="0" t="0" r="r" b="b"/>
                  <a:pathLst>
                    <a:path w="36" h="36">
                      <a:moveTo>
                        <a:pt x="32" y="36"/>
                      </a:moveTo>
                      <a:lnTo>
                        <a:pt x="0" y="4"/>
                      </a:lnTo>
                      <a:lnTo>
                        <a:pt x="4" y="0"/>
                      </a:lnTo>
                      <a:lnTo>
                        <a:pt x="36"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5" name="Rectangle 248"/>
                <p:cNvSpPr>
                  <a:spLocks noChangeArrowheads="1"/>
                </p:cNvSpPr>
                <p:nvPr/>
              </p:nvSpPr>
              <p:spPr bwMode="auto">
                <a:xfrm>
                  <a:off x="1096" y="2492"/>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6" name="Rectangle 249"/>
                <p:cNvSpPr>
                  <a:spLocks noChangeArrowheads="1"/>
                </p:cNvSpPr>
                <p:nvPr/>
              </p:nvSpPr>
              <p:spPr bwMode="auto">
                <a:xfrm>
                  <a:off x="1084" y="2504"/>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7" name="Freeform 250"/>
                <p:cNvSpPr>
                  <a:spLocks/>
                </p:cNvSpPr>
                <p:nvPr/>
              </p:nvSpPr>
              <p:spPr bwMode="auto">
                <a:xfrm>
                  <a:off x="1082" y="2490"/>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8" name="Freeform 251"/>
                <p:cNvSpPr>
                  <a:spLocks/>
                </p:cNvSpPr>
                <p:nvPr/>
              </p:nvSpPr>
              <p:spPr bwMode="auto">
                <a:xfrm>
                  <a:off x="1082" y="2490"/>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19" name="Rectangle 252"/>
                <p:cNvSpPr>
                  <a:spLocks noChangeArrowheads="1"/>
                </p:cNvSpPr>
                <p:nvPr/>
              </p:nvSpPr>
              <p:spPr bwMode="auto">
                <a:xfrm>
                  <a:off x="1090" y="2476"/>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0" name="Rectangle 253"/>
                <p:cNvSpPr>
                  <a:spLocks noChangeArrowheads="1"/>
                </p:cNvSpPr>
                <p:nvPr/>
              </p:nvSpPr>
              <p:spPr bwMode="auto">
                <a:xfrm>
                  <a:off x="1076" y="249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1" name="Freeform 254"/>
                <p:cNvSpPr>
                  <a:spLocks/>
                </p:cNvSpPr>
                <p:nvPr/>
              </p:nvSpPr>
              <p:spPr bwMode="auto">
                <a:xfrm>
                  <a:off x="1074" y="2474"/>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2" name="Freeform 255"/>
                <p:cNvSpPr>
                  <a:spLocks/>
                </p:cNvSpPr>
                <p:nvPr/>
              </p:nvSpPr>
              <p:spPr bwMode="auto">
                <a:xfrm>
                  <a:off x="1074" y="2474"/>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3" name="Rectangle 256"/>
                <p:cNvSpPr>
                  <a:spLocks noChangeArrowheads="1"/>
                </p:cNvSpPr>
                <p:nvPr/>
              </p:nvSpPr>
              <p:spPr bwMode="auto">
                <a:xfrm>
                  <a:off x="1076" y="246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4" name="Rectangle 257"/>
                <p:cNvSpPr>
                  <a:spLocks noChangeArrowheads="1"/>
                </p:cNvSpPr>
                <p:nvPr/>
              </p:nvSpPr>
              <p:spPr bwMode="auto">
                <a:xfrm>
                  <a:off x="1064" y="247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5" name="Freeform 258"/>
                <p:cNvSpPr>
                  <a:spLocks/>
                </p:cNvSpPr>
                <p:nvPr/>
              </p:nvSpPr>
              <p:spPr bwMode="auto">
                <a:xfrm>
                  <a:off x="1062" y="2462"/>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6" name="Freeform 259"/>
                <p:cNvSpPr>
                  <a:spLocks/>
                </p:cNvSpPr>
                <p:nvPr/>
              </p:nvSpPr>
              <p:spPr bwMode="auto">
                <a:xfrm>
                  <a:off x="1062" y="2462"/>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7" name="Rectangle 260"/>
                <p:cNvSpPr>
                  <a:spLocks noChangeArrowheads="1"/>
                </p:cNvSpPr>
                <p:nvPr/>
              </p:nvSpPr>
              <p:spPr bwMode="auto">
                <a:xfrm>
                  <a:off x="1072" y="2460"/>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8" name="Rectangle 261"/>
                <p:cNvSpPr>
                  <a:spLocks noChangeArrowheads="1"/>
                </p:cNvSpPr>
                <p:nvPr/>
              </p:nvSpPr>
              <p:spPr bwMode="auto">
                <a:xfrm>
                  <a:off x="1058" y="2474"/>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9" name="Freeform 262"/>
                <p:cNvSpPr>
                  <a:spLocks/>
                </p:cNvSpPr>
                <p:nvPr/>
              </p:nvSpPr>
              <p:spPr bwMode="auto">
                <a:xfrm>
                  <a:off x="1056" y="2458"/>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0" name="Freeform 263"/>
                <p:cNvSpPr>
                  <a:spLocks/>
                </p:cNvSpPr>
                <p:nvPr/>
              </p:nvSpPr>
              <p:spPr bwMode="auto">
                <a:xfrm>
                  <a:off x="1056" y="2458"/>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1" name="Rectangle 264"/>
                <p:cNvSpPr>
                  <a:spLocks noChangeArrowheads="1"/>
                </p:cNvSpPr>
                <p:nvPr/>
              </p:nvSpPr>
              <p:spPr bwMode="auto">
                <a:xfrm>
                  <a:off x="1068" y="2456"/>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2" name="Rectangle 265"/>
                <p:cNvSpPr>
                  <a:spLocks noChangeArrowheads="1"/>
                </p:cNvSpPr>
                <p:nvPr/>
              </p:nvSpPr>
              <p:spPr bwMode="auto">
                <a:xfrm>
                  <a:off x="1054" y="247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3" name="Freeform 266"/>
                <p:cNvSpPr>
                  <a:spLocks/>
                </p:cNvSpPr>
                <p:nvPr/>
              </p:nvSpPr>
              <p:spPr bwMode="auto">
                <a:xfrm>
                  <a:off x="1052" y="2454"/>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4" name="Freeform 267"/>
                <p:cNvSpPr>
                  <a:spLocks/>
                </p:cNvSpPr>
                <p:nvPr/>
              </p:nvSpPr>
              <p:spPr bwMode="auto">
                <a:xfrm>
                  <a:off x="1052" y="2454"/>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5" name="Rectangle 268"/>
                <p:cNvSpPr>
                  <a:spLocks noChangeArrowheads="1"/>
                </p:cNvSpPr>
                <p:nvPr/>
              </p:nvSpPr>
              <p:spPr bwMode="auto">
                <a:xfrm>
                  <a:off x="1062" y="244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6" name="Rectangle 269"/>
                <p:cNvSpPr>
                  <a:spLocks noChangeArrowheads="1"/>
                </p:cNvSpPr>
                <p:nvPr/>
              </p:nvSpPr>
              <p:spPr bwMode="auto">
                <a:xfrm>
                  <a:off x="1050" y="246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7" name="Freeform 270"/>
                <p:cNvSpPr>
                  <a:spLocks/>
                </p:cNvSpPr>
                <p:nvPr/>
              </p:nvSpPr>
              <p:spPr bwMode="auto">
                <a:xfrm>
                  <a:off x="1048" y="2446"/>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8" name="Freeform 271"/>
                <p:cNvSpPr>
                  <a:spLocks/>
                </p:cNvSpPr>
                <p:nvPr/>
              </p:nvSpPr>
              <p:spPr bwMode="auto">
                <a:xfrm>
                  <a:off x="1048" y="2446"/>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39" name="Rectangle 272"/>
                <p:cNvSpPr>
                  <a:spLocks noChangeArrowheads="1"/>
                </p:cNvSpPr>
                <p:nvPr/>
              </p:nvSpPr>
              <p:spPr bwMode="auto">
                <a:xfrm>
                  <a:off x="908" y="2316"/>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40" name="Rectangle 273"/>
                <p:cNvSpPr>
                  <a:spLocks noChangeArrowheads="1"/>
                </p:cNvSpPr>
                <p:nvPr/>
              </p:nvSpPr>
              <p:spPr bwMode="auto">
                <a:xfrm>
                  <a:off x="896" y="233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41" name="Freeform 274"/>
                <p:cNvSpPr>
                  <a:spLocks/>
                </p:cNvSpPr>
                <p:nvPr/>
              </p:nvSpPr>
              <p:spPr bwMode="auto">
                <a:xfrm>
                  <a:off x="894" y="2314"/>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42" name="Freeform 275"/>
                <p:cNvSpPr>
                  <a:spLocks/>
                </p:cNvSpPr>
                <p:nvPr/>
              </p:nvSpPr>
              <p:spPr bwMode="auto">
                <a:xfrm>
                  <a:off x="894" y="2314"/>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43" name="Rectangle 276"/>
                <p:cNvSpPr>
                  <a:spLocks noChangeArrowheads="1"/>
                </p:cNvSpPr>
                <p:nvPr/>
              </p:nvSpPr>
              <p:spPr bwMode="auto">
                <a:xfrm>
                  <a:off x="920" y="232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44" name="Rectangle 277"/>
                <p:cNvSpPr>
                  <a:spLocks noChangeArrowheads="1"/>
                </p:cNvSpPr>
                <p:nvPr/>
              </p:nvSpPr>
              <p:spPr bwMode="auto">
                <a:xfrm>
                  <a:off x="906" y="2336"/>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45" name="Freeform 278"/>
                <p:cNvSpPr>
                  <a:spLocks/>
                </p:cNvSpPr>
                <p:nvPr/>
              </p:nvSpPr>
              <p:spPr bwMode="auto">
                <a:xfrm>
                  <a:off x="904" y="2322"/>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46" name="Freeform 279"/>
                <p:cNvSpPr>
                  <a:spLocks/>
                </p:cNvSpPr>
                <p:nvPr/>
              </p:nvSpPr>
              <p:spPr bwMode="auto">
                <a:xfrm>
                  <a:off x="904" y="2322"/>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47" name="Rectangle 280"/>
                <p:cNvSpPr>
                  <a:spLocks noChangeArrowheads="1"/>
                </p:cNvSpPr>
                <p:nvPr/>
              </p:nvSpPr>
              <p:spPr bwMode="auto">
                <a:xfrm>
                  <a:off x="972" y="234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48" name="Rectangle 281"/>
                <p:cNvSpPr>
                  <a:spLocks noChangeArrowheads="1"/>
                </p:cNvSpPr>
                <p:nvPr/>
              </p:nvSpPr>
              <p:spPr bwMode="auto">
                <a:xfrm>
                  <a:off x="958" y="2362"/>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49" name="Freeform 282"/>
                <p:cNvSpPr>
                  <a:spLocks/>
                </p:cNvSpPr>
                <p:nvPr/>
              </p:nvSpPr>
              <p:spPr bwMode="auto">
                <a:xfrm>
                  <a:off x="956" y="2346"/>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50" name="Freeform 283"/>
                <p:cNvSpPr>
                  <a:spLocks/>
                </p:cNvSpPr>
                <p:nvPr/>
              </p:nvSpPr>
              <p:spPr bwMode="auto">
                <a:xfrm>
                  <a:off x="956" y="2346"/>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51" name="Rectangle 284"/>
                <p:cNvSpPr>
                  <a:spLocks noChangeArrowheads="1"/>
                </p:cNvSpPr>
                <p:nvPr/>
              </p:nvSpPr>
              <p:spPr bwMode="auto">
                <a:xfrm>
                  <a:off x="978" y="2362"/>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52" name="Rectangle 285"/>
                <p:cNvSpPr>
                  <a:spLocks noChangeArrowheads="1"/>
                </p:cNvSpPr>
                <p:nvPr/>
              </p:nvSpPr>
              <p:spPr bwMode="auto">
                <a:xfrm>
                  <a:off x="966" y="2374"/>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53" name="Freeform 286"/>
                <p:cNvSpPr>
                  <a:spLocks/>
                </p:cNvSpPr>
                <p:nvPr/>
              </p:nvSpPr>
              <p:spPr bwMode="auto">
                <a:xfrm>
                  <a:off x="964" y="2360"/>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54" name="Freeform 287"/>
                <p:cNvSpPr>
                  <a:spLocks/>
                </p:cNvSpPr>
                <p:nvPr/>
              </p:nvSpPr>
              <p:spPr bwMode="auto">
                <a:xfrm>
                  <a:off x="964" y="2360"/>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55" name="Rectangle 288"/>
                <p:cNvSpPr>
                  <a:spLocks noChangeArrowheads="1"/>
                </p:cNvSpPr>
                <p:nvPr/>
              </p:nvSpPr>
              <p:spPr bwMode="auto">
                <a:xfrm>
                  <a:off x="958" y="233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56" name="Rectangle 289"/>
                <p:cNvSpPr>
                  <a:spLocks noChangeArrowheads="1"/>
                </p:cNvSpPr>
                <p:nvPr/>
              </p:nvSpPr>
              <p:spPr bwMode="auto">
                <a:xfrm>
                  <a:off x="944" y="2348"/>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57" name="Freeform 290"/>
                <p:cNvSpPr>
                  <a:spLocks/>
                </p:cNvSpPr>
                <p:nvPr/>
              </p:nvSpPr>
              <p:spPr bwMode="auto">
                <a:xfrm>
                  <a:off x="942" y="2332"/>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58" name="Freeform 291"/>
                <p:cNvSpPr>
                  <a:spLocks/>
                </p:cNvSpPr>
                <p:nvPr/>
              </p:nvSpPr>
              <p:spPr bwMode="auto">
                <a:xfrm>
                  <a:off x="942" y="2332"/>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59" name="Rectangle 292"/>
                <p:cNvSpPr>
                  <a:spLocks noChangeArrowheads="1"/>
                </p:cNvSpPr>
                <p:nvPr/>
              </p:nvSpPr>
              <p:spPr bwMode="auto">
                <a:xfrm>
                  <a:off x="966" y="2340"/>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60" name="Rectangle 293"/>
                <p:cNvSpPr>
                  <a:spLocks noChangeArrowheads="1"/>
                </p:cNvSpPr>
                <p:nvPr/>
              </p:nvSpPr>
              <p:spPr bwMode="auto">
                <a:xfrm>
                  <a:off x="952" y="235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61" name="Freeform 294"/>
                <p:cNvSpPr>
                  <a:spLocks/>
                </p:cNvSpPr>
                <p:nvPr/>
              </p:nvSpPr>
              <p:spPr bwMode="auto">
                <a:xfrm>
                  <a:off x="950" y="2338"/>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62" name="Freeform 295"/>
                <p:cNvSpPr>
                  <a:spLocks/>
                </p:cNvSpPr>
                <p:nvPr/>
              </p:nvSpPr>
              <p:spPr bwMode="auto">
                <a:xfrm>
                  <a:off x="950" y="2338"/>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63" name="Rectangle 296"/>
                <p:cNvSpPr>
                  <a:spLocks noChangeArrowheads="1"/>
                </p:cNvSpPr>
                <p:nvPr/>
              </p:nvSpPr>
              <p:spPr bwMode="auto">
                <a:xfrm>
                  <a:off x="944" y="2326"/>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64" name="Rectangle 297"/>
                <p:cNvSpPr>
                  <a:spLocks noChangeArrowheads="1"/>
                </p:cNvSpPr>
                <p:nvPr/>
              </p:nvSpPr>
              <p:spPr bwMode="auto">
                <a:xfrm>
                  <a:off x="930" y="234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65" name="Freeform 298"/>
                <p:cNvSpPr>
                  <a:spLocks/>
                </p:cNvSpPr>
                <p:nvPr/>
              </p:nvSpPr>
              <p:spPr bwMode="auto">
                <a:xfrm>
                  <a:off x="928" y="2324"/>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66" name="Freeform 299"/>
                <p:cNvSpPr>
                  <a:spLocks/>
                </p:cNvSpPr>
                <p:nvPr/>
              </p:nvSpPr>
              <p:spPr bwMode="auto">
                <a:xfrm>
                  <a:off x="928" y="2324"/>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67" name="Rectangle 300"/>
                <p:cNvSpPr>
                  <a:spLocks noChangeArrowheads="1"/>
                </p:cNvSpPr>
                <p:nvPr/>
              </p:nvSpPr>
              <p:spPr bwMode="auto">
                <a:xfrm>
                  <a:off x="906" y="231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68" name="Rectangle 301"/>
                <p:cNvSpPr>
                  <a:spLocks noChangeArrowheads="1"/>
                </p:cNvSpPr>
                <p:nvPr/>
              </p:nvSpPr>
              <p:spPr bwMode="auto">
                <a:xfrm>
                  <a:off x="892" y="232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69" name="Freeform 302"/>
                <p:cNvSpPr>
                  <a:spLocks/>
                </p:cNvSpPr>
                <p:nvPr/>
              </p:nvSpPr>
              <p:spPr bwMode="auto">
                <a:xfrm>
                  <a:off x="890" y="2312"/>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70" name="Freeform 303"/>
                <p:cNvSpPr>
                  <a:spLocks/>
                </p:cNvSpPr>
                <p:nvPr/>
              </p:nvSpPr>
              <p:spPr bwMode="auto">
                <a:xfrm>
                  <a:off x="890" y="2312"/>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71" name="Rectangle 304"/>
                <p:cNvSpPr>
                  <a:spLocks noChangeArrowheads="1"/>
                </p:cNvSpPr>
                <p:nvPr/>
              </p:nvSpPr>
              <p:spPr bwMode="auto">
                <a:xfrm>
                  <a:off x="936" y="2330"/>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72" name="Rectangle 305"/>
                <p:cNvSpPr>
                  <a:spLocks noChangeArrowheads="1"/>
                </p:cNvSpPr>
                <p:nvPr/>
              </p:nvSpPr>
              <p:spPr bwMode="auto">
                <a:xfrm>
                  <a:off x="922" y="2342"/>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73" name="Freeform 306"/>
                <p:cNvSpPr>
                  <a:spLocks/>
                </p:cNvSpPr>
                <p:nvPr/>
              </p:nvSpPr>
              <p:spPr bwMode="auto">
                <a:xfrm>
                  <a:off x="920" y="2328"/>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74" name="Freeform 307"/>
                <p:cNvSpPr>
                  <a:spLocks/>
                </p:cNvSpPr>
                <p:nvPr/>
              </p:nvSpPr>
              <p:spPr bwMode="auto">
                <a:xfrm>
                  <a:off x="920" y="2328"/>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75" name="Rectangle 308"/>
                <p:cNvSpPr>
                  <a:spLocks noChangeArrowheads="1"/>
                </p:cNvSpPr>
                <p:nvPr/>
              </p:nvSpPr>
              <p:spPr bwMode="auto">
                <a:xfrm>
                  <a:off x="994" y="2376"/>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76" name="Rectangle 309"/>
                <p:cNvSpPr>
                  <a:spLocks noChangeArrowheads="1"/>
                </p:cNvSpPr>
                <p:nvPr/>
              </p:nvSpPr>
              <p:spPr bwMode="auto">
                <a:xfrm>
                  <a:off x="982" y="239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77" name="Freeform 310"/>
                <p:cNvSpPr>
                  <a:spLocks/>
                </p:cNvSpPr>
                <p:nvPr/>
              </p:nvSpPr>
              <p:spPr bwMode="auto">
                <a:xfrm>
                  <a:off x="980" y="2374"/>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78" name="Freeform 311"/>
                <p:cNvSpPr>
                  <a:spLocks/>
                </p:cNvSpPr>
                <p:nvPr/>
              </p:nvSpPr>
              <p:spPr bwMode="auto">
                <a:xfrm>
                  <a:off x="980" y="2374"/>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79" name="Rectangle 312"/>
                <p:cNvSpPr>
                  <a:spLocks noChangeArrowheads="1"/>
                </p:cNvSpPr>
                <p:nvPr/>
              </p:nvSpPr>
              <p:spPr bwMode="auto">
                <a:xfrm>
                  <a:off x="990" y="236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80" name="Rectangle 313"/>
                <p:cNvSpPr>
                  <a:spLocks noChangeArrowheads="1"/>
                </p:cNvSpPr>
                <p:nvPr/>
              </p:nvSpPr>
              <p:spPr bwMode="auto">
                <a:xfrm>
                  <a:off x="976" y="238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81" name="Freeform 314"/>
                <p:cNvSpPr>
                  <a:spLocks/>
                </p:cNvSpPr>
                <p:nvPr/>
              </p:nvSpPr>
              <p:spPr bwMode="auto">
                <a:xfrm>
                  <a:off x="974" y="2366"/>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82" name="Freeform 315"/>
                <p:cNvSpPr>
                  <a:spLocks/>
                </p:cNvSpPr>
                <p:nvPr/>
              </p:nvSpPr>
              <p:spPr bwMode="auto">
                <a:xfrm>
                  <a:off x="974" y="2366"/>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83" name="Rectangle 316"/>
                <p:cNvSpPr>
                  <a:spLocks noChangeArrowheads="1"/>
                </p:cNvSpPr>
                <p:nvPr/>
              </p:nvSpPr>
              <p:spPr bwMode="auto">
                <a:xfrm>
                  <a:off x="1004" y="2378"/>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84" name="Rectangle 317"/>
                <p:cNvSpPr>
                  <a:spLocks noChangeArrowheads="1"/>
                </p:cNvSpPr>
                <p:nvPr/>
              </p:nvSpPr>
              <p:spPr bwMode="auto">
                <a:xfrm>
                  <a:off x="990" y="2392"/>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85" name="Freeform 318"/>
                <p:cNvSpPr>
                  <a:spLocks/>
                </p:cNvSpPr>
                <p:nvPr/>
              </p:nvSpPr>
              <p:spPr bwMode="auto">
                <a:xfrm>
                  <a:off x="988" y="2376"/>
                  <a:ext cx="36" cy="36"/>
                </a:xfrm>
                <a:custGeom>
                  <a:avLst/>
                  <a:gdLst>
                    <a:gd name="T0" fmla="*/ 4 w 36"/>
                    <a:gd name="T1" fmla="*/ 36 h 36"/>
                    <a:gd name="T2" fmla="*/ 0 w 36"/>
                    <a:gd name="T3" fmla="*/ 32 h 36"/>
                    <a:gd name="T4" fmla="*/ 32 w 36"/>
                    <a:gd name="T5" fmla="*/ 0 h 36"/>
                    <a:gd name="T6" fmla="*/ 36 w 36"/>
                    <a:gd name="T7" fmla="*/ 4 h 36"/>
                    <a:gd name="T8" fmla="*/ 4 w 36"/>
                    <a:gd name="T9" fmla="*/ 36 h 36"/>
                  </a:gdLst>
                  <a:ahLst/>
                  <a:cxnLst>
                    <a:cxn ang="0">
                      <a:pos x="T0" y="T1"/>
                    </a:cxn>
                    <a:cxn ang="0">
                      <a:pos x="T2" y="T3"/>
                    </a:cxn>
                    <a:cxn ang="0">
                      <a:pos x="T4" y="T5"/>
                    </a:cxn>
                    <a:cxn ang="0">
                      <a:pos x="T6" y="T7"/>
                    </a:cxn>
                    <a:cxn ang="0">
                      <a:pos x="T8" y="T9"/>
                    </a:cxn>
                  </a:cxnLst>
                  <a:rect l="0" t="0" r="r" b="b"/>
                  <a:pathLst>
                    <a:path w="36" h="36">
                      <a:moveTo>
                        <a:pt x="4" y="36"/>
                      </a:moveTo>
                      <a:lnTo>
                        <a:pt x="0" y="32"/>
                      </a:lnTo>
                      <a:lnTo>
                        <a:pt x="32" y="0"/>
                      </a:lnTo>
                      <a:lnTo>
                        <a:pt x="36" y="4"/>
                      </a:lnTo>
                      <a:lnTo>
                        <a:pt x="4"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86" name="Freeform 319"/>
                <p:cNvSpPr>
                  <a:spLocks/>
                </p:cNvSpPr>
                <p:nvPr/>
              </p:nvSpPr>
              <p:spPr bwMode="auto">
                <a:xfrm>
                  <a:off x="988" y="2376"/>
                  <a:ext cx="36" cy="36"/>
                </a:xfrm>
                <a:custGeom>
                  <a:avLst/>
                  <a:gdLst>
                    <a:gd name="T0" fmla="*/ 32 w 36"/>
                    <a:gd name="T1" fmla="*/ 36 h 36"/>
                    <a:gd name="T2" fmla="*/ 0 w 36"/>
                    <a:gd name="T3" fmla="*/ 4 h 36"/>
                    <a:gd name="T4" fmla="*/ 4 w 36"/>
                    <a:gd name="T5" fmla="*/ 0 h 36"/>
                    <a:gd name="T6" fmla="*/ 36 w 36"/>
                    <a:gd name="T7" fmla="*/ 32 h 36"/>
                    <a:gd name="T8" fmla="*/ 32 w 36"/>
                    <a:gd name="T9" fmla="*/ 36 h 36"/>
                  </a:gdLst>
                  <a:ahLst/>
                  <a:cxnLst>
                    <a:cxn ang="0">
                      <a:pos x="T0" y="T1"/>
                    </a:cxn>
                    <a:cxn ang="0">
                      <a:pos x="T2" y="T3"/>
                    </a:cxn>
                    <a:cxn ang="0">
                      <a:pos x="T4" y="T5"/>
                    </a:cxn>
                    <a:cxn ang="0">
                      <a:pos x="T6" y="T7"/>
                    </a:cxn>
                    <a:cxn ang="0">
                      <a:pos x="T8" y="T9"/>
                    </a:cxn>
                  </a:cxnLst>
                  <a:rect l="0" t="0" r="r" b="b"/>
                  <a:pathLst>
                    <a:path w="36" h="36">
                      <a:moveTo>
                        <a:pt x="32" y="36"/>
                      </a:moveTo>
                      <a:lnTo>
                        <a:pt x="0" y="4"/>
                      </a:lnTo>
                      <a:lnTo>
                        <a:pt x="4" y="0"/>
                      </a:lnTo>
                      <a:lnTo>
                        <a:pt x="36"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87" name="Rectangle 320"/>
                <p:cNvSpPr>
                  <a:spLocks noChangeArrowheads="1"/>
                </p:cNvSpPr>
                <p:nvPr/>
              </p:nvSpPr>
              <p:spPr bwMode="auto">
                <a:xfrm>
                  <a:off x="1012" y="2382"/>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88" name="Rectangle 321"/>
                <p:cNvSpPr>
                  <a:spLocks noChangeArrowheads="1"/>
                </p:cNvSpPr>
                <p:nvPr/>
              </p:nvSpPr>
              <p:spPr bwMode="auto">
                <a:xfrm>
                  <a:off x="1000" y="2396"/>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89" name="Freeform 322"/>
                <p:cNvSpPr>
                  <a:spLocks/>
                </p:cNvSpPr>
                <p:nvPr/>
              </p:nvSpPr>
              <p:spPr bwMode="auto">
                <a:xfrm>
                  <a:off x="998" y="2380"/>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0" name="Freeform 323"/>
                <p:cNvSpPr>
                  <a:spLocks/>
                </p:cNvSpPr>
                <p:nvPr/>
              </p:nvSpPr>
              <p:spPr bwMode="auto">
                <a:xfrm>
                  <a:off x="998" y="2380"/>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1" name="Rectangle 324"/>
                <p:cNvSpPr>
                  <a:spLocks noChangeArrowheads="1"/>
                </p:cNvSpPr>
                <p:nvPr/>
              </p:nvSpPr>
              <p:spPr bwMode="auto">
                <a:xfrm>
                  <a:off x="1016" y="2386"/>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2" name="Rectangle 325"/>
                <p:cNvSpPr>
                  <a:spLocks noChangeArrowheads="1"/>
                </p:cNvSpPr>
                <p:nvPr/>
              </p:nvSpPr>
              <p:spPr bwMode="auto">
                <a:xfrm>
                  <a:off x="1004" y="2400"/>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3" name="Freeform 326"/>
                <p:cNvSpPr>
                  <a:spLocks/>
                </p:cNvSpPr>
                <p:nvPr/>
              </p:nvSpPr>
              <p:spPr bwMode="auto">
                <a:xfrm>
                  <a:off x="1002" y="2384"/>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4" name="Freeform 327"/>
                <p:cNvSpPr>
                  <a:spLocks/>
                </p:cNvSpPr>
                <p:nvPr/>
              </p:nvSpPr>
              <p:spPr bwMode="auto">
                <a:xfrm>
                  <a:off x="1002" y="2384"/>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5" name="Rectangle 328"/>
                <p:cNvSpPr>
                  <a:spLocks noChangeArrowheads="1"/>
                </p:cNvSpPr>
                <p:nvPr/>
              </p:nvSpPr>
              <p:spPr bwMode="auto">
                <a:xfrm>
                  <a:off x="1024" y="2390"/>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6" name="Rectangle 329"/>
                <p:cNvSpPr>
                  <a:spLocks noChangeArrowheads="1"/>
                </p:cNvSpPr>
                <p:nvPr/>
              </p:nvSpPr>
              <p:spPr bwMode="auto">
                <a:xfrm>
                  <a:off x="1010" y="2404"/>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7" name="Freeform 330"/>
                <p:cNvSpPr>
                  <a:spLocks/>
                </p:cNvSpPr>
                <p:nvPr/>
              </p:nvSpPr>
              <p:spPr bwMode="auto">
                <a:xfrm>
                  <a:off x="1008" y="2388"/>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8" name="Freeform 331"/>
                <p:cNvSpPr>
                  <a:spLocks/>
                </p:cNvSpPr>
                <p:nvPr/>
              </p:nvSpPr>
              <p:spPr bwMode="auto">
                <a:xfrm>
                  <a:off x="1008" y="2388"/>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9" name="Rectangle 332"/>
                <p:cNvSpPr>
                  <a:spLocks noChangeArrowheads="1"/>
                </p:cNvSpPr>
                <p:nvPr/>
              </p:nvSpPr>
              <p:spPr bwMode="auto">
                <a:xfrm>
                  <a:off x="1030" y="239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0" name="Rectangle 333"/>
                <p:cNvSpPr>
                  <a:spLocks noChangeArrowheads="1"/>
                </p:cNvSpPr>
                <p:nvPr/>
              </p:nvSpPr>
              <p:spPr bwMode="auto">
                <a:xfrm>
                  <a:off x="1016" y="2406"/>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1" name="Freeform 334"/>
                <p:cNvSpPr>
                  <a:spLocks/>
                </p:cNvSpPr>
                <p:nvPr/>
              </p:nvSpPr>
              <p:spPr bwMode="auto">
                <a:xfrm>
                  <a:off x="1014" y="2392"/>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2" name="Freeform 335"/>
                <p:cNvSpPr>
                  <a:spLocks/>
                </p:cNvSpPr>
                <p:nvPr/>
              </p:nvSpPr>
              <p:spPr bwMode="auto">
                <a:xfrm>
                  <a:off x="1014" y="2392"/>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3" name="Rectangle 336"/>
                <p:cNvSpPr>
                  <a:spLocks noChangeArrowheads="1"/>
                </p:cNvSpPr>
                <p:nvPr/>
              </p:nvSpPr>
              <p:spPr bwMode="auto">
                <a:xfrm>
                  <a:off x="1036" y="239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4" name="Rectangle 337"/>
                <p:cNvSpPr>
                  <a:spLocks noChangeArrowheads="1"/>
                </p:cNvSpPr>
                <p:nvPr/>
              </p:nvSpPr>
              <p:spPr bwMode="auto">
                <a:xfrm>
                  <a:off x="1024" y="2412"/>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5" name="Freeform 338"/>
                <p:cNvSpPr>
                  <a:spLocks/>
                </p:cNvSpPr>
                <p:nvPr/>
              </p:nvSpPr>
              <p:spPr bwMode="auto">
                <a:xfrm>
                  <a:off x="1022" y="2396"/>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6" name="Freeform 339"/>
                <p:cNvSpPr>
                  <a:spLocks/>
                </p:cNvSpPr>
                <p:nvPr/>
              </p:nvSpPr>
              <p:spPr bwMode="auto">
                <a:xfrm>
                  <a:off x="1022" y="2396"/>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7" name="Rectangle 340"/>
                <p:cNvSpPr>
                  <a:spLocks noChangeArrowheads="1"/>
                </p:cNvSpPr>
                <p:nvPr/>
              </p:nvSpPr>
              <p:spPr bwMode="auto">
                <a:xfrm>
                  <a:off x="1048" y="2404"/>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8" name="Rectangle 341"/>
                <p:cNvSpPr>
                  <a:spLocks noChangeArrowheads="1"/>
                </p:cNvSpPr>
                <p:nvPr/>
              </p:nvSpPr>
              <p:spPr bwMode="auto">
                <a:xfrm>
                  <a:off x="1034" y="241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09" name="Freeform 342"/>
                <p:cNvSpPr>
                  <a:spLocks/>
                </p:cNvSpPr>
                <p:nvPr/>
              </p:nvSpPr>
              <p:spPr bwMode="auto">
                <a:xfrm>
                  <a:off x="1032" y="2402"/>
                  <a:ext cx="34" cy="34"/>
                </a:xfrm>
                <a:custGeom>
                  <a:avLst/>
                  <a:gdLst>
                    <a:gd name="T0" fmla="*/ 2 w 34"/>
                    <a:gd name="T1" fmla="*/ 34 h 34"/>
                    <a:gd name="T2" fmla="*/ 0 w 34"/>
                    <a:gd name="T3" fmla="*/ 32 h 34"/>
                    <a:gd name="T4" fmla="*/ 32 w 34"/>
                    <a:gd name="T5" fmla="*/ 0 h 34"/>
                    <a:gd name="T6" fmla="*/ 34 w 34"/>
                    <a:gd name="T7" fmla="*/ 2 h 34"/>
                    <a:gd name="T8" fmla="*/ 2 w 34"/>
                    <a:gd name="T9" fmla="*/ 34 h 34"/>
                  </a:gdLst>
                  <a:ahLst/>
                  <a:cxnLst>
                    <a:cxn ang="0">
                      <a:pos x="T0" y="T1"/>
                    </a:cxn>
                    <a:cxn ang="0">
                      <a:pos x="T2" y="T3"/>
                    </a:cxn>
                    <a:cxn ang="0">
                      <a:pos x="T4" y="T5"/>
                    </a:cxn>
                    <a:cxn ang="0">
                      <a:pos x="T6" y="T7"/>
                    </a:cxn>
                    <a:cxn ang="0">
                      <a:pos x="T8" y="T9"/>
                    </a:cxn>
                  </a:cxnLst>
                  <a:rect l="0" t="0" r="r" b="b"/>
                  <a:pathLst>
                    <a:path w="34" h="34">
                      <a:moveTo>
                        <a:pt x="2" y="34"/>
                      </a:moveTo>
                      <a:lnTo>
                        <a:pt x="0" y="32"/>
                      </a:lnTo>
                      <a:lnTo>
                        <a:pt x="32" y="0"/>
                      </a:lnTo>
                      <a:lnTo>
                        <a:pt x="34" y="2"/>
                      </a:lnTo>
                      <a:lnTo>
                        <a:pt x="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0" name="Freeform 343"/>
                <p:cNvSpPr>
                  <a:spLocks/>
                </p:cNvSpPr>
                <p:nvPr/>
              </p:nvSpPr>
              <p:spPr bwMode="auto">
                <a:xfrm>
                  <a:off x="1032" y="2402"/>
                  <a:ext cx="34" cy="34"/>
                </a:xfrm>
                <a:custGeom>
                  <a:avLst/>
                  <a:gdLst>
                    <a:gd name="T0" fmla="*/ 32 w 34"/>
                    <a:gd name="T1" fmla="*/ 34 h 34"/>
                    <a:gd name="T2" fmla="*/ 0 w 34"/>
                    <a:gd name="T3" fmla="*/ 2 h 34"/>
                    <a:gd name="T4" fmla="*/ 2 w 34"/>
                    <a:gd name="T5" fmla="*/ 0 h 34"/>
                    <a:gd name="T6" fmla="*/ 34 w 34"/>
                    <a:gd name="T7" fmla="*/ 32 h 34"/>
                    <a:gd name="T8" fmla="*/ 32 w 34"/>
                    <a:gd name="T9" fmla="*/ 34 h 34"/>
                  </a:gdLst>
                  <a:ahLst/>
                  <a:cxnLst>
                    <a:cxn ang="0">
                      <a:pos x="T0" y="T1"/>
                    </a:cxn>
                    <a:cxn ang="0">
                      <a:pos x="T2" y="T3"/>
                    </a:cxn>
                    <a:cxn ang="0">
                      <a:pos x="T4" y="T5"/>
                    </a:cxn>
                    <a:cxn ang="0">
                      <a:pos x="T6" y="T7"/>
                    </a:cxn>
                    <a:cxn ang="0">
                      <a:pos x="T8" y="T9"/>
                    </a:cxn>
                  </a:cxnLst>
                  <a:rect l="0" t="0" r="r" b="b"/>
                  <a:pathLst>
                    <a:path w="34" h="34">
                      <a:moveTo>
                        <a:pt x="32" y="34"/>
                      </a:moveTo>
                      <a:lnTo>
                        <a:pt x="0" y="2"/>
                      </a:lnTo>
                      <a:lnTo>
                        <a:pt x="2" y="0"/>
                      </a:lnTo>
                      <a:lnTo>
                        <a:pt x="34"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1" name="Rectangle 344"/>
                <p:cNvSpPr>
                  <a:spLocks noChangeArrowheads="1"/>
                </p:cNvSpPr>
                <p:nvPr/>
              </p:nvSpPr>
              <p:spPr bwMode="auto">
                <a:xfrm>
                  <a:off x="1058" y="2424"/>
                  <a:ext cx="4" cy="32"/>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2" name="Rectangle 345"/>
                <p:cNvSpPr>
                  <a:spLocks noChangeArrowheads="1"/>
                </p:cNvSpPr>
                <p:nvPr/>
              </p:nvSpPr>
              <p:spPr bwMode="auto">
                <a:xfrm>
                  <a:off x="1046" y="2438"/>
                  <a:ext cx="30"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3" name="Freeform 346"/>
                <p:cNvSpPr>
                  <a:spLocks/>
                </p:cNvSpPr>
                <p:nvPr/>
              </p:nvSpPr>
              <p:spPr bwMode="auto">
                <a:xfrm>
                  <a:off x="1044" y="2422"/>
                  <a:ext cx="34" cy="36"/>
                </a:xfrm>
                <a:custGeom>
                  <a:avLst/>
                  <a:gdLst>
                    <a:gd name="T0" fmla="*/ 2 w 34"/>
                    <a:gd name="T1" fmla="*/ 36 h 36"/>
                    <a:gd name="T2" fmla="*/ 0 w 34"/>
                    <a:gd name="T3" fmla="*/ 32 h 36"/>
                    <a:gd name="T4" fmla="*/ 32 w 34"/>
                    <a:gd name="T5" fmla="*/ 0 h 36"/>
                    <a:gd name="T6" fmla="*/ 34 w 34"/>
                    <a:gd name="T7" fmla="*/ 4 h 36"/>
                    <a:gd name="T8" fmla="*/ 2 w 34"/>
                    <a:gd name="T9" fmla="*/ 36 h 36"/>
                  </a:gdLst>
                  <a:ahLst/>
                  <a:cxnLst>
                    <a:cxn ang="0">
                      <a:pos x="T0" y="T1"/>
                    </a:cxn>
                    <a:cxn ang="0">
                      <a:pos x="T2" y="T3"/>
                    </a:cxn>
                    <a:cxn ang="0">
                      <a:pos x="T4" y="T5"/>
                    </a:cxn>
                    <a:cxn ang="0">
                      <a:pos x="T6" y="T7"/>
                    </a:cxn>
                    <a:cxn ang="0">
                      <a:pos x="T8" y="T9"/>
                    </a:cxn>
                  </a:cxnLst>
                  <a:rect l="0" t="0" r="r" b="b"/>
                  <a:pathLst>
                    <a:path w="34" h="36">
                      <a:moveTo>
                        <a:pt x="2" y="36"/>
                      </a:moveTo>
                      <a:lnTo>
                        <a:pt x="0" y="32"/>
                      </a:lnTo>
                      <a:lnTo>
                        <a:pt x="32" y="0"/>
                      </a:lnTo>
                      <a:lnTo>
                        <a:pt x="34" y="4"/>
                      </a:lnTo>
                      <a:lnTo>
                        <a:pt x="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4" name="Freeform 347"/>
                <p:cNvSpPr>
                  <a:spLocks/>
                </p:cNvSpPr>
                <p:nvPr/>
              </p:nvSpPr>
              <p:spPr bwMode="auto">
                <a:xfrm>
                  <a:off x="1044" y="2422"/>
                  <a:ext cx="34" cy="36"/>
                </a:xfrm>
                <a:custGeom>
                  <a:avLst/>
                  <a:gdLst>
                    <a:gd name="T0" fmla="*/ 32 w 34"/>
                    <a:gd name="T1" fmla="*/ 36 h 36"/>
                    <a:gd name="T2" fmla="*/ 0 w 34"/>
                    <a:gd name="T3" fmla="*/ 4 h 36"/>
                    <a:gd name="T4" fmla="*/ 2 w 34"/>
                    <a:gd name="T5" fmla="*/ 0 h 36"/>
                    <a:gd name="T6" fmla="*/ 34 w 34"/>
                    <a:gd name="T7" fmla="*/ 32 h 36"/>
                    <a:gd name="T8" fmla="*/ 32 w 34"/>
                    <a:gd name="T9" fmla="*/ 36 h 36"/>
                  </a:gdLst>
                  <a:ahLst/>
                  <a:cxnLst>
                    <a:cxn ang="0">
                      <a:pos x="T0" y="T1"/>
                    </a:cxn>
                    <a:cxn ang="0">
                      <a:pos x="T2" y="T3"/>
                    </a:cxn>
                    <a:cxn ang="0">
                      <a:pos x="T4" y="T5"/>
                    </a:cxn>
                    <a:cxn ang="0">
                      <a:pos x="T6" y="T7"/>
                    </a:cxn>
                    <a:cxn ang="0">
                      <a:pos x="T8" y="T9"/>
                    </a:cxn>
                  </a:cxnLst>
                  <a:rect l="0" t="0" r="r" b="b"/>
                  <a:pathLst>
                    <a:path w="34" h="36">
                      <a:moveTo>
                        <a:pt x="32" y="36"/>
                      </a:moveTo>
                      <a:lnTo>
                        <a:pt x="0" y="4"/>
                      </a:lnTo>
                      <a:lnTo>
                        <a:pt x="2" y="0"/>
                      </a:lnTo>
                      <a:lnTo>
                        <a:pt x="34" y="32"/>
                      </a:lnTo>
                      <a:lnTo>
                        <a:pt x="32" y="36"/>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5" name="Rectangle 348"/>
                <p:cNvSpPr>
                  <a:spLocks noChangeArrowheads="1"/>
                </p:cNvSpPr>
                <p:nvPr/>
              </p:nvSpPr>
              <p:spPr bwMode="auto">
                <a:xfrm>
                  <a:off x="1052" y="2408"/>
                  <a:ext cx="4" cy="30"/>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6" name="Rectangle 349"/>
                <p:cNvSpPr>
                  <a:spLocks noChangeArrowheads="1"/>
                </p:cNvSpPr>
                <p:nvPr/>
              </p:nvSpPr>
              <p:spPr bwMode="auto">
                <a:xfrm>
                  <a:off x="1038" y="2420"/>
                  <a:ext cx="32" cy="4"/>
                </a:xfrm>
                <a:prstGeom prst="rect">
                  <a:avLst/>
                </a:prstGeom>
                <a:solidFill>
                  <a:srgbClr val="71BC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7" name="Freeform 350"/>
                <p:cNvSpPr>
                  <a:spLocks/>
                </p:cNvSpPr>
                <p:nvPr/>
              </p:nvSpPr>
              <p:spPr bwMode="auto">
                <a:xfrm>
                  <a:off x="1036" y="2406"/>
                  <a:ext cx="36" cy="34"/>
                </a:xfrm>
                <a:custGeom>
                  <a:avLst/>
                  <a:gdLst>
                    <a:gd name="T0" fmla="*/ 4 w 36"/>
                    <a:gd name="T1" fmla="*/ 34 h 34"/>
                    <a:gd name="T2" fmla="*/ 0 w 36"/>
                    <a:gd name="T3" fmla="*/ 32 h 34"/>
                    <a:gd name="T4" fmla="*/ 32 w 36"/>
                    <a:gd name="T5" fmla="*/ 0 h 34"/>
                    <a:gd name="T6" fmla="*/ 36 w 36"/>
                    <a:gd name="T7" fmla="*/ 2 h 34"/>
                    <a:gd name="T8" fmla="*/ 4 w 36"/>
                    <a:gd name="T9" fmla="*/ 34 h 34"/>
                  </a:gdLst>
                  <a:ahLst/>
                  <a:cxnLst>
                    <a:cxn ang="0">
                      <a:pos x="T0" y="T1"/>
                    </a:cxn>
                    <a:cxn ang="0">
                      <a:pos x="T2" y="T3"/>
                    </a:cxn>
                    <a:cxn ang="0">
                      <a:pos x="T4" y="T5"/>
                    </a:cxn>
                    <a:cxn ang="0">
                      <a:pos x="T6" y="T7"/>
                    </a:cxn>
                    <a:cxn ang="0">
                      <a:pos x="T8" y="T9"/>
                    </a:cxn>
                  </a:cxnLst>
                  <a:rect l="0" t="0" r="r" b="b"/>
                  <a:pathLst>
                    <a:path w="36" h="34">
                      <a:moveTo>
                        <a:pt x="4" y="34"/>
                      </a:moveTo>
                      <a:lnTo>
                        <a:pt x="0" y="32"/>
                      </a:lnTo>
                      <a:lnTo>
                        <a:pt x="32" y="0"/>
                      </a:lnTo>
                      <a:lnTo>
                        <a:pt x="36" y="2"/>
                      </a:lnTo>
                      <a:lnTo>
                        <a:pt x="4"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8" name="Freeform 351"/>
                <p:cNvSpPr>
                  <a:spLocks/>
                </p:cNvSpPr>
                <p:nvPr/>
              </p:nvSpPr>
              <p:spPr bwMode="auto">
                <a:xfrm>
                  <a:off x="1036" y="2406"/>
                  <a:ext cx="36" cy="34"/>
                </a:xfrm>
                <a:custGeom>
                  <a:avLst/>
                  <a:gdLst>
                    <a:gd name="T0" fmla="*/ 32 w 36"/>
                    <a:gd name="T1" fmla="*/ 34 h 34"/>
                    <a:gd name="T2" fmla="*/ 0 w 36"/>
                    <a:gd name="T3" fmla="*/ 2 h 34"/>
                    <a:gd name="T4" fmla="*/ 4 w 36"/>
                    <a:gd name="T5" fmla="*/ 0 h 34"/>
                    <a:gd name="T6" fmla="*/ 36 w 36"/>
                    <a:gd name="T7" fmla="*/ 32 h 34"/>
                    <a:gd name="T8" fmla="*/ 32 w 36"/>
                    <a:gd name="T9" fmla="*/ 34 h 34"/>
                  </a:gdLst>
                  <a:ahLst/>
                  <a:cxnLst>
                    <a:cxn ang="0">
                      <a:pos x="T0" y="T1"/>
                    </a:cxn>
                    <a:cxn ang="0">
                      <a:pos x="T2" y="T3"/>
                    </a:cxn>
                    <a:cxn ang="0">
                      <a:pos x="T4" y="T5"/>
                    </a:cxn>
                    <a:cxn ang="0">
                      <a:pos x="T6" y="T7"/>
                    </a:cxn>
                    <a:cxn ang="0">
                      <a:pos x="T8" y="T9"/>
                    </a:cxn>
                  </a:cxnLst>
                  <a:rect l="0" t="0" r="r" b="b"/>
                  <a:pathLst>
                    <a:path w="36" h="34">
                      <a:moveTo>
                        <a:pt x="32" y="34"/>
                      </a:moveTo>
                      <a:lnTo>
                        <a:pt x="0" y="2"/>
                      </a:lnTo>
                      <a:lnTo>
                        <a:pt x="4" y="0"/>
                      </a:lnTo>
                      <a:lnTo>
                        <a:pt x="36" y="32"/>
                      </a:lnTo>
                      <a:lnTo>
                        <a:pt x="32" y="34"/>
                      </a:lnTo>
                      <a:close/>
                    </a:path>
                  </a:pathLst>
                </a:custGeom>
                <a:solidFill>
                  <a:srgbClr val="71B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19" name="Freeform 352"/>
                <p:cNvSpPr>
                  <a:spLocks noEditPoints="1"/>
                </p:cNvSpPr>
                <p:nvPr/>
              </p:nvSpPr>
              <p:spPr bwMode="auto">
                <a:xfrm>
                  <a:off x="2384" y="338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20" name="Freeform 353"/>
                <p:cNvSpPr>
                  <a:spLocks noEditPoints="1"/>
                </p:cNvSpPr>
                <p:nvPr/>
              </p:nvSpPr>
              <p:spPr bwMode="auto">
                <a:xfrm>
                  <a:off x="2384" y="338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21" name="Freeform 354"/>
                <p:cNvSpPr>
                  <a:spLocks noEditPoints="1"/>
                </p:cNvSpPr>
                <p:nvPr/>
              </p:nvSpPr>
              <p:spPr bwMode="auto">
                <a:xfrm>
                  <a:off x="2252" y="333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22" name="Freeform 355"/>
                <p:cNvSpPr>
                  <a:spLocks noEditPoints="1"/>
                </p:cNvSpPr>
                <p:nvPr/>
              </p:nvSpPr>
              <p:spPr bwMode="auto">
                <a:xfrm>
                  <a:off x="2182" y="329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23" name="Freeform 356"/>
                <p:cNvSpPr>
                  <a:spLocks noEditPoints="1"/>
                </p:cNvSpPr>
                <p:nvPr/>
              </p:nvSpPr>
              <p:spPr bwMode="auto">
                <a:xfrm>
                  <a:off x="2126" y="324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24" name="Freeform 357"/>
                <p:cNvSpPr>
                  <a:spLocks noEditPoints="1"/>
                </p:cNvSpPr>
                <p:nvPr/>
              </p:nvSpPr>
              <p:spPr bwMode="auto">
                <a:xfrm>
                  <a:off x="2068" y="322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25" name="Freeform 358"/>
                <p:cNvSpPr>
                  <a:spLocks noEditPoints="1"/>
                </p:cNvSpPr>
                <p:nvPr/>
              </p:nvSpPr>
              <p:spPr bwMode="auto">
                <a:xfrm>
                  <a:off x="2016" y="320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26" name="Freeform 359"/>
                <p:cNvSpPr>
                  <a:spLocks noEditPoints="1"/>
                </p:cNvSpPr>
                <p:nvPr/>
              </p:nvSpPr>
              <p:spPr bwMode="auto">
                <a:xfrm>
                  <a:off x="1974" y="316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27" name="Freeform 360"/>
                <p:cNvSpPr>
                  <a:spLocks noEditPoints="1"/>
                </p:cNvSpPr>
                <p:nvPr/>
              </p:nvSpPr>
              <p:spPr bwMode="auto">
                <a:xfrm>
                  <a:off x="1944" y="314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28" name="Freeform 361"/>
                <p:cNvSpPr>
                  <a:spLocks noEditPoints="1"/>
                </p:cNvSpPr>
                <p:nvPr/>
              </p:nvSpPr>
              <p:spPr bwMode="auto">
                <a:xfrm>
                  <a:off x="1914" y="311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29" name="Freeform 362"/>
                <p:cNvSpPr>
                  <a:spLocks noEditPoints="1"/>
                </p:cNvSpPr>
                <p:nvPr/>
              </p:nvSpPr>
              <p:spPr bwMode="auto">
                <a:xfrm>
                  <a:off x="1884" y="309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30" name="Freeform 363"/>
                <p:cNvSpPr>
                  <a:spLocks noEditPoints="1"/>
                </p:cNvSpPr>
                <p:nvPr/>
              </p:nvSpPr>
              <p:spPr bwMode="auto">
                <a:xfrm>
                  <a:off x="1856" y="307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31" name="Freeform 364"/>
                <p:cNvSpPr>
                  <a:spLocks noEditPoints="1"/>
                </p:cNvSpPr>
                <p:nvPr/>
              </p:nvSpPr>
              <p:spPr bwMode="auto">
                <a:xfrm>
                  <a:off x="1836" y="304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32" name="Freeform 365"/>
                <p:cNvSpPr>
                  <a:spLocks noEditPoints="1"/>
                </p:cNvSpPr>
                <p:nvPr/>
              </p:nvSpPr>
              <p:spPr bwMode="auto">
                <a:xfrm>
                  <a:off x="1810" y="303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33" name="Freeform 366"/>
                <p:cNvSpPr>
                  <a:spLocks noEditPoints="1"/>
                </p:cNvSpPr>
                <p:nvPr/>
              </p:nvSpPr>
              <p:spPr bwMode="auto">
                <a:xfrm>
                  <a:off x="1786" y="300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34" name="Freeform 367"/>
                <p:cNvSpPr>
                  <a:spLocks noEditPoints="1"/>
                </p:cNvSpPr>
                <p:nvPr/>
              </p:nvSpPr>
              <p:spPr bwMode="auto">
                <a:xfrm>
                  <a:off x="1766" y="299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35" name="Freeform 368"/>
                <p:cNvSpPr>
                  <a:spLocks noEditPoints="1"/>
                </p:cNvSpPr>
                <p:nvPr/>
              </p:nvSpPr>
              <p:spPr bwMode="auto">
                <a:xfrm>
                  <a:off x="1742" y="297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36" name="Freeform 369"/>
                <p:cNvSpPr>
                  <a:spLocks noEditPoints="1"/>
                </p:cNvSpPr>
                <p:nvPr/>
              </p:nvSpPr>
              <p:spPr bwMode="auto">
                <a:xfrm>
                  <a:off x="1724" y="296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37" name="Freeform 370"/>
                <p:cNvSpPr>
                  <a:spLocks noEditPoints="1"/>
                </p:cNvSpPr>
                <p:nvPr/>
              </p:nvSpPr>
              <p:spPr bwMode="auto">
                <a:xfrm>
                  <a:off x="1706" y="294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38" name="Freeform 371"/>
                <p:cNvSpPr>
                  <a:spLocks noEditPoints="1"/>
                </p:cNvSpPr>
                <p:nvPr/>
              </p:nvSpPr>
              <p:spPr bwMode="auto">
                <a:xfrm>
                  <a:off x="1688" y="293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39" name="Freeform 372"/>
                <p:cNvSpPr>
                  <a:spLocks noEditPoints="1"/>
                </p:cNvSpPr>
                <p:nvPr/>
              </p:nvSpPr>
              <p:spPr bwMode="auto">
                <a:xfrm>
                  <a:off x="1668" y="291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40" name="Freeform 373"/>
                <p:cNvSpPr>
                  <a:spLocks noEditPoints="1"/>
                </p:cNvSpPr>
                <p:nvPr/>
              </p:nvSpPr>
              <p:spPr bwMode="auto">
                <a:xfrm>
                  <a:off x="1656" y="290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41" name="Freeform 374"/>
                <p:cNvSpPr>
                  <a:spLocks noEditPoints="1"/>
                </p:cNvSpPr>
                <p:nvPr/>
              </p:nvSpPr>
              <p:spPr bwMode="auto">
                <a:xfrm>
                  <a:off x="1638" y="289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42" name="Freeform 375"/>
                <p:cNvSpPr>
                  <a:spLocks noEditPoints="1"/>
                </p:cNvSpPr>
                <p:nvPr/>
              </p:nvSpPr>
              <p:spPr bwMode="auto">
                <a:xfrm>
                  <a:off x="1628" y="288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43" name="Freeform 376"/>
                <p:cNvSpPr>
                  <a:spLocks noEditPoints="1"/>
                </p:cNvSpPr>
                <p:nvPr/>
              </p:nvSpPr>
              <p:spPr bwMode="auto">
                <a:xfrm>
                  <a:off x="1608" y="286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44" name="Freeform 377"/>
                <p:cNvSpPr>
                  <a:spLocks noEditPoints="1"/>
                </p:cNvSpPr>
                <p:nvPr/>
              </p:nvSpPr>
              <p:spPr bwMode="auto">
                <a:xfrm>
                  <a:off x="1592" y="285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45" name="Freeform 378"/>
                <p:cNvSpPr>
                  <a:spLocks noEditPoints="1"/>
                </p:cNvSpPr>
                <p:nvPr/>
              </p:nvSpPr>
              <p:spPr bwMode="auto">
                <a:xfrm>
                  <a:off x="1578" y="284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46" name="Freeform 379"/>
                <p:cNvSpPr>
                  <a:spLocks noEditPoints="1"/>
                </p:cNvSpPr>
                <p:nvPr/>
              </p:nvSpPr>
              <p:spPr bwMode="auto">
                <a:xfrm>
                  <a:off x="1564" y="283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47" name="Freeform 380"/>
                <p:cNvSpPr>
                  <a:spLocks noEditPoints="1"/>
                </p:cNvSpPr>
                <p:nvPr/>
              </p:nvSpPr>
              <p:spPr bwMode="auto">
                <a:xfrm>
                  <a:off x="1552" y="282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48" name="Freeform 381"/>
                <p:cNvSpPr>
                  <a:spLocks noEditPoints="1"/>
                </p:cNvSpPr>
                <p:nvPr/>
              </p:nvSpPr>
              <p:spPr bwMode="auto">
                <a:xfrm>
                  <a:off x="1540" y="280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49" name="Freeform 382"/>
                <p:cNvSpPr>
                  <a:spLocks noEditPoints="1"/>
                </p:cNvSpPr>
                <p:nvPr/>
              </p:nvSpPr>
              <p:spPr bwMode="auto">
                <a:xfrm>
                  <a:off x="1528" y="279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0" name="Freeform 383"/>
                <p:cNvSpPr>
                  <a:spLocks noEditPoints="1"/>
                </p:cNvSpPr>
                <p:nvPr/>
              </p:nvSpPr>
              <p:spPr bwMode="auto">
                <a:xfrm>
                  <a:off x="1516" y="278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1" name="Freeform 384"/>
                <p:cNvSpPr>
                  <a:spLocks noEditPoints="1"/>
                </p:cNvSpPr>
                <p:nvPr/>
              </p:nvSpPr>
              <p:spPr bwMode="auto">
                <a:xfrm>
                  <a:off x="1506" y="277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2" name="Freeform 385"/>
                <p:cNvSpPr>
                  <a:spLocks noEditPoints="1"/>
                </p:cNvSpPr>
                <p:nvPr/>
              </p:nvSpPr>
              <p:spPr bwMode="auto">
                <a:xfrm>
                  <a:off x="1492" y="276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3" name="Freeform 386"/>
                <p:cNvSpPr>
                  <a:spLocks noEditPoints="1"/>
                </p:cNvSpPr>
                <p:nvPr/>
              </p:nvSpPr>
              <p:spPr bwMode="auto">
                <a:xfrm>
                  <a:off x="1482" y="275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4" name="Freeform 387"/>
                <p:cNvSpPr>
                  <a:spLocks noEditPoints="1"/>
                </p:cNvSpPr>
                <p:nvPr/>
              </p:nvSpPr>
              <p:spPr bwMode="auto">
                <a:xfrm>
                  <a:off x="1470" y="274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5" name="Freeform 388"/>
                <p:cNvSpPr>
                  <a:spLocks noEditPoints="1"/>
                </p:cNvSpPr>
                <p:nvPr/>
              </p:nvSpPr>
              <p:spPr bwMode="auto">
                <a:xfrm>
                  <a:off x="1466" y="274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6" name="Freeform 389"/>
                <p:cNvSpPr>
                  <a:spLocks noEditPoints="1"/>
                </p:cNvSpPr>
                <p:nvPr/>
              </p:nvSpPr>
              <p:spPr bwMode="auto">
                <a:xfrm>
                  <a:off x="1456" y="273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7" name="Freeform 390"/>
                <p:cNvSpPr>
                  <a:spLocks noEditPoints="1"/>
                </p:cNvSpPr>
                <p:nvPr/>
              </p:nvSpPr>
              <p:spPr bwMode="auto">
                <a:xfrm>
                  <a:off x="1450" y="272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8" name="Freeform 391"/>
                <p:cNvSpPr>
                  <a:spLocks noEditPoints="1"/>
                </p:cNvSpPr>
                <p:nvPr/>
              </p:nvSpPr>
              <p:spPr bwMode="auto">
                <a:xfrm>
                  <a:off x="1434" y="270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9" name="Freeform 392"/>
                <p:cNvSpPr>
                  <a:spLocks noEditPoints="1"/>
                </p:cNvSpPr>
                <p:nvPr/>
              </p:nvSpPr>
              <p:spPr bwMode="auto">
                <a:xfrm>
                  <a:off x="1426" y="270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60" name="Freeform 393"/>
                <p:cNvSpPr>
                  <a:spLocks noEditPoints="1"/>
                </p:cNvSpPr>
                <p:nvPr/>
              </p:nvSpPr>
              <p:spPr bwMode="auto">
                <a:xfrm>
                  <a:off x="1420" y="268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61" name="Freeform 394"/>
                <p:cNvSpPr>
                  <a:spLocks noEditPoints="1"/>
                </p:cNvSpPr>
                <p:nvPr/>
              </p:nvSpPr>
              <p:spPr bwMode="auto">
                <a:xfrm>
                  <a:off x="1410" y="268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62" name="Freeform 395"/>
                <p:cNvSpPr>
                  <a:spLocks noEditPoints="1"/>
                </p:cNvSpPr>
                <p:nvPr/>
              </p:nvSpPr>
              <p:spPr bwMode="auto">
                <a:xfrm>
                  <a:off x="1406" y="267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63" name="Freeform 396"/>
                <p:cNvSpPr>
                  <a:spLocks noEditPoints="1"/>
                </p:cNvSpPr>
                <p:nvPr/>
              </p:nvSpPr>
              <p:spPr bwMode="auto">
                <a:xfrm>
                  <a:off x="1396" y="266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64" name="Freeform 397"/>
                <p:cNvSpPr>
                  <a:spLocks noEditPoints="1"/>
                </p:cNvSpPr>
                <p:nvPr/>
              </p:nvSpPr>
              <p:spPr bwMode="auto">
                <a:xfrm>
                  <a:off x="1390" y="265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65" name="Freeform 398"/>
                <p:cNvSpPr>
                  <a:spLocks noEditPoints="1"/>
                </p:cNvSpPr>
                <p:nvPr/>
              </p:nvSpPr>
              <p:spPr bwMode="auto">
                <a:xfrm>
                  <a:off x="1380" y="264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66" name="Freeform 399"/>
                <p:cNvSpPr>
                  <a:spLocks noEditPoints="1"/>
                </p:cNvSpPr>
                <p:nvPr/>
              </p:nvSpPr>
              <p:spPr bwMode="auto">
                <a:xfrm>
                  <a:off x="1374" y="263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67" name="Freeform 400"/>
                <p:cNvSpPr>
                  <a:spLocks noEditPoints="1"/>
                </p:cNvSpPr>
                <p:nvPr/>
              </p:nvSpPr>
              <p:spPr bwMode="auto">
                <a:xfrm>
                  <a:off x="1368" y="262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68" name="Freeform 401"/>
                <p:cNvSpPr>
                  <a:spLocks noEditPoints="1"/>
                </p:cNvSpPr>
                <p:nvPr/>
              </p:nvSpPr>
              <p:spPr bwMode="auto">
                <a:xfrm>
                  <a:off x="1362" y="261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69" name="Freeform 402"/>
                <p:cNvSpPr>
                  <a:spLocks noEditPoints="1"/>
                </p:cNvSpPr>
                <p:nvPr/>
              </p:nvSpPr>
              <p:spPr bwMode="auto">
                <a:xfrm>
                  <a:off x="1352" y="260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0" name="Freeform 403"/>
                <p:cNvSpPr>
                  <a:spLocks noEditPoints="1"/>
                </p:cNvSpPr>
                <p:nvPr/>
              </p:nvSpPr>
              <p:spPr bwMode="auto">
                <a:xfrm>
                  <a:off x="1344" y="260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1" name="Freeform 404"/>
                <p:cNvSpPr>
                  <a:spLocks noEditPoints="1"/>
                </p:cNvSpPr>
                <p:nvPr/>
              </p:nvSpPr>
              <p:spPr bwMode="auto">
                <a:xfrm>
                  <a:off x="1338" y="259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2" name="Freeform 405"/>
                <p:cNvSpPr>
                  <a:spLocks noEditPoints="1"/>
                </p:cNvSpPr>
                <p:nvPr/>
              </p:nvSpPr>
              <p:spPr bwMode="auto">
                <a:xfrm>
                  <a:off x="1334" y="258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3" name="Freeform 406"/>
                <p:cNvSpPr>
                  <a:spLocks noEditPoints="1"/>
                </p:cNvSpPr>
                <p:nvPr/>
              </p:nvSpPr>
              <p:spPr bwMode="auto">
                <a:xfrm>
                  <a:off x="1330" y="257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52" name="Group 608"/>
              <p:cNvGrpSpPr>
                <a:grpSpLocks/>
              </p:cNvGrpSpPr>
              <p:nvPr/>
            </p:nvGrpSpPr>
            <p:grpSpPr bwMode="auto">
              <a:xfrm>
                <a:off x="1162" y="1860"/>
                <a:ext cx="1832" cy="1546"/>
                <a:chOff x="1162" y="1860"/>
                <a:chExt cx="1832" cy="1546"/>
              </a:xfrm>
            </p:grpSpPr>
            <p:sp>
              <p:nvSpPr>
                <p:cNvPr id="74" name="Freeform 408"/>
                <p:cNvSpPr>
                  <a:spLocks noEditPoints="1"/>
                </p:cNvSpPr>
                <p:nvPr/>
              </p:nvSpPr>
              <p:spPr bwMode="auto">
                <a:xfrm>
                  <a:off x="1322" y="256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5" name="Freeform 409"/>
                <p:cNvSpPr>
                  <a:spLocks noEditPoints="1"/>
                </p:cNvSpPr>
                <p:nvPr/>
              </p:nvSpPr>
              <p:spPr bwMode="auto">
                <a:xfrm>
                  <a:off x="1316" y="255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6" name="Freeform 410"/>
                <p:cNvSpPr>
                  <a:spLocks noEditPoints="1"/>
                </p:cNvSpPr>
                <p:nvPr/>
              </p:nvSpPr>
              <p:spPr bwMode="auto">
                <a:xfrm>
                  <a:off x="1314" y="255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7" name="Freeform 411"/>
                <p:cNvSpPr>
                  <a:spLocks noEditPoints="1"/>
                </p:cNvSpPr>
                <p:nvPr/>
              </p:nvSpPr>
              <p:spPr bwMode="auto">
                <a:xfrm>
                  <a:off x="1304" y="254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8" name="Freeform 412"/>
                <p:cNvSpPr>
                  <a:spLocks noEditPoints="1"/>
                </p:cNvSpPr>
                <p:nvPr/>
              </p:nvSpPr>
              <p:spPr bwMode="auto">
                <a:xfrm>
                  <a:off x="1302" y="253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9" name="Freeform 413"/>
                <p:cNvSpPr>
                  <a:spLocks noEditPoints="1"/>
                </p:cNvSpPr>
                <p:nvPr/>
              </p:nvSpPr>
              <p:spPr bwMode="auto">
                <a:xfrm>
                  <a:off x="1292" y="252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0" name="Freeform 414"/>
                <p:cNvSpPr>
                  <a:spLocks noEditPoints="1"/>
                </p:cNvSpPr>
                <p:nvPr/>
              </p:nvSpPr>
              <p:spPr bwMode="auto">
                <a:xfrm>
                  <a:off x="1284" y="2510"/>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1" name="Freeform 415"/>
                <p:cNvSpPr>
                  <a:spLocks noEditPoints="1"/>
                </p:cNvSpPr>
                <p:nvPr/>
              </p:nvSpPr>
              <p:spPr bwMode="auto">
                <a:xfrm>
                  <a:off x="1280" y="250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2" name="Freeform 416"/>
                <p:cNvSpPr>
                  <a:spLocks noEditPoints="1"/>
                </p:cNvSpPr>
                <p:nvPr/>
              </p:nvSpPr>
              <p:spPr bwMode="auto">
                <a:xfrm>
                  <a:off x="1276" y="249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3" name="Freeform 417"/>
                <p:cNvSpPr>
                  <a:spLocks noEditPoints="1"/>
                </p:cNvSpPr>
                <p:nvPr/>
              </p:nvSpPr>
              <p:spPr bwMode="auto">
                <a:xfrm>
                  <a:off x="1272" y="248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4" name="Freeform 418"/>
                <p:cNvSpPr>
                  <a:spLocks noEditPoints="1"/>
                </p:cNvSpPr>
                <p:nvPr/>
              </p:nvSpPr>
              <p:spPr bwMode="auto">
                <a:xfrm>
                  <a:off x="1188" y="224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5" name="Freeform 419"/>
                <p:cNvSpPr>
                  <a:spLocks noEditPoints="1"/>
                </p:cNvSpPr>
                <p:nvPr/>
              </p:nvSpPr>
              <p:spPr bwMode="auto">
                <a:xfrm>
                  <a:off x="1176" y="2226"/>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6" name="Freeform 420"/>
                <p:cNvSpPr>
                  <a:spLocks noEditPoints="1"/>
                </p:cNvSpPr>
                <p:nvPr/>
              </p:nvSpPr>
              <p:spPr bwMode="auto">
                <a:xfrm>
                  <a:off x="1166" y="222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7" name="Freeform 421"/>
                <p:cNvSpPr>
                  <a:spLocks noEditPoints="1"/>
                </p:cNvSpPr>
                <p:nvPr/>
              </p:nvSpPr>
              <p:spPr bwMode="auto">
                <a:xfrm>
                  <a:off x="1164" y="2228"/>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8" name="Freeform 422"/>
                <p:cNvSpPr>
                  <a:spLocks noEditPoints="1"/>
                </p:cNvSpPr>
                <p:nvPr/>
              </p:nvSpPr>
              <p:spPr bwMode="auto">
                <a:xfrm>
                  <a:off x="1164" y="2234"/>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9" name="Freeform 423"/>
                <p:cNvSpPr>
                  <a:spLocks noEditPoints="1"/>
                </p:cNvSpPr>
                <p:nvPr/>
              </p:nvSpPr>
              <p:spPr bwMode="auto">
                <a:xfrm>
                  <a:off x="1164" y="2242"/>
                  <a:ext cx="32" cy="32"/>
                </a:xfrm>
                <a:custGeom>
                  <a:avLst/>
                  <a:gdLst>
                    <a:gd name="T0" fmla="*/ 32 w 32"/>
                    <a:gd name="T1" fmla="*/ 32 h 32"/>
                    <a:gd name="T2" fmla="*/ 0 w 32"/>
                    <a:gd name="T3" fmla="*/ 32 h 32"/>
                    <a:gd name="T4" fmla="*/ 0 w 32"/>
                    <a:gd name="T5" fmla="*/ 0 h 32"/>
                    <a:gd name="T6" fmla="*/ 32 w 32"/>
                    <a:gd name="T7" fmla="*/ 0 h 32"/>
                    <a:gd name="T8" fmla="*/ 32 w 32"/>
                    <a:gd name="T9" fmla="*/ 32 h 32"/>
                    <a:gd name="T10" fmla="*/ 4 w 32"/>
                    <a:gd name="T11" fmla="*/ 28 h 32"/>
                    <a:gd name="T12" fmla="*/ 28 w 32"/>
                    <a:gd name="T13" fmla="*/ 28 h 32"/>
                    <a:gd name="T14" fmla="*/ 28 w 32"/>
                    <a:gd name="T15" fmla="*/ 4 h 32"/>
                    <a:gd name="T16" fmla="*/ 4 w 32"/>
                    <a:gd name="T17" fmla="*/ 4 h 32"/>
                    <a:gd name="T18" fmla="*/ 4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32"/>
                      </a:moveTo>
                      <a:lnTo>
                        <a:pt x="0" y="32"/>
                      </a:lnTo>
                      <a:lnTo>
                        <a:pt x="0" y="0"/>
                      </a:lnTo>
                      <a:lnTo>
                        <a:pt x="32" y="0"/>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0" name="Freeform 424"/>
                <p:cNvSpPr>
                  <a:spLocks noEditPoints="1"/>
                </p:cNvSpPr>
                <p:nvPr/>
              </p:nvSpPr>
              <p:spPr bwMode="auto">
                <a:xfrm>
                  <a:off x="1162" y="2270"/>
                  <a:ext cx="32" cy="32"/>
                </a:xfrm>
                <a:custGeom>
                  <a:avLst/>
                  <a:gdLst>
                    <a:gd name="T0" fmla="*/ 32 w 32"/>
                    <a:gd name="T1" fmla="*/ 32 h 32"/>
                    <a:gd name="T2" fmla="*/ 0 w 32"/>
                    <a:gd name="T3" fmla="*/ 32 h 32"/>
                    <a:gd name="T4" fmla="*/ 0 w 32"/>
                    <a:gd name="T5" fmla="*/ 0 h 32"/>
                    <a:gd name="T6" fmla="*/ 32 w 32"/>
                    <a:gd name="T7" fmla="*/ 0 h 32"/>
                    <a:gd name="T8" fmla="*/ 32 w 32"/>
                    <a:gd name="T9" fmla="*/ 16 h 32"/>
                    <a:gd name="T10" fmla="*/ 32 w 32"/>
                    <a:gd name="T11" fmla="*/ 32 h 32"/>
                    <a:gd name="T12" fmla="*/ 4 w 32"/>
                    <a:gd name="T13" fmla="*/ 28 h 32"/>
                    <a:gd name="T14" fmla="*/ 28 w 32"/>
                    <a:gd name="T15" fmla="*/ 28 h 32"/>
                    <a:gd name="T16" fmla="*/ 28 w 32"/>
                    <a:gd name="T17" fmla="*/ 4 h 32"/>
                    <a:gd name="T18" fmla="*/ 4 w 32"/>
                    <a:gd name="T19" fmla="*/ 4 h 32"/>
                    <a:gd name="T20" fmla="*/ 4 w 32"/>
                    <a:gd name="T2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32" y="32"/>
                      </a:moveTo>
                      <a:lnTo>
                        <a:pt x="0" y="32"/>
                      </a:lnTo>
                      <a:lnTo>
                        <a:pt x="0" y="0"/>
                      </a:lnTo>
                      <a:lnTo>
                        <a:pt x="32" y="0"/>
                      </a:lnTo>
                      <a:lnTo>
                        <a:pt x="32" y="16"/>
                      </a:lnTo>
                      <a:lnTo>
                        <a:pt x="32" y="32"/>
                      </a:lnTo>
                      <a:close/>
                      <a:moveTo>
                        <a:pt x="4" y="28"/>
                      </a:moveTo>
                      <a:lnTo>
                        <a:pt x="28" y="28"/>
                      </a:lnTo>
                      <a:lnTo>
                        <a:pt x="28" y="4"/>
                      </a:lnTo>
                      <a:lnTo>
                        <a:pt x="4" y="4"/>
                      </a:lnTo>
                      <a:lnTo>
                        <a:pt x="4" y="2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1" name="Freeform 425"/>
                <p:cNvSpPr>
                  <a:spLocks/>
                </p:cNvSpPr>
                <p:nvPr/>
              </p:nvSpPr>
              <p:spPr bwMode="auto">
                <a:xfrm>
                  <a:off x="1162" y="2282"/>
                  <a:ext cx="136" cy="228"/>
                </a:xfrm>
                <a:custGeom>
                  <a:avLst/>
                  <a:gdLst>
                    <a:gd name="T0" fmla="*/ 42 w 136"/>
                    <a:gd name="T1" fmla="*/ 10 h 228"/>
                    <a:gd name="T2" fmla="*/ 42 w 136"/>
                    <a:gd name="T3" fmla="*/ 34 h 228"/>
                    <a:gd name="T4" fmla="*/ 46 w 136"/>
                    <a:gd name="T5" fmla="*/ 34 h 228"/>
                    <a:gd name="T6" fmla="*/ 46 w 136"/>
                    <a:gd name="T7" fmla="*/ 44 h 228"/>
                    <a:gd name="T8" fmla="*/ 52 w 136"/>
                    <a:gd name="T9" fmla="*/ 46 h 228"/>
                    <a:gd name="T10" fmla="*/ 56 w 136"/>
                    <a:gd name="T11" fmla="*/ 68 h 228"/>
                    <a:gd name="T12" fmla="*/ 62 w 136"/>
                    <a:gd name="T13" fmla="*/ 68 h 228"/>
                    <a:gd name="T14" fmla="*/ 62 w 136"/>
                    <a:gd name="T15" fmla="*/ 78 h 228"/>
                    <a:gd name="T16" fmla="*/ 68 w 136"/>
                    <a:gd name="T17" fmla="*/ 78 h 228"/>
                    <a:gd name="T18" fmla="*/ 66 w 136"/>
                    <a:gd name="T19" fmla="*/ 94 h 228"/>
                    <a:gd name="T20" fmla="*/ 74 w 136"/>
                    <a:gd name="T21" fmla="*/ 96 h 228"/>
                    <a:gd name="T22" fmla="*/ 136 w 136"/>
                    <a:gd name="T23" fmla="*/ 206 h 228"/>
                    <a:gd name="T24" fmla="*/ 112 w 136"/>
                    <a:gd name="T25" fmla="*/ 226 h 228"/>
                    <a:gd name="T26" fmla="*/ 102 w 136"/>
                    <a:gd name="T27" fmla="*/ 228 h 228"/>
                    <a:gd name="T28" fmla="*/ 68 w 136"/>
                    <a:gd name="T29" fmla="*/ 158 h 228"/>
                    <a:gd name="T30" fmla="*/ 40 w 136"/>
                    <a:gd name="T31" fmla="*/ 114 h 228"/>
                    <a:gd name="T32" fmla="*/ 36 w 136"/>
                    <a:gd name="T33" fmla="*/ 96 h 228"/>
                    <a:gd name="T34" fmla="*/ 28 w 136"/>
                    <a:gd name="T35" fmla="*/ 94 h 228"/>
                    <a:gd name="T36" fmla="*/ 28 w 136"/>
                    <a:gd name="T37" fmla="*/ 86 h 228"/>
                    <a:gd name="T38" fmla="*/ 22 w 136"/>
                    <a:gd name="T39" fmla="*/ 84 h 228"/>
                    <a:gd name="T40" fmla="*/ 22 w 136"/>
                    <a:gd name="T41" fmla="*/ 74 h 228"/>
                    <a:gd name="T42" fmla="*/ 20 w 136"/>
                    <a:gd name="T43" fmla="*/ 72 h 228"/>
                    <a:gd name="T44" fmla="*/ 18 w 136"/>
                    <a:gd name="T45" fmla="*/ 66 h 228"/>
                    <a:gd name="T46" fmla="*/ 14 w 136"/>
                    <a:gd name="T47" fmla="*/ 62 h 228"/>
                    <a:gd name="T48" fmla="*/ 14 w 136"/>
                    <a:gd name="T49" fmla="*/ 56 h 228"/>
                    <a:gd name="T50" fmla="*/ 10 w 136"/>
                    <a:gd name="T51" fmla="*/ 56 h 228"/>
                    <a:gd name="T52" fmla="*/ 12 w 136"/>
                    <a:gd name="T53" fmla="*/ 36 h 228"/>
                    <a:gd name="T54" fmla="*/ 6 w 136"/>
                    <a:gd name="T55" fmla="*/ 32 h 228"/>
                    <a:gd name="T56" fmla="*/ 6 w 136"/>
                    <a:gd name="T57" fmla="*/ 26 h 228"/>
                    <a:gd name="T58" fmla="*/ 0 w 136"/>
                    <a:gd name="T59" fmla="*/ 26 h 228"/>
                    <a:gd name="T60" fmla="*/ 0 w 136"/>
                    <a:gd name="T61" fmla="*/ 20 h 228"/>
                    <a:gd name="T62" fmla="*/ 12 w 136"/>
                    <a:gd name="T63" fmla="*/ 0 h 228"/>
                    <a:gd name="T64" fmla="*/ 32 w 136"/>
                    <a:gd name="T65" fmla="*/ 0 h 228"/>
                    <a:gd name="T66" fmla="*/ 42 w 136"/>
                    <a:gd name="T67" fmla="*/ 1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28">
                      <a:moveTo>
                        <a:pt x="42" y="10"/>
                      </a:moveTo>
                      <a:lnTo>
                        <a:pt x="42" y="34"/>
                      </a:lnTo>
                      <a:lnTo>
                        <a:pt x="46" y="34"/>
                      </a:lnTo>
                      <a:lnTo>
                        <a:pt x="46" y="44"/>
                      </a:lnTo>
                      <a:lnTo>
                        <a:pt x="52" y="46"/>
                      </a:lnTo>
                      <a:lnTo>
                        <a:pt x="56" y="68"/>
                      </a:lnTo>
                      <a:lnTo>
                        <a:pt x="62" y="68"/>
                      </a:lnTo>
                      <a:lnTo>
                        <a:pt x="62" y="78"/>
                      </a:lnTo>
                      <a:lnTo>
                        <a:pt x="68" y="78"/>
                      </a:lnTo>
                      <a:lnTo>
                        <a:pt x="66" y="94"/>
                      </a:lnTo>
                      <a:lnTo>
                        <a:pt x="74" y="96"/>
                      </a:lnTo>
                      <a:lnTo>
                        <a:pt x="136" y="206"/>
                      </a:lnTo>
                      <a:lnTo>
                        <a:pt x="112" y="226"/>
                      </a:lnTo>
                      <a:lnTo>
                        <a:pt x="102" y="228"/>
                      </a:lnTo>
                      <a:lnTo>
                        <a:pt x="68" y="158"/>
                      </a:lnTo>
                      <a:lnTo>
                        <a:pt x="40" y="114"/>
                      </a:lnTo>
                      <a:lnTo>
                        <a:pt x="36" y="96"/>
                      </a:lnTo>
                      <a:lnTo>
                        <a:pt x="28" y="94"/>
                      </a:lnTo>
                      <a:lnTo>
                        <a:pt x="28" y="86"/>
                      </a:lnTo>
                      <a:lnTo>
                        <a:pt x="22" y="84"/>
                      </a:lnTo>
                      <a:lnTo>
                        <a:pt x="22" y="74"/>
                      </a:lnTo>
                      <a:lnTo>
                        <a:pt x="20" y="72"/>
                      </a:lnTo>
                      <a:lnTo>
                        <a:pt x="18" y="66"/>
                      </a:lnTo>
                      <a:lnTo>
                        <a:pt x="14" y="62"/>
                      </a:lnTo>
                      <a:lnTo>
                        <a:pt x="14" y="56"/>
                      </a:lnTo>
                      <a:lnTo>
                        <a:pt x="10" y="56"/>
                      </a:lnTo>
                      <a:lnTo>
                        <a:pt x="12" y="36"/>
                      </a:lnTo>
                      <a:lnTo>
                        <a:pt x="6" y="32"/>
                      </a:lnTo>
                      <a:lnTo>
                        <a:pt x="6" y="26"/>
                      </a:lnTo>
                      <a:lnTo>
                        <a:pt x="0" y="26"/>
                      </a:lnTo>
                      <a:lnTo>
                        <a:pt x="0" y="20"/>
                      </a:lnTo>
                      <a:lnTo>
                        <a:pt x="12" y="0"/>
                      </a:lnTo>
                      <a:lnTo>
                        <a:pt x="32" y="0"/>
                      </a:lnTo>
                      <a:lnTo>
                        <a:pt x="42" y="10"/>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2" name="Freeform 426"/>
                <p:cNvSpPr>
                  <a:spLocks/>
                </p:cNvSpPr>
                <p:nvPr/>
              </p:nvSpPr>
              <p:spPr bwMode="auto">
                <a:xfrm>
                  <a:off x="1652" y="2902"/>
                  <a:ext cx="750" cy="504"/>
                </a:xfrm>
                <a:custGeom>
                  <a:avLst/>
                  <a:gdLst>
                    <a:gd name="T0" fmla="*/ 748 w 750"/>
                    <a:gd name="T1" fmla="*/ 504 h 504"/>
                    <a:gd name="T2" fmla="*/ 606 w 750"/>
                    <a:gd name="T3" fmla="*/ 450 h 504"/>
                    <a:gd name="T4" fmla="*/ 542 w 750"/>
                    <a:gd name="T5" fmla="*/ 406 h 504"/>
                    <a:gd name="T6" fmla="*/ 476 w 750"/>
                    <a:gd name="T7" fmla="*/ 356 h 504"/>
                    <a:gd name="T8" fmla="*/ 418 w 750"/>
                    <a:gd name="T9" fmla="*/ 334 h 504"/>
                    <a:gd name="T10" fmla="*/ 392 w 750"/>
                    <a:gd name="T11" fmla="*/ 322 h 504"/>
                    <a:gd name="T12" fmla="*/ 366 w 750"/>
                    <a:gd name="T13" fmla="*/ 304 h 504"/>
                    <a:gd name="T14" fmla="*/ 334 w 750"/>
                    <a:gd name="T15" fmla="*/ 278 h 504"/>
                    <a:gd name="T16" fmla="*/ 320 w 750"/>
                    <a:gd name="T17" fmla="*/ 268 h 504"/>
                    <a:gd name="T18" fmla="*/ 292 w 750"/>
                    <a:gd name="T19" fmla="*/ 244 h 504"/>
                    <a:gd name="T20" fmla="*/ 256 w 750"/>
                    <a:gd name="T21" fmla="*/ 218 h 504"/>
                    <a:gd name="T22" fmla="*/ 234 w 750"/>
                    <a:gd name="T23" fmla="*/ 198 h 504"/>
                    <a:gd name="T24" fmla="*/ 212 w 750"/>
                    <a:gd name="T25" fmla="*/ 180 h 504"/>
                    <a:gd name="T26" fmla="*/ 206 w 750"/>
                    <a:gd name="T27" fmla="*/ 174 h 504"/>
                    <a:gd name="T28" fmla="*/ 200 w 750"/>
                    <a:gd name="T29" fmla="*/ 160 h 504"/>
                    <a:gd name="T30" fmla="*/ 182 w 750"/>
                    <a:gd name="T31" fmla="*/ 152 h 504"/>
                    <a:gd name="T32" fmla="*/ 158 w 750"/>
                    <a:gd name="T33" fmla="*/ 132 h 504"/>
                    <a:gd name="T34" fmla="*/ 138 w 750"/>
                    <a:gd name="T35" fmla="*/ 112 h 504"/>
                    <a:gd name="T36" fmla="*/ 116 w 750"/>
                    <a:gd name="T37" fmla="*/ 98 h 504"/>
                    <a:gd name="T38" fmla="*/ 92 w 750"/>
                    <a:gd name="T39" fmla="*/ 80 h 504"/>
                    <a:gd name="T40" fmla="*/ 72 w 750"/>
                    <a:gd name="T41" fmla="*/ 64 h 504"/>
                    <a:gd name="T42" fmla="*/ 56 w 750"/>
                    <a:gd name="T43" fmla="*/ 50 h 504"/>
                    <a:gd name="T44" fmla="*/ 30 w 750"/>
                    <a:gd name="T45" fmla="*/ 34 h 504"/>
                    <a:gd name="T46" fmla="*/ 12 w 750"/>
                    <a:gd name="T47" fmla="*/ 20 h 504"/>
                    <a:gd name="T48" fmla="*/ 0 w 750"/>
                    <a:gd name="T49" fmla="*/ 4 h 504"/>
                    <a:gd name="T50" fmla="*/ 4 w 750"/>
                    <a:gd name="T51" fmla="*/ 0 h 504"/>
                    <a:gd name="T52" fmla="*/ 16 w 750"/>
                    <a:gd name="T53" fmla="*/ 16 h 504"/>
                    <a:gd name="T54" fmla="*/ 34 w 750"/>
                    <a:gd name="T55" fmla="*/ 28 h 504"/>
                    <a:gd name="T56" fmla="*/ 60 w 750"/>
                    <a:gd name="T57" fmla="*/ 46 h 504"/>
                    <a:gd name="T58" fmla="*/ 76 w 750"/>
                    <a:gd name="T59" fmla="*/ 60 h 504"/>
                    <a:gd name="T60" fmla="*/ 96 w 750"/>
                    <a:gd name="T61" fmla="*/ 76 h 504"/>
                    <a:gd name="T62" fmla="*/ 120 w 750"/>
                    <a:gd name="T63" fmla="*/ 92 h 504"/>
                    <a:gd name="T64" fmla="*/ 142 w 750"/>
                    <a:gd name="T65" fmla="*/ 108 h 504"/>
                    <a:gd name="T66" fmla="*/ 162 w 750"/>
                    <a:gd name="T67" fmla="*/ 128 h 504"/>
                    <a:gd name="T68" fmla="*/ 184 w 750"/>
                    <a:gd name="T69" fmla="*/ 148 h 504"/>
                    <a:gd name="T70" fmla="*/ 204 w 750"/>
                    <a:gd name="T71" fmla="*/ 154 h 504"/>
                    <a:gd name="T72" fmla="*/ 212 w 750"/>
                    <a:gd name="T73" fmla="*/ 170 h 504"/>
                    <a:gd name="T74" fmla="*/ 216 w 750"/>
                    <a:gd name="T75" fmla="*/ 176 h 504"/>
                    <a:gd name="T76" fmla="*/ 238 w 750"/>
                    <a:gd name="T77" fmla="*/ 194 h 504"/>
                    <a:gd name="T78" fmla="*/ 260 w 750"/>
                    <a:gd name="T79" fmla="*/ 214 h 504"/>
                    <a:gd name="T80" fmla="*/ 296 w 750"/>
                    <a:gd name="T81" fmla="*/ 240 h 504"/>
                    <a:gd name="T82" fmla="*/ 324 w 750"/>
                    <a:gd name="T83" fmla="*/ 264 h 504"/>
                    <a:gd name="T84" fmla="*/ 338 w 750"/>
                    <a:gd name="T85" fmla="*/ 272 h 504"/>
                    <a:gd name="T86" fmla="*/ 370 w 750"/>
                    <a:gd name="T87" fmla="*/ 300 h 504"/>
                    <a:gd name="T88" fmla="*/ 394 w 750"/>
                    <a:gd name="T89" fmla="*/ 318 h 504"/>
                    <a:gd name="T90" fmla="*/ 422 w 750"/>
                    <a:gd name="T91" fmla="*/ 328 h 504"/>
                    <a:gd name="T92" fmla="*/ 478 w 750"/>
                    <a:gd name="T93" fmla="*/ 350 h 504"/>
                    <a:gd name="T94" fmla="*/ 546 w 750"/>
                    <a:gd name="T95" fmla="*/ 400 h 504"/>
                    <a:gd name="T96" fmla="*/ 610 w 750"/>
                    <a:gd name="T97" fmla="*/ 444 h 504"/>
                    <a:gd name="T98" fmla="*/ 750 w 750"/>
                    <a:gd name="T99" fmla="*/ 498 h 504"/>
                    <a:gd name="T100" fmla="*/ 748 w 750"/>
                    <a:gd name="T101"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0" h="504">
                      <a:moveTo>
                        <a:pt x="748" y="504"/>
                      </a:moveTo>
                      <a:lnTo>
                        <a:pt x="606" y="450"/>
                      </a:lnTo>
                      <a:lnTo>
                        <a:pt x="542" y="406"/>
                      </a:lnTo>
                      <a:lnTo>
                        <a:pt x="476" y="356"/>
                      </a:lnTo>
                      <a:lnTo>
                        <a:pt x="418" y="334"/>
                      </a:lnTo>
                      <a:lnTo>
                        <a:pt x="392" y="322"/>
                      </a:lnTo>
                      <a:lnTo>
                        <a:pt x="366" y="304"/>
                      </a:lnTo>
                      <a:lnTo>
                        <a:pt x="334" y="278"/>
                      </a:lnTo>
                      <a:lnTo>
                        <a:pt x="320" y="268"/>
                      </a:lnTo>
                      <a:lnTo>
                        <a:pt x="292" y="244"/>
                      </a:lnTo>
                      <a:lnTo>
                        <a:pt x="256" y="218"/>
                      </a:lnTo>
                      <a:lnTo>
                        <a:pt x="234" y="198"/>
                      </a:lnTo>
                      <a:lnTo>
                        <a:pt x="212" y="180"/>
                      </a:lnTo>
                      <a:lnTo>
                        <a:pt x="206" y="174"/>
                      </a:lnTo>
                      <a:lnTo>
                        <a:pt x="200" y="160"/>
                      </a:lnTo>
                      <a:lnTo>
                        <a:pt x="182" y="152"/>
                      </a:lnTo>
                      <a:lnTo>
                        <a:pt x="158" y="132"/>
                      </a:lnTo>
                      <a:lnTo>
                        <a:pt x="138" y="112"/>
                      </a:lnTo>
                      <a:lnTo>
                        <a:pt x="116" y="98"/>
                      </a:lnTo>
                      <a:lnTo>
                        <a:pt x="92" y="80"/>
                      </a:lnTo>
                      <a:lnTo>
                        <a:pt x="72" y="64"/>
                      </a:lnTo>
                      <a:lnTo>
                        <a:pt x="56" y="50"/>
                      </a:lnTo>
                      <a:lnTo>
                        <a:pt x="30" y="34"/>
                      </a:lnTo>
                      <a:lnTo>
                        <a:pt x="12" y="20"/>
                      </a:lnTo>
                      <a:lnTo>
                        <a:pt x="0" y="4"/>
                      </a:lnTo>
                      <a:lnTo>
                        <a:pt x="4" y="0"/>
                      </a:lnTo>
                      <a:lnTo>
                        <a:pt x="16" y="16"/>
                      </a:lnTo>
                      <a:lnTo>
                        <a:pt x="34" y="28"/>
                      </a:lnTo>
                      <a:lnTo>
                        <a:pt x="60" y="46"/>
                      </a:lnTo>
                      <a:lnTo>
                        <a:pt x="76" y="60"/>
                      </a:lnTo>
                      <a:lnTo>
                        <a:pt x="96" y="76"/>
                      </a:lnTo>
                      <a:lnTo>
                        <a:pt x="120" y="92"/>
                      </a:lnTo>
                      <a:lnTo>
                        <a:pt x="142" y="108"/>
                      </a:lnTo>
                      <a:lnTo>
                        <a:pt x="162" y="128"/>
                      </a:lnTo>
                      <a:lnTo>
                        <a:pt x="184" y="148"/>
                      </a:lnTo>
                      <a:lnTo>
                        <a:pt x="204" y="154"/>
                      </a:lnTo>
                      <a:lnTo>
                        <a:pt x="212" y="170"/>
                      </a:lnTo>
                      <a:lnTo>
                        <a:pt x="216" y="176"/>
                      </a:lnTo>
                      <a:lnTo>
                        <a:pt x="238" y="194"/>
                      </a:lnTo>
                      <a:lnTo>
                        <a:pt x="260" y="214"/>
                      </a:lnTo>
                      <a:lnTo>
                        <a:pt x="296" y="240"/>
                      </a:lnTo>
                      <a:lnTo>
                        <a:pt x="324" y="264"/>
                      </a:lnTo>
                      <a:lnTo>
                        <a:pt x="338" y="272"/>
                      </a:lnTo>
                      <a:lnTo>
                        <a:pt x="370" y="300"/>
                      </a:lnTo>
                      <a:lnTo>
                        <a:pt x="394" y="318"/>
                      </a:lnTo>
                      <a:lnTo>
                        <a:pt x="422" y="328"/>
                      </a:lnTo>
                      <a:lnTo>
                        <a:pt x="478" y="350"/>
                      </a:lnTo>
                      <a:lnTo>
                        <a:pt x="546" y="400"/>
                      </a:lnTo>
                      <a:lnTo>
                        <a:pt x="610" y="444"/>
                      </a:lnTo>
                      <a:lnTo>
                        <a:pt x="750" y="498"/>
                      </a:lnTo>
                      <a:lnTo>
                        <a:pt x="748" y="504"/>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3" name="Freeform 427"/>
                <p:cNvSpPr>
                  <a:spLocks/>
                </p:cNvSpPr>
                <p:nvPr/>
              </p:nvSpPr>
              <p:spPr bwMode="auto">
                <a:xfrm>
                  <a:off x="1172" y="2230"/>
                  <a:ext cx="486" cy="678"/>
                </a:xfrm>
                <a:custGeom>
                  <a:avLst/>
                  <a:gdLst>
                    <a:gd name="T0" fmla="*/ 482 w 486"/>
                    <a:gd name="T1" fmla="*/ 678 h 678"/>
                    <a:gd name="T2" fmla="*/ 396 w 486"/>
                    <a:gd name="T3" fmla="*/ 616 h 678"/>
                    <a:gd name="T4" fmla="*/ 310 w 486"/>
                    <a:gd name="T5" fmla="*/ 532 h 678"/>
                    <a:gd name="T6" fmla="*/ 222 w 486"/>
                    <a:gd name="T7" fmla="*/ 434 h 678"/>
                    <a:gd name="T8" fmla="*/ 146 w 486"/>
                    <a:gd name="T9" fmla="*/ 334 h 678"/>
                    <a:gd name="T10" fmla="*/ 114 w 486"/>
                    <a:gd name="T11" fmla="*/ 272 h 678"/>
                    <a:gd name="T12" fmla="*/ 100 w 486"/>
                    <a:gd name="T13" fmla="*/ 262 h 678"/>
                    <a:gd name="T14" fmla="*/ 30 w 486"/>
                    <a:gd name="T15" fmla="*/ 132 h 678"/>
                    <a:gd name="T16" fmla="*/ 0 w 486"/>
                    <a:gd name="T17" fmla="*/ 52 h 678"/>
                    <a:gd name="T18" fmla="*/ 2 w 486"/>
                    <a:gd name="T19" fmla="*/ 26 h 678"/>
                    <a:gd name="T20" fmla="*/ 12 w 486"/>
                    <a:gd name="T21" fmla="*/ 0 h 678"/>
                    <a:gd name="T22" fmla="*/ 22 w 486"/>
                    <a:gd name="T23" fmla="*/ 6 h 678"/>
                    <a:gd name="T24" fmla="*/ 38 w 486"/>
                    <a:gd name="T25" fmla="*/ 36 h 678"/>
                    <a:gd name="T26" fmla="*/ 34 w 486"/>
                    <a:gd name="T27" fmla="*/ 40 h 678"/>
                    <a:gd name="T28" fmla="*/ 28 w 486"/>
                    <a:gd name="T29" fmla="*/ 30 h 678"/>
                    <a:gd name="T30" fmla="*/ 18 w 486"/>
                    <a:gd name="T31" fmla="*/ 10 h 678"/>
                    <a:gd name="T32" fmla="*/ 14 w 486"/>
                    <a:gd name="T33" fmla="*/ 8 h 678"/>
                    <a:gd name="T34" fmla="*/ 6 w 486"/>
                    <a:gd name="T35" fmla="*/ 28 h 678"/>
                    <a:gd name="T36" fmla="*/ 6 w 486"/>
                    <a:gd name="T37" fmla="*/ 50 h 678"/>
                    <a:gd name="T38" fmla="*/ 36 w 486"/>
                    <a:gd name="T39" fmla="*/ 128 h 678"/>
                    <a:gd name="T40" fmla="*/ 106 w 486"/>
                    <a:gd name="T41" fmla="*/ 258 h 678"/>
                    <a:gd name="T42" fmla="*/ 120 w 486"/>
                    <a:gd name="T43" fmla="*/ 268 h 678"/>
                    <a:gd name="T44" fmla="*/ 152 w 486"/>
                    <a:gd name="T45" fmla="*/ 330 h 678"/>
                    <a:gd name="T46" fmla="*/ 228 w 486"/>
                    <a:gd name="T47" fmla="*/ 430 h 678"/>
                    <a:gd name="T48" fmla="*/ 314 w 486"/>
                    <a:gd name="T49" fmla="*/ 528 h 678"/>
                    <a:gd name="T50" fmla="*/ 400 w 486"/>
                    <a:gd name="T51" fmla="*/ 610 h 678"/>
                    <a:gd name="T52" fmla="*/ 486 w 486"/>
                    <a:gd name="T53" fmla="*/ 672 h 678"/>
                    <a:gd name="T54" fmla="*/ 482 w 486"/>
                    <a:gd name="T55" fmla="*/ 6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6" h="678">
                      <a:moveTo>
                        <a:pt x="482" y="678"/>
                      </a:moveTo>
                      <a:lnTo>
                        <a:pt x="396" y="616"/>
                      </a:lnTo>
                      <a:lnTo>
                        <a:pt x="310" y="532"/>
                      </a:lnTo>
                      <a:lnTo>
                        <a:pt x="222" y="434"/>
                      </a:lnTo>
                      <a:lnTo>
                        <a:pt x="146" y="334"/>
                      </a:lnTo>
                      <a:lnTo>
                        <a:pt x="114" y="272"/>
                      </a:lnTo>
                      <a:lnTo>
                        <a:pt x="100" y="262"/>
                      </a:lnTo>
                      <a:lnTo>
                        <a:pt x="30" y="132"/>
                      </a:lnTo>
                      <a:lnTo>
                        <a:pt x="0" y="52"/>
                      </a:lnTo>
                      <a:lnTo>
                        <a:pt x="2" y="26"/>
                      </a:lnTo>
                      <a:lnTo>
                        <a:pt x="12" y="0"/>
                      </a:lnTo>
                      <a:lnTo>
                        <a:pt x="22" y="6"/>
                      </a:lnTo>
                      <a:lnTo>
                        <a:pt x="38" y="36"/>
                      </a:lnTo>
                      <a:lnTo>
                        <a:pt x="34" y="40"/>
                      </a:lnTo>
                      <a:lnTo>
                        <a:pt x="28" y="30"/>
                      </a:lnTo>
                      <a:lnTo>
                        <a:pt x="18" y="10"/>
                      </a:lnTo>
                      <a:lnTo>
                        <a:pt x="14" y="8"/>
                      </a:lnTo>
                      <a:lnTo>
                        <a:pt x="6" y="28"/>
                      </a:lnTo>
                      <a:lnTo>
                        <a:pt x="6" y="50"/>
                      </a:lnTo>
                      <a:lnTo>
                        <a:pt x="36" y="128"/>
                      </a:lnTo>
                      <a:lnTo>
                        <a:pt x="106" y="258"/>
                      </a:lnTo>
                      <a:lnTo>
                        <a:pt x="120" y="268"/>
                      </a:lnTo>
                      <a:lnTo>
                        <a:pt x="152" y="330"/>
                      </a:lnTo>
                      <a:lnTo>
                        <a:pt x="228" y="430"/>
                      </a:lnTo>
                      <a:lnTo>
                        <a:pt x="314" y="528"/>
                      </a:lnTo>
                      <a:lnTo>
                        <a:pt x="400" y="610"/>
                      </a:lnTo>
                      <a:lnTo>
                        <a:pt x="486" y="672"/>
                      </a:lnTo>
                      <a:lnTo>
                        <a:pt x="482" y="678"/>
                      </a:lnTo>
                      <a:close/>
                    </a:path>
                  </a:pathLst>
                </a:custGeom>
                <a:solidFill>
                  <a:srgbClr val="DA7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4" name="Freeform 428"/>
                <p:cNvSpPr>
                  <a:spLocks/>
                </p:cNvSpPr>
                <p:nvPr/>
              </p:nvSpPr>
              <p:spPr bwMode="auto">
                <a:xfrm>
                  <a:off x="1372" y="1860"/>
                  <a:ext cx="1604" cy="1382"/>
                </a:xfrm>
                <a:custGeom>
                  <a:avLst/>
                  <a:gdLst>
                    <a:gd name="T0" fmla="*/ 1604 w 1604"/>
                    <a:gd name="T1" fmla="*/ 1382 h 1382"/>
                    <a:gd name="T2" fmla="*/ 1384 w 1604"/>
                    <a:gd name="T3" fmla="*/ 1326 h 1382"/>
                    <a:gd name="T4" fmla="*/ 1286 w 1604"/>
                    <a:gd name="T5" fmla="*/ 1250 h 1382"/>
                    <a:gd name="T6" fmla="*/ 1192 w 1604"/>
                    <a:gd name="T7" fmla="*/ 1216 h 1382"/>
                    <a:gd name="T8" fmla="*/ 1112 w 1604"/>
                    <a:gd name="T9" fmla="*/ 1172 h 1382"/>
                    <a:gd name="T10" fmla="*/ 1050 w 1604"/>
                    <a:gd name="T11" fmla="*/ 1134 h 1382"/>
                    <a:gd name="T12" fmla="*/ 922 w 1604"/>
                    <a:gd name="T13" fmla="*/ 1040 h 1382"/>
                    <a:gd name="T14" fmla="*/ 804 w 1604"/>
                    <a:gd name="T15" fmla="*/ 956 h 1382"/>
                    <a:gd name="T16" fmla="*/ 744 w 1604"/>
                    <a:gd name="T17" fmla="*/ 902 h 1382"/>
                    <a:gd name="T18" fmla="*/ 714 w 1604"/>
                    <a:gd name="T19" fmla="*/ 886 h 1382"/>
                    <a:gd name="T20" fmla="*/ 424 w 1604"/>
                    <a:gd name="T21" fmla="*/ 604 h 1382"/>
                    <a:gd name="T22" fmla="*/ 274 w 1604"/>
                    <a:gd name="T23" fmla="*/ 442 h 1382"/>
                    <a:gd name="T24" fmla="*/ 82 w 1604"/>
                    <a:gd name="T25" fmla="*/ 246 h 1382"/>
                    <a:gd name="T26" fmla="*/ 6 w 1604"/>
                    <a:gd name="T27" fmla="*/ 140 h 1382"/>
                    <a:gd name="T28" fmla="*/ 18 w 1604"/>
                    <a:gd name="T29" fmla="*/ 130 h 1382"/>
                    <a:gd name="T30" fmla="*/ 0 w 1604"/>
                    <a:gd name="T31" fmla="*/ 102 h 1382"/>
                    <a:gd name="T32" fmla="*/ 0 w 1604"/>
                    <a:gd name="T33" fmla="*/ 16 h 1382"/>
                    <a:gd name="T34" fmla="*/ 10 w 1604"/>
                    <a:gd name="T35" fmla="*/ 0 h 1382"/>
                    <a:gd name="T36" fmla="*/ 16 w 1604"/>
                    <a:gd name="T37" fmla="*/ 2 h 1382"/>
                    <a:gd name="T38" fmla="*/ 6 w 1604"/>
                    <a:gd name="T39" fmla="*/ 18 h 1382"/>
                    <a:gd name="T40" fmla="*/ 6 w 1604"/>
                    <a:gd name="T41" fmla="*/ 102 h 1382"/>
                    <a:gd name="T42" fmla="*/ 26 w 1604"/>
                    <a:gd name="T43" fmla="*/ 132 h 1382"/>
                    <a:gd name="T44" fmla="*/ 14 w 1604"/>
                    <a:gd name="T45" fmla="*/ 140 h 1382"/>
                    <a:gd name="T46" fmla="*/ 30 w 1604"/>
                    <a:gd name="T47" fmla="*/ 164 h 1382"/>
                    <a:gd name="T48" fmla="*/ 86 w 1604"/>
                    <a:gd name="T49" fmla="*/ 242 h 1382"/>
                    <a:gd name="T50" fmla="*/ 280 w 1604"/>
                    <a:gd name="T51" fmla="*/ 438 h 1382"/>
                    <a:gd name="T52" fmla="*/ 428 w 1604"/>
                    <a:gd name="T53" fmla="*/ 598 h 1382"/>
                    <a:gd name="T54" fmla="*/ 718 w 1604"/>
                    <a:gd name="T55" fmla="*/ 882 h 1382"/>
                    <a:gd name="T56" fmla="*/ 748 w 1604"/>
                    <a:gd name="T57" fmla="*/ 898 h 1382"/>
                    <a:gd name="T58" fmla="*/ 808 w 1604"/>
                    <a:gd name="T59" fmla="*/ 952 h 1382"/>
                    <a:gd name="T60" fmla="*/ 926 w 1604"/>
                    <a:gd name="T61" fmla="*/ 1036 h 1382"/>
                    <a:gd name="T62" fmla="*/ 1052 w 1604"/>
                    <a:gd name="T63" fmla="*/ 1128 h 1382"/>
                    <a:gd name="T64" fmla="*/ 1116 w 1604"/>
                    <a:gd name="T65" fmla="*/ 1168 h 1382"/>
                    <a:gd name="T66" fmla="*/ 1194 w 1604"/>
                    <a:gd name="T67" fmla="*/ 1212 h 1382"/>
                    <a:gd name="T68" fmla="*/ 1290 w 1604"/>
                    <a:gd name="T69" fmla="*/ 1246 h 1382"/>
                    <a:gd name="T70" fmla="*/ 1388 w 1604"/>
                    <a:gd name="T71" fmla="*/ 1322 h 1382"/>
                    <a:gd name="T72" fmla="*/ 1604 w 1604"/>
                    <a:gd name="T73" fmla="*/ 1376 h 1382"/>
                    <a:gd name="T74" fmla="*/ 1604 w 1604"/>
                    <a:gd name="T75" fmla="*/ 1382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4" h="1382">
                      <a:moveTo>
                        <a:pt x="1604" y="1382"/>
                      </a:moveTo>
                      <a:lnTo>
                        <a:pt x="1384" y="1326"/>
                      </a:lnTo>
                      <a:lnTo>
                        <a:pt x="1286" y="1250"/>
                      </a:lnTo>
                      <a:lnTo>
                        <a:pt x="1192" y="1216"/>
                      </a:lnTo>
                      <a:lnTo>
                        <a:pt x="1112" y="1172"/>
                      </a:lnTo>
                      <a:lnTo>
                        <a:pt x="1050" y="1134"/>
                      </a:lnTo>
                      <a:lnTo>
                        <a:pt x="922" y="1040"/>
                      </a:lnTo>
                      <a:lnTo>
                        <a:pt x="804" y="956"/>
                      </a:lnTo>
                      <a:lnTo>
                        <a:pt x="744" y="902"/>
                      </a:lnTo>
                      <a:lnTo>
                        <a:pt x="714" y="886"/>
                      </a:lnTo>
                      <a:lnTo>
                        <a:pt x="424" y="604"/>
                      </a:lnTo>
                      <a:lnTo>
                        <a:pt x="274" y="442"/>
                      </a:lnTo>
                      <a:lnTo>
                        <a:pt x="82" y="246"/>
                      </a:lnTo>
                      <a:lnTo>
                        <a:pt x="6" y="140"/>
                      </a:lnTo>
                      <a:lnTo>
                        <a:pt x="18" y="130"/>
                      </a:lnTo>
                      <a:lnTo>
                        <a:pt x="0" y="102"/>
                      </a:lnTo>
                      <a:lnTo>
                        <a:pt x="0" y="16"/>
                      </a:lnTo>
                      <a:lnTo>
                        <a:pt x="10" y="0"/>
                      </a:lnTo>
                      <a:lnTo>
                        <a:pt x="16" y="2"/>
                      </a:lnTo>
                      <a:lnTo>
                        <a:pt x="6" y="18"/>
                      </a:lnTo>
                      <a:lnTo>
                        <a:pt x="6" y="102"/>
                      </a:lnTo>
                      <a:lnTo>
                        <a:pt x="26" y="132"/>
                      </a:lnTo>
                      <a:lnTo>
                        <a:pt x="14" y="140"/>
                      </a:lnTo>
                      <a:lnTo>
                        <a:pt x="30" y="164"/>
                      </a:lnTo>
                      <a:lnTo>
                        <a:pt x="86" y="242"/>
                      </a:lnTo>
                      <a:lnTo>
                        <a:pt x="280" y="438"/>
                      </a:lnTo>
                      <a:lnTo>
                        <a:pt x="428" y="598"/>
                      </a:lnTo>
                      <a:lnTo>
                        <a:pt x="718" y="882"/>
                      </a:lnTo>
                      <a:lnTo>
                        <a:pt x="748" y="898"/>
                      </a:lnTo>
                      <a:lnTo>
                        <a:pt x="808" y="952"/>
                      </a:lnTo>
                      <a:lnTo>
                        <a:pt x="926" y="1036"/>
                      </a:lnTo>
                      <a:lnTo>
                        <a:pt x="1052" y="1128"/>
                      </a:lnTo>
                      <a:lnTo>
                        <a:pt x="1116" y="1168"/>
                      </a:lnTo>
                      <a:lnTo>
                        <a:pt x="1194" y="1212"/>
                      </a:lnTo>
                      <a:lnTo>
                        <a:pt x="1290" y="1246"/>
                      </a:lnTo>
                      <a:lnTo>
                        <a:pt x="1388" y="1322"/>
                      </a:lnTo>
                      <a:lnTo>
                        <a:pt x="1604" y="1376"/>
                      </a:lnTo>
                      <a:lnTo>
                        <a:pt x="1604" y="138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5" name="Freeform 429"/>
                <p:cNvSpPr>
                  <a:spLocks/>
                </p:cNvSpPr>
                <p:nvPr/>
              </p:nvSpPr>
              <p:spPr bwMode="auto">
                <a:xfrm>
                  <a:off x="2962" y="3222"/>
                  <a:ext cx="32" cy="32"/>
                </a:xfrm>
                <a:custGeom>
                  <a:avLst/>
                  <a:gdLst>
                    <a:gd name="T0" fmla="*/ 4 w 32"/>
                    <a:gd name="T1" fmla="*/ 32 h 32"/>
                    <a:gd name="T2" fmla="*/ 0 w 32"/>
                    <a:gd name="T3" fmla="*/ 28 h 32"/>
                    <a:gd name="T4" fmla="*/ 28 w 32"/>
                    <a:gd name="T5" fmla="*/ 0 h 32"/>
                    <a:gd name="T6" fmla="*/ 32 w 32"/>
                    <a:gd name="T7" fmla="*/ 4 h 32"/>
                    <a:gd name="T8" fmla="*/ 4 w 32"/>
                    <a:gd name="T9" fmla="*/ 32 h 32"/>
                  </a:gdLst>
                  <a:ahLst/>
                  <a:cxnLst>
                    <a:cxn ang="0">
                      <a:pos x="T0" y="T1"/>
                    </a:cxn>
                    <a:cxn ang="0">
                      <a:pos x="T2" y="T3"/>
                    </a:cxn>
                    <a:cxn ang="0">
                      <a:pos x="T4" y="T5"/>
                    </a:cxn>
                    <a:cxn ang="0">
                      <a:pos x="T6" y="T7"/>
                    </a:cxn>
                    <a:cxn ang="0">
                      <a:pos x="T8" y="T9"/>
                    </a:cxn>
                  </a:cxnLst>
                  <a:rect l="0" t="0" r="r" b="b"/>
                  <a:pathLst>
                    <a:path w="32" h="32">
                      <a:moveTo>
                        <a:pt x="4" y="32"/>
                      </a:moveTo>
                      <a:lnTo>
                        <a:pt x="0" y="28"/>
                      </a:lnTo>
                      <a:lnTo>
                        <a:pt x="28" y="0"/>
                      </a:lnTo>
                      <a:lnTo>
                        <a:pt x="32" y="4"/>
                      </a:lnTo>
                      <a:lnTo>
                        <a:pt x="4"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6" name="Freeform 430"/>
                <p:cNvSpPr>
                  <a:spLocks/>
                </p:cNvSpPr>
                <p:nvPr/>
              </p:nvSpPr>
              <p:spPr bwMode="auto">
                <a:xfrm>
                  <a:off x="2962" y="3222"/>
                  <a:ext cx="32" cy="32"/>
                </a:xfrm>
                <a:custGeom>
                  <a:avLst/>
                  <a:gdLst>
                    <a:gd name="T0" fmla="*/ 28 w 32"/>
                    <a:gd name="T1" fmla="*/ 32 h 32"/>
                    <a:gd name="T2" fmla="*/ 0 w 32"/>
                    <a:gd name="T3" fmla="*/ 4 h 32"/>
                    <a:gd name="T4" fmla="*/ 4 w 32"/>
                    <a:gd name="T5" fmla="*/ 0 h 32"/>
                    <a:gd name="T6" fmla="*/ 32 w 32"/>
                    <a:gd name="T7" fmla="*/ 28 h 32"/>
                    <a:gd name="T8" fmla="*/ 28 w 32"/>
                    <a:gd name="T9" fmla="*/ 32 h 32"/>
                  </a:gdLst>
                  <a:ahLst/>
                  <a:cxnLst>
                    <a:cxn ang="0">
                      <a:pos x="T0" y="T1"/>
                    </a:cxn>
                    <a:cxn ang="0">
                      <a:pos x="T2" y="T3"/>
                    </a:cxn>
                    <a:cxn ang="0">
                      <a:pos x="T4" y="T5"/>
                    </a:cxn>
                    <a:cxn ang="0">
                      <a:pos x="T6" y="T7"/>
                    </a:cxn>
                    <a:cxn ang="0">
                      <a:pos x="T8" y="T9"/>
                    </a:cxn>
                  </a:cxnLst>
                  <a:rect l="0" t="0" r="r" b="b"/>
                  <a:pathLst>
                    <a:path w="32" h="32">
                      <a:moveTo>
                        <a:pt x="28" y="32"/>
                      </a:moveTo>
                      <a:lnTo>
                        <a:pt x="0" y="4"/>
                      </a:lnTo>
                      <a:lnTo>
                        <a:pt x="4" y="0"/>
                      </a:lnTo>
                      <a:lnTo>
                        <a:pt x="32"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7" name="Freeform 431"/>
                <p:cNvSpPr>
                  <a:spLocks/>
                </p:cNvSpPr>
                <p:nvPr/>
              </p:nvSpPr>
              <p:spPr bwMode="auto">
                <a:xfrm>
                  <a:off x="2752" y="3170"/>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8" name="Freeform 432"/>
                <p:cNvSpPr>
                  <a:spLocks/>
                </p:cNvSpPr>
                <p:nvPr/>
              </p:nvSpPr>
              <p:spPr bwMode="auto">
                <a:xfrm>
                  <a:off x="2752" y="3170"/>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99" name="Freeform 433"/>
                <p:cNvSpPr>
                  <a:spLocks/>
                </p:cNvSpPr>
                <p:nvPr/>
              </p:nvSpPr>
              <p:spPr bwMode="auto">
                <a:xfrm>
                  <a:off x="2648" y="309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434"/>
                <p:cNvSpPr>
                  <a:spLocks/>
                </p:cNvSpPr>
                <p:nvPr/>
              </p:nvSpPr>
              <p:spPr bwMode="auto">
                <a:xfrm>
                  <a:off x="2648" y="309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435"/>
                <p:cNvSpPr>
                  <a:spLocks/>
                </p:cNvSpPr>
                <p:nvPr/>
              </p:nvSpPr>
              <p:spPr bwMode="auto">
                <a:xfrm>
                  <a:off x="2548" y="3060"/>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436"/>
                <p:cNvSpPr>
                  <a:spLocks/>
                </p:cNvSpPr>
                <p:nvPr/>
              </p:nvSpPr>
              <p:spPr bwMode="auto">
                <a:xfrm>
                  <a:off x="2548" y="3060"/>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Freeform 437"/>
                <p:cNvSpPr>
                  <a:spLocks/>
                </p:cNvSpPr>
                <p:nvPr/>
              </p:nvSpPr>
              <p:spPr bwMode="auto">
                <a:xfrm>
                  <a:off x="2476" y="301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4" name="Freeform 438"/>
                <p:cNvSpPr>
                  <a:spLocks/>
                </p:cNvSpPr>
                <p:nvPr/>
              </p:nvSpPr>
              <p:spPr bwMode="auto">
                <a:xfrm>
                  <a:off x="2476" y="301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5" name="Freeform 439"/>
                <p:cNvSpPr>
                  <a:spLocks/>
                </p:cNvSpPr>
                <p:nvPr/>
              </p:nvSpPr>
              <p:spPr bwMode="auto">
                <a:xfrm>
                  <a:off x="2412" y="297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6" name="Freeform 440"/>
                <p:cNvSpPr>
                  <a:spLocks/>
                </p:cNvSpPr>
                <p:nvPr/>
              </p:nvSpPr>
              <p:spPr bwMode="auto">
                <a:xfrm>
                  <a:off x="2412" y="297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7" name="Freeform 441"/>
                <p:cNvSpPr>
                  <a:spLocks/>
                </p:cNvSpPr>
                <p:nvPr/>
              </p:nvSpPr>
              <p:spPr bwMode="auto">
                <a:xfrm>
                  <a:off x="2358" y="2940"/>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8" name="Freeform 442"/>
                <p:cNvSpPr>
                  <a:spLocks/>
                </p:cNvSpPr>
                <p:nvPr/>
              </p:nvSpPr>
              <p:spPr bwMode="auto">
                <a:xfrm>
                  <a:off x="2358" y="2940"/>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9" name="Freeform 443"/>
                <p:cNvSpPr>
                  <a:spLocks/>
                </p:cNvSpPr>
                <p:nvPr/>
              </p:nvSpPr>
              <p:spPr bwMode="auto">
                <a:xfrm>
                  <a:off x="2312" y="2906"/>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0" name="Freeform 444"/>
                <p:cNvSpPr>
                  <a:spLocks/>
                </p:cNvSpPr>
                <p:nvPr/>
              </p:nvSpPr>
              <p:spPr bwMode="auto">
                <a:xfrm>
                  <a:off x="2312" y="2906"/>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1" name="Freeform 445"/>
                <p:cNvSpPr>
                  <a:spLocks/>
                </p:cNvSpPr>
                <p:nvPr/>
              </p:nvSpPr>
              <p:spPr bwMode="auto">
                <a:xfrm>
                  <a:off x="2270" y="287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2" name="Freeform 446"/>
                <p:cNvSpPr>
                  <a:spLocks/>
                </p:cNvSpPr>
                <p:nvPr/>
              </p:nvSpPr>
              <p:spPr bwMode="auto">
                <a:xfrm>
                  <a:off x="2270" y="287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3" name="Freeform 447"/>
                <p:cNvSpPr>
                  <a:spLocks/>
                </p:cNvSpPr>
                <p:nvPr/>
              </p:nvSpPr>
              <p:spPr bwMode="auto">
                <a:xfrm>
                  <a:off x="2232" y="284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4" name="Freeform 448"/>
                <p:cNvSpPr>
                  <a:spLocks/>
                </p:cNvSpPr>
                <p:nvPr/>
              </p:nvSpPr>
              <p:spPr bwMode="auto">
                <a:xfrm>
                  <a:off x="2232" y="284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5" name="Freeform 449"/>
                <p:cNvSpPr>
                  <a:spLocks/>
                </p:cNvSpPr>
                <p:nvPr/>
              </p:nvSpPr>
              <p:spPr bwMode="auto">
                <a:xfrm>
                  <a:off x="2196" y="282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6" name="Freeform 450"/>
                <p:cNvSpPr>
                  <a:spLocks/>
                </p:cNvSpPr>
                <p:nvPr/>
              </p:nvSpPr>
              <p:spPr bwMode="auto">
                <a:xfrm>
                  <a:off x="2196" y="282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7" name="Freeform 451"/>
                <p:cNvSpPr>
                  <a:spLocks/>
                </p:cNvSpPr>
                <p:nvPr/>
              </p:nvSpPr>
              <p:spPr bwMode="auto">
                <a:xfrm>
                  <a:off x="2162" y="2798"/>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8" name="Freeform 452"/>
                <p:cNvSpPr>
                  <a:spLocks/>
                </p:cNvSpPr>
                <p:nvPr/>
              </p:nvSpPr>
              <p:spPr bwMode="auto">
                <a:xfrm>
                  <a:off x="2162" y="2798"/>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9" name="Freeform 453"/>
                <p:cNvSpPr>
                  <a:spLocks/>
                </p:cNvSpPr>
                <p:nvPr/>
              </p:nvSpPr>
              <p:spPr bwMode="auto">
                <a:xfrm>
                  <a:off x="2132" y="2770"/>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0" name="Freeform 454"/>
                <p:cNvSpPr>
                  <a:spLocks/>
                </p:cNvSpPr>
                <p:nvPr/>
              </p:nvSpPr>
              <p:spPr bwMode="auto">
                <a:xfrm>
                  <a:off x="2132" y="2770"/>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1" name="Freeform 455"/>
                <p:cNvSpPr>
                  <a:spLocks/>
                </p:cNvSpPr>
                <p:nvPr/>
              </p:nvSpPr>
              <p:spPr bwMode="auto">
                <a:xfrm>
                  <a:off x="2106" y="274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2" name="Freeform 456"/>
                <p:cNvSpPr>
                  <a:spLocks/>
                </p:cNvSpPr>
                <p:nvPr/>
              </p:nvSpPr>
              <p:spPr bwMode="auto">
                <a:xfrm>
                  <a:off x="2106" y="274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3" name="Freeform 457"/>
                <p:cNvSpPr>
                  <a:spLocks/>
                </p:cNvSpPr>
                <p:nvPr/>
              </p:nvSpPr>
              <p:spPr bwMode="auto">
                <a:xfrm>
                  <a:off x="2074" y="2728"/>
                  <a:ext cx="32" cy="32"/>
                </a:xfrm>
                <a:custGeom>
                  <a:avLst/>
                  <a:gdLst>
                    <a:gd name="T0" fmla="*/ 4 w 32"/>
                    <a:gd name="T1" fmla="*/ 32 h 32"/>
                    <a:gd name="T2" fmla="*/ 0 w 32"/>
                    <a:gd name="T3" fmla="*/ 28 h 32"/>
                    <a:gd name="T4" fmla="*/ 28 w 32"/>
                    <a:gd name="T5" fmla="*/ 0 h 32"/>
                    <a:gd name="T6" fmla="*/ 32 w 32"/>
                    <a:gd name="T7" fmla="*/ 4 h 32"/>
                    <a:gd name="T8" fmla="*/ 4 w 32"/>
                    <a:gd name="T9" fmla="*/ 32 h 32"/>
                  </a:gdLst>
                  <a:ahLst/>
                  <a:cxnLst>
                    <a:cxn ang="0">
                      <a:pos x="T0" y="T1"/>
                    </a:cxn>
                    <a:cxn ang="0">
                      <a:pos x="T2" y="T3"/>
                    </a:cxn>
                    <a:cxn ang="0">
                      <a:pos x="T4" y="T5"/>
                    </a:cxn>
                    <a:cxn ang="0">
                      <a:pos x="T6" y="T7"/>
                    </a:cxn>
                    <a:cxn ang="0">
                      <a:pos x="T8" y="T9"/>
                    </a:cxn>
                  </a:cxnLst>
                  <a:rect l="0" t="0" r="r" b="b"/>
                  <a:pathLst>
                    <a:path w="32" h="32">
                      <a:moveTo>
                        <a:pt x="4" y="32"/>
                      </a:moveTo>
                      <a:lnTo>
                        <a:pt x="0" y="28"/>
                      </a:lnTo>
                      <a:lnTo>
                        <a:pt x="28" y="0"/>
                      </a:lnTo>
                      <a:lnTo>
                        <a:pt x="32" y="4"/>
                      </a:lnTo>
                      <a:lnTo>
                        <a:pt x="4"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4" name="Freeform 458"/>
                <p:cNvSpPr>
                  <a:spLocks/>
                </p:cNvSpPr>
                <p:nvPr/>
              </p:nvSpPr>
              <p:spPr bwMode="auto">
                <a:xfrm>
                  <a:off x="2074" y="2728"/>
                  <a:ext cx="32" cy="32"/>
                </a:xfrm>
                <a:custGeom>
                  <a:avLst/>
                  <a:gdLst>
                    <a:gd name="T0" fmla="*/ 28 w 32"/>
                    <a:gd name="T1" fmla="*/ 32 h 32"/>
                    <a:gd name="T2" fmla="*/ 0 w 32"/>
                    <a:gd name="T3" fmla="*/ 4 h 32"/>
                    <a:gd name="T4" fmla="*/ 4 w 32"/>
                    <a:gd name="T5" fmla="*/ 0 h 32"/>
                    <a:gd name="T6" fmla="*/ 32 w 32"/>
                    <a:gd name="T7" fmla="*/ 28 h 32"/>
                    <a:gd name="T8" fmla="*/ 28 w 32"/>
                    <a:gd name="T9" fmla="*/ 32 h 32"/>
                  </a:gdLst>
                  <a:ahLst/>
                  <a:cxnLst>
                    <a:cxn ang="0">
                      <a:pos x="T0" y="T1"/>
                    </a:cxn>
                    <a:cxn ang="0">
                      <a:pos x="T2" y="T3"/>
                    </a:cxn>
                    <a:cxn ang="0">
                      <a:pos x="T4" y="T5"/>
                    </a:cxn>
                    <a:cxn ang="0">
                      <a:pos x="T6" y="T7"/>
                    </a:cxn>
                    <a:cxn ang="0">
                      <a:pos x="T8" y="T9"/>
                    </a:cxn>
                  </a:cxnLst>
                  <a:rect l="0" t="0" r="r" b="b"/>
                  <a:pathLst>
                    <a:path w="32" h="32">
                      <a:moveTo>
                        <a:pt x="28" y="32"/>
                      </a:moveTo>
                      <a:lnTo>
                        <a:pt x="0" y="4"/>
                      </a:lnTo>
                      <a:lnTo>
                        <a:pt x="4" y="0"/>
                      </a:lnTo>
                      <a:lnTo>
                        <a:pt x="32"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5" name="Freeform 459"/>
                <p:cNvSpPr>
                  <a:spLocks/>
                </p:cNvSpPr>
                <p:nvPr/>
              </p:nvSpPr>
              <p:spPr bwMode="auto">
                <a:xfrm>
                  <a:off x="2054" y="2706"/>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6" name="Freeform 460"/>
                <p:cNvSpPr>
                  <a:spLocks/>
                </p:cNvSpPr>
                <p:nvPr/>
              </p:nvSpPr>
              <p:spPr bwMode="auto">
                <a:xfrm>
                  <a:off x="2054" y="2706"/>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7" name="Freeform 461"/>
                <p:cNvSpPr>
                  <a:spLocks/>
                </p:cNvSpPr>
                <p:nvPr/>
              </p:nvSpPr>
              <p:spPr bwMode="auto">
                <a:xfrm>
                  <a:off x="2030" y="268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8" name="Freeform 462"/>
                <p:cNvSpPr>
                  <a:spLocks/>
                </p:cNvSpPr>
                <p:nvPr/>
              </p:nvSpPr>
              <p:spPr bwMode="auto">
                <a:xfrm>
                  <a:off x="2030" y="268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9" name="Freeform 463"/>
                <p:cNvSpPr>
                  <a:spLocks/>
                </p:cNvSpPr>
                <p:nvPr/>
              </p:nvSpPr>
              <p:spPr bwMode="auto">
                <a:xfrm>
                  <a:off x="2008" y="2668"/>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0" name="Freeform 464"/>
                <p:cNvSpPr>
                  <a:spLocks/>
                </p:cNvSpPr>
                <p:nvPr/>
              </p:nvSpPr>
              <p:spPr bwMode="auto">
                <a:xfrm>
                  <a:off x="2008" y="2668"/>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1" name="Freeform 465"/>
                <p:cNvSpPr>
                  <a:spLocks/>
                </p:cNvSpPr>
                <p:nvPr/>
              </p:nvSpPr>
              <p:spPr bwMode="auto">
                <a:xfrm>
                  <a:off x="1990" y="264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2" name="Freeform 466"/>
                <p:cNvSpPr>
                  <a:spLocks/>
                </p:cNvSpPr>
                <p:nvPr/>
              </p:nvSpPr>
              <p:spPr bwMode="auto">
                <a:xfrm>
                  <a:off x="1990" y="264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3" name="Freeform 467"/>
                <p:cNvSpPr>
                  <a:spLocks/>
                </p:cNvSpPr>
                <p:nvPr/>
              </p:nvSpPr>
              <p:spPr bwMode="auto">
                <a:xfrm>
                  <a:off x="1970" y="2630"/>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4" name="Freeform 468"/>
                <p:cNvSpPr>
                  <a:spLocks/>
                </p:cNvSpPr>
                <p:nvPr/>
              </p:nvSpPr>
              <p:spPr bwMode="auto">
                <a:xfrm>
                  <a:off x="1970" y="2630"/>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5" name="Freeform 469"/>
                <p:cNvSpPr>
                  <a:spLocks/>
                </p:cNvSpPr>
                <p:nvPr/>
              </p:nvSpPr>
              <p:spPr bwMode="auto">
                <a:xfrm>
                  <a:off x="1952" y="2612"/>
                  <a:ext cx="32" cy="32"/>
                </a:xfrm>
                <a:custGeom>
                  <a:avLst/>
                  <a:gdLst>
                    <a:gd name="T0" fmla="*/ 4 w 32"/>
                    <a:gd name="T1" fmla="*/ 32 h 32"/>
                    <a:gd name="T2" fmla="*/ 0 w 32"/>
                    <a:gd name="T3" fmla="*/ 28 h 32"/>
                    <a:gd name="T4" fmla="*/ 28 w 32"/>
                    <a:gd name="T5" fmla="*/ 0 h 32"/>
                    <a:gd name="T6" fmla="*/ 32 w 32"/>
                    <a:gd name="T7" fmla="*/ 4 h 32"/>
                    <a:gd name="T8" fmla="*/ 4 w 32"/>
                    <a:gd name="T9" fmla="*/ 32 h 32"/>
                  </a:gdLst>
                  <a:ahLst/>
                  <a:cxnLst>
                    <a:cxn ang="0">
                      <a:pos x="T0" y="T1"/>
                    </a:cxn>
                    <a:cxn ang="0">
                      <a:pos x="T2" y="T3"/>
                    </a:cxn>
                    <a:cxn ang="0">
                      <a:pos x="T4" y="T5"/>
                    </a:cxn>
                    <a:cxn ang="0">
                      <a:pos x="T6" y="T7"/>
                    </a:cxn>
                    <a:cxn ang="0">
                      <a:pos x="T8" y="T9"/>
                    </a:cxn>
                  </a:cxnLst>
                  <a:rect l="0" t="0" r="r" b="b"/>
                  <a:pathLst>
                    <a:path w="32" h="32">
                      <a:moveTo>
                        <a:pt x="4" y="32"/>
                      </a:moveTo>
                      <a:lnTo>
                        <a:pt x="0" y="28"/>
                      </a:lnTo>
                      <a:lnTo>
                        <a:pt x="28" y="0"/>
                      </a:lnTo>
                      <a:lnTo>
                        <a:pt x="32" y="4"/>
                      </a:lnTo>
                      <a:lnTo>
                        <a:pt x="4"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6" name="Freeform 470"/>
                <p:cNvSpPr>
                  <a:spLocks/>
                </p:cNvSpPr>
                <p:nvPr/>
              </p:nvSpPr>
              <p:spPr bwMode="auto">
                <a:xfrm>
                  <a:off x="1952" y="2612"/>
                  <a:ext cx="32" cy="32"/>
                </a:xfrm>
                <a:custGeom>
                  <a:avLst/>
                  <a:gdLst>
                    <a:gd name="T0" fmla="*/ 28 w 32"/>
                    <a:gd name="T1" fmla="*/ 32 h 32"/>
                    <a:gd name="T2" fmla="*/ 0 w 32"/>
                    <a:gd name="T3" fmla="*/ 4 h 32"/>
                    <a:gd name="T4" fmla="*/ 4 w 32"/>
                    <a:gd name="T5" fmla="*/ 0 h 32"/>
                    <a:gd name="T6" fmla="*/ 32 w 32"/>
                    <a:gd name="T7" fmla="*/ 28 h 32"/>
                    <a:gd name="T8" fmla="*/ 28 w 32"/>
                    <a:gd name="T9" fmla="*/ 32 h 32"/>
                  </a:gdLst>
                  <a:ahLst/>
                  <a:cxnLst>
                    <a:cxn ang="0">
                      <a:pos x="T0" y="T1"/>
                    </a:cxn>
                    <a:cxn ang="0">
                      <a:pos x="T2" y="T3"/>
                    </a:cxn>
                    <a:cxn ang="0">
                      <a:pos x="T4" y="T5"/>
                    </a:cxn>
                    <a:cxn ang="0">
                      <a:pos x="T6" y="T7"/>
                    </a:cxn>
                    <a:cxn ang="0">
                      <a:pos x="T8" y="T9"/>
                    </a:cxn>
                  </a:cxnLst>
                  <a:rect l="0" t="0" r="r" b="b"/>
                  <a:pathLst>
                    <a:path w="32" h="32">
                      <a:moveTo>
                        <a:pt x="28" y="32"/>
                      </a:moveTo>
                      <a:lnTo>
                        <a:pt x="0" y="4"/>
                      </a:lnTo>
                      <a:lnTo>
                        <a:pt x="4" y="0"/>
                      </a:lnTo>
                      <a:lnTo>
                        <a:pt x="32"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7" name="Freeform 471"/>
                <p:cNvSpPr>
                  <a:spLocks/>
                </p:cNvSpPr>
                <p:nvPr/>
              </p:nvSpPr>
              <p:spPr bwMode="auto">
                <a:xfrm>
                  <a:off x="1934" y="2596"/>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8" name="Freeform 472"/>
                <p:cNvSpPr>
                  <a:spLocks/>
                </p:cNvSpPr>
                <p:nvPr/>
              </p:nvSpPr>
              <p:spPr bwMode="auto">
                <a:xfrm>
                  <a:off x="1934" y="2596"/>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9" name="Freeform 473"/>
                <p:cNvSpPr>
                  <a:spLocks/>
                </p:cNvSpPr>
                <p:nvPr/>
              </p:nvSpPr>
              <p:spPr bwMode="auto">
                <a:xfrm>
                  <a:off x="1918" y="2578"/>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0" name="Freeform 474"/>
                <p:cNvSpPr>
                  <a:spLocks/>
                </p:cNvSpPr>
                <p:nvPr/>
              </p:nvSpPr>
              <p:spPr bwMode="auto">
                <a:xfrm>
                  <a:off x="1918" y="2578"/>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1" name="Freeform 475"/>
                <p:cNvSpPr>
                  <a:spLocks/>
                </p:cNvSpPr>
                <p:nvPr/>
              </p:nvSpPr>
              <p:spPr bwMode="auto">
                <a:xfrm>
                  <a:off x="1900" y="2560"/>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2" name="Freeform 476"/>
                <p:cNvSpPr>
                  <a:spLocks/>
                </p:cNvSpPr>
                <p:nvPr/>
              </p:nvSpPr>
              <p:spPr bwMode="auto">
                <a:xfrm>
                  <a:off x="1900" y="2560"/>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3" name="Freeform 477"/>
                <p:cNvSpPr>
                  <a:spLocks/>
                </p:cNvSpPr>
                <p:nvPr/>
              </p:nvSpPr>
              <p:spPr bwMode="auto">
                <a:xfrm>
                  <a:off x="1882" y="2544"/>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4" name="Freeform 478"/>
                <p:cNvSpPr>
                  <a:spLocks/>
                </p:cNvSpPr>
                <p:nvPr/>
              </p:nvSpPr>
              <p:spPr bwMode="auto">
                <a:xfrm>
                  <a:off x="1882" y="2544"/>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5" name="Freeform 479"/>
                <p:cNvSpPr>
                  <a:spLocks/>
                </p:cNvSpPr>
                <p:nvPr/>
              </p:nvSpPr>
              <p:spPr bwMode="auto">
                <a:xfrm>
                  <a:off x="1866" y="2532"/>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6" name="Freeform 480"/>
                <p:cNvSpPr>
                  <a:spLocks/>
                </p:cNvSpPr>
                <p:nvPr/>
              </p:nvSpPr>
              <p:spPr bwMode="auto">
                <a:xfrm>
                  <a:off x="1866" y="2532"/>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481"/>
                <p:cNvSpPr>
                  <a:spLocks/>
                </p:cNvSpPr>
                <p:nvPr/>
              </p:nvSpPr>
              <p:spPr bwMode="auto">
                <a:xfrm>
                  <a:off x="1854" y="251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482"/>
                <p:cNvSpPr>
                  <a:spLocks/>
                </p:cNvSpPr>
                <p:nvPr/>
              </p:nvSpPr>
              <p:spPr bwMode="auto">
                <a:xfrm>
                  <a:off x="1854" y="251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483"/>
                <p:cNvSpPr>
                  <a:spLocks/>
                </p:cNvSpPr>
                <p:nvPr/>
              </p:nvSpPr>
              <p:spPr bwMode="auto">
                <a:xfrm>
                  <a:off x="1842" y="2500"/>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0" name="Freeform 484"/>
                <p:cNvSpPr>
                  <a:spLocks/>
                </p:cNvSpPr>
                <p:nvPr/>
              </p:nvSpPr>
              <p:spPr bwMode="auto">
                <a:xfrm>
                  <a:off x="1842" y="2500"/>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1" name="Freeform 485"/>
                <p:cNvSpPr>
                  <a:spLocks/>
                </p:cNvSpPr>
                <p:nvPr/>
              </p:nvSpPr>
              <p:spPr bwMode="auto">
                <a:xfrm>
                  <a:off x="1822" y="2488"/>
                  <a:ext cx="32" cy="32"/>
                </a:xfrm>
                <a:custGeom>
                  <a:avLst/>
                  <a:gdLst>
                    <a:gd name="T0" fmla="*/ 4 w 32"/>
                    <a:gd name="T1" fmla="*/ 32 h 32"/>
                    <a:gd name="T2" fmla="*/ 0 w 32"/>
                    <a:gd name="T3" fmla="*/ 28 h 32"/>
                    <a:gd name="T4" fmla="*/ 28 w 32"/>
                    <a:gd name="T5" fmla="*/ 0 h 32"/>
                    <a:gd name="T6" fmla="*/ 32 w 32"/>
                    <a:gd name="T7" fmla="*/ 4 h 32"/>
                    <a:gd name="T8" fmla="*/ 4 w 32"/>
                    <a:gd name="T9" fmla="*/ 32 h 32"/>
                  </a:gdLst>
                  <a:ahLst/>
                  <a:cxnLst>
                    <a:cxn ang="0">
                      <a:pos x="T0" y="T1"/>
                    </a:cxn>
                    <a:cxn ang="0">
                      <a:pos x="T2" y="T3"/>
                    </a:cxn>
                    <a:cxn ang="0">
                      <a:pos x="T4" y="T5"/>
                    </a:cxn>
                    <a:cxn ang="0">
                      <a:pos x="T6" y="T7"/>
                    </a:cxn>
                    <a:cxn ang="0">
                      <a:pos x="T8" y="T9"/>
                    </a:cxn>
                  </a:cxnLst>
                  <a:rect l="0" t="0" r="r" b="b"/>
                  <a:pathLst>
                    <a:path w="32" h="32">
                      <a:moveTo>
                        <a:pt x="4" y="32"/>
                      </a:moveTo>
                      <a:lnTo>
                        <a:pt x="0" y="28"/>
                      </a:lnTo>
                      <a:lnTo>
                        <a:pt x="28" y="0"/>
                      </a:lnTo>
                      <a:lnTo>
                        <a:pt x="32" y="4"/>
                      </a:lnTo>
                      <a:lnTo>
                        <a:pt x="4"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2" name="Freeform 486"/>
                <p:cNvSpPr>
                  <a:spLocks/>
                </p:cNvSpPr>
                <p:nvPr/>
              </p:nvSpPr>
              <p:spPr bwMode="auto">
                <a:xfrm>
                  <a:off x="1822" y="2488"/>
                  <a:ext cx="32" cy="32"/>
                </a:xfrm>
                <a:custGeom>
                  <a:avLst/>
                  <a:gdLst>
                    <a:gd name="T0" fmla="*/ 28 w 32"/>
                    <a:gd name="T1" fmla="*/ 32 h 32"/>
                    <a:gd name="T2" fmla="*/ 0 w 32"/>
                    <a:gd name="T3" fmla="*/ 4 h 32"/>
                    <a:gd name="T4" fmla="*/ 4 w 32"/>
                    <a:gd name="T5" fmla="*/ 0 h 32"/>
                    <a:gd name="T6" fmla="*/ 32 w 32"/>
                    <a:gd name="T7" fmla="*/ 28 h 32"/>
                    <a:gd name="T8" fmla="*/ 28 w 32"/>
                    <a:gd name="T9" fmla="*/ 32 h 32"/>
                  </a:gdLst>
                  <a:ahLst/>
                  <a:cxnLst>
                    <a:cxn ang="0">
                      <a:pos x="T0" y="T1"/>
                    </a:cxn>
                    <a:cxn ang="0">
                      <a:pos x="T2" y="T3"/>
                    </a:cxn>
                    <a:cxn ang="0">
                      <a:pos x="T4" y="T5"/>
                    </a:cxn>
                    <a:cxn ang="0">
                      <a:pos x="T6" y="T7"/>
                    </a:cxn>
                    <a:cxn ang="0">
                      <a:pos x="T8" y="T9"/>
                    </a:cxn>
                  </a:cxnLst>
                  <a:rect l="0" t="0" r="r" b="b"/>
                  <a:pathLst>
                    <a:path w="32" h="32">
                      <a:moveTo>
                        <a:pt x="28" y="32"/>
                      </a:moveTo>
                      <a:lnTo>
                        <a:pt x="0" y="4"/>
                      </a:lnTo>
                      <a:lnTo>
                        <a:pt x="4" y="0"/>
                      </a:lnTo>
                      <a:lnTo>
                        <a:pt x="32"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3" name="Freeform 487"/>
                <p:cNvSpPr>
                  <a:spLocks/>
                </p:cNvSpPr>
                <p:nvPr/>
              </p:nvSpPr>
              <p:spPr bwMode="auto">
                <a:xfrm>
                  <a:off x="1810" y="2474"/>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4" name="Freeform 488"/>
                <p:cNvSpPr>
                  <a:spLocks/>
                </p:cNvSpPr>
                <p:nvPr/>
              </p:nvSpPr>
              <p:spPr bwMode="auto">
                <a:xfrm>
                  <a:off x="1810" y="2474"/>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5" name="Freeform 489"/>
                <p:cNvSpPr>
                  <a:spLocks/>
                </p:cNvSpPr>
                <p:nvPr/>
              </p:nvSpPr>
              <p:spPr bwMode="auto">
                <a:xfrm>
                  <a:off x="1796" y="2462"/>
                  <a:ext cx="32" cy="32"/>
                </a:xfrm>
                <a:custGeom>
                  <a:avLst/>
                  <a:gdLst>
                    <a:gd name="T0" fmla="*/ 4 w 32"/>
                    <a:gd name="T1" fmla="*/ 32 h 32"/>
                    <a:gd name="T2" fmla="*/ 0 w 32"/>
                    <a:gd name="T3" fmla="*/ 28 h 32"/>
                    <a:gd name="T4" fmla="*/ 28 w 32"/>
                    <a:gd name="T5" fmla="*/ 0 h 32"/>
                    <a:gd name="T6" fmla="*/ 32 w 32"/>
                    <a:gd name="T7" fmla="*/ 4 h 32"/>
                    <a:gd name="T8" fmla="*/ 4 w 32"/>
                    <a:gd name="T9" fmla="*/ 32 h 32"/>
                  </a:gdLst>
                  <a:ahLst/>
                  <a:cxnLst>
                    <a:cxn ang="0">
                      <a:pos x="T0" y="T1"/>
                    </a:cxn>
                    <a:cxn ang="0">
                      <a:pos x="T2" y="T3"/>
                    </a:cxn>
                    <a:cxn ang="0">
                      <a:pos x="T4" y="T5"/>
                    </a:cxn>
                    <a:cxn ang="0">
                      <a:pos x="T6" y="T7"/>
                    </a:cxn>
                    <a:cxn ang="0">
                      <a:pos x="T8" y="T9"/>
                    </a:cxn>
                  </a:cxnLst>
                  <a:rect l="0" t="0" r="r" b="b"/>
                  <a:pathLst>
                    <a:path w="32" h="32">
                      <a:moveTo>
                        <a:pt x="4" y="32"/>
                      </a:moveTo>
                      <a:lnTo>
                        <a:pt x="0" y="28"/>
                      </a:lnTo>
                      <a:lnTo>
                        <a:pt x="28" y="0"/>
                      </a:lnTo>
                      <a:lnTo>
                        <a:pt x="32" y="4"/>
                      </a:lnTo>
                      <a:lnTo>
                        <a:pt x="4"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6" name="Freeform 490"/>
                <p:cNvSpPr>
                  <a:spLocks/>
                </p:cNvSpPr>
                <p:nvPr/>
              </p:nvSpPr>
              <p:spPr bwMode="auto">
                <a:xfrm>
                  <a:off x="1796" y="2462"/>
                  <a:ext cx="32" cy="32"/>
                </a:xfrm>
                <a:custGeom>
                  <a:avLst/>
                  <a:gdLst>
                    <a:gd name="T0" fmla="*/ 28 w 32"/>
                    <a:gd name="T1" fmla="*/ 32 h 32"/>
                    <a:gd name="T2" fmla="*/ 0 w 32"/>
                    <a:gd name="T3" fmla="*/ 4 h 32"/>
                    <a:gd name="T4" fmla="*/ 4 w 32"/>
                    <a:gd name="T5" fmla="*/ 0 h 32"/>
                    <a:gd name="T6" fmla="*/ 32 w 32"/>
                    <a:gd name="T7" fmla="*/ 28 h 32"/>
                    <a:gd name="T8" fmla="*/ 28 w 32"/>
                    <a:gd name="T9" fmla="*/ 32 h 32"/>
                  </a:gdLst>
                  <a:ahLst/>
                  <a:cxnLst>
                    <a:cxn ang="0">
                      <a:pos x="T0" y="T1"/>
                    </a:cxn>
                    <a:cxn ang="0">
                      <a:pos x="T2" y="T3"/>
                    </a:cxn>
                    <a:cxn ang="0">
                      <a:pos x="T4" y="T5"/>
                    </a:cxn>
                    <a:cxn ang="0">
                      <a:pos x="T6" y="T7"/>
                    </a:cxn>
                    <a:cxn ang="0">
                      <a:pos x="T8" y="T9"/>
                    </a:cxn>
                  </a:cxnLst>
                  <a:rect l="0" t="0" r="r" b="b"/>
                  <a:pathLst>
                    <a:path w="32" h="32">
                      <a:moveTo>
                        <a:pt x="28" y="32"/>
                      </a:moveTo>
                      <a:lnTo>
                        <a:pt x="0" y="4"/>
                      </a:lnTo>
                      <a:lnTo>
                        <a:pt x="4" y="0"/>
                      </a:lnTo>
                      <a:lnTo>
                        <a:pt x="32"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7" name="Freeform 491"/>
                <p:cNvSpPr>
                  <a:spLocks/>
                </p:cNvSpPr>
                <p:nvPr/>
              </p:nvSpPr>
              <p:spPr bwMode="auto">
                <a:xfrm>
                  <a:off x="1784" y="244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8" name="Freeform 492"/>
                <p:cNvSpPr>
                  <a:spLocks/>
                </p:cNvSpPr>
                <p:nvPr/>
              </p:nvSpPr>
              <p:spPr bwMode="auto">
                <a:xfrm>
                  <a:off x="1784" y="244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59" name="Freeform 493"/>
                <p:cNvSpPr>
                  <a:spLocks/>
                </p:cNvSpPr>
                <p:nvPr/>
              </p:nvSpPr>
              <p:spPr bwMode="auto">
                <a:xfrm>
                  <a:off x="1772" y="243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0" name="Freeform 494"/>
                <p:cNvSpPr>
                  <a:spLocks/>
                </p:cNvSpPr>
                <p:nvPr/>
              </p:nvSpPr>
              <p:spPr bwMode="auto">
                <a:xfrm>
                  <a:off x="1772" y="243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1" name="Freeform 495"/>
                <p:cNvSpPr>
                  <a:spLocks/>
                </p:cNvSpPr>
                <p:nvPr/>
              </p:nvSpPr>
              <p:spPr bwMode="auto">
                <a:xfrm>
                  <a:off x="1760" y="242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2" name="Freeform 496"/>
                <p:cNvSpPr>
                  <a:spLocks/>
                </p:cNvSpPr>
                <p:nvPr/>
              </p:nvSpPr>
              <p:spPr bwMode="auto">
                <a:xfrm>
                  <a:off x="1760" y="242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3" name="Freeform 497"/>
                <p:cNvSpPr>
                  <a:spLocks/>
                </p:cNvSpPr>
                <p:nvPr/>
              </p:nvSpPr>
              <p:spPr bwMode="auto">
                <a:xfrm>
                  <a:off x="1750" y="2410"/>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4" name="Freeform 498"/>
                <p:cNvSpPr>
                  <a:spLocks/>
                </p:cNvSpPr>
                <p:nvPr/>
              </p:nvSpPr>
              <p:spPr bwMode="auto">
                <a:xfrm>
                  <a:off x="1750" y="2410"/>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5" name="Freeform 499"/>
                <p:cNvSpPr>
                  <a:spLocks/>
                </p:cNvSpPr>
                <p:nvPr/>
              </p:nvSpPr>
              <p:spPr bwMode="auto">
                <a:xfrm>
                  <a:off x="1736" y="2398"/>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6" name="Freeform 500"/>
                <p:cNvSpPr>
                  <a:spLocks/>
                </p:cNvSpPr>
                <p:nvPr/>
              </p:nvSpPr>
              <p:spPr bwMode="auto">
                <a:xfrm>
                  <a:off x="1736" y="2398"/>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7" name="Freeform 501"/>
                <p:cNvSpPr>
                  <a:spLocks/>
                </p:cNvSpPr>
                <p:nvPr/>
              </p:nvSpPr>
              <p:spPr bwMode="auto">
                <a:xfrm>
                  <a:off x="1728" y="2384"/>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8" name="Freeform 502"/>
                <p:cNvSpPr>
                  <a:spLocks/>
                </p:cNvSpPr>
                <p:nvPr/>
              </p:nvSpPr>
              <p:spPr bwMode="auto">
                <a:xfrm>
                  <a:off x="1728" y="2384"/>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69" name="Freeform 503"/>
                <p:cNvSpPr>
                  <a:spLocks/>
                </p:cNvSpPr>
                <p:nvPr/>
              </p:nvSpPr>
              <p:spPr bwMode="auto">
                <a:xfrm>
                  <a:off x="1716" y="2372"/>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0" name="Freeform 504"/>
                <p:cNvSpPr>
                  <a:spLocks/>
                </p:cNvSpPr>
                <p:nvPr/>
              </p:nvSpPr>
              <p:spPr bwMode="auto">
                <a:xfrm>
                  <a:off x="1716" y="2372"/>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1" name="Freeform 505"/>
                <p:cNvSpPr>
                  <a:spLocks/>
                </p:cNvSpPr>
                <p:nvPr/>
              </p:nvSpPr>
              <p:spPr bwMode="auto">
                <a:xfrm>
                  <a:off x="1706" y="236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506"/>
                <p:cNvSpPr>
                  <a:spLocks/>
                </p:cNvSpPr>
                <p:nvPr/>
              </p:nvSpPr>
              <p:spPr bwMode="auto">
                <a:xfrm>
                  <a:off x="1706" y="236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507"/>
                <p:cNvSpPr>
                  <a:spLocks/>
                </p:cNvSpPr>
                <p:nvPr/>
              </p:nvSpPr>
              <p:spPr bwMode="auto">
                <a:xfrm>
                  <a:off x="1694" y="2354"/>
                  <a:ext cx="32" cy="32"/>
                </a:xfrm>
                <a:custGeom>
                  <a:avLst/>
                  <a:gdLst>
                    <a:gd name="T0" fmla="*/ 4 w 32"/>
                    <a:gd name="T1" fmla="*/ 32 h 32"/>
                    <a:gd name="T2" fmla="*/ 0 w 32"/>
                    <a:gd name="T3" fmla="*/ 28 h 32"/>
                    <a:gd name="T4" fmla="*/ 28 w 32"/>
                    <a:gd name="T5" fmla="*/ 0 h 32"/>
                    <a:gd name="T6" fmla="*/ 32 w 32"/>
                    <a:gd name="T7" fmla="*/ 4 h 32"/>
                    <a:gd name="T8" fmla="*/ 4 w 32"/>
                    <a:gd name="T9" fmla="*/ 32 h 32"/>
                  </a:gdLst>
                  <a:ahLst/>
                  <a:cxnLst>
                    <a:cxn ang="0">
                      <a:pos x="T0" y="T1"/>
                    </a:cxn>
                    <a:cxn ang="0">
                      <a:pos x="T2" y="T3"/>
                    </a:cxn>
                    <a:cxn ang="0">
                      <a:pos x="T4" y="T5"/>
                    </a:cxn>
                    <a:cxn ang="0">
                      <a:pos x="T6" y="T7"/>
                    </a:cxn>
                    <a:cxn ang="0">
                      <a:pos x="T8" y="T9"/>
                    </a:cxn>
                  </a:cxnLst>
                  <a:rect l="0" t="0" r="r" b="b"/>
                  <a:pathLst>
                    <a:path w="32" h="32">
                      <a:moveTo>
                        <a:pt x="4" y="32"/>
                      </a:moveTo>
                      <a:lnTo>
                        <a:pt x="0" y="28"/>
                      </a:lnTo>
                      <a:lnTo>
                        <a:pt x="28" y="0"/>
                      </a:lnTo>
                      <a:lnTo>
                        <a:pt x="32" y="4"/>
                      </a:lnTo>
                      <a:lnTo>
                        <a:pt x="4"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508"/>
                <p:cNvSpPr>
                  <a:spLocks/>
                </p:cNvSpPr>
                <p:nvPr/>
              </p:nvSpPr>
              <p:spPr bwMode="auto">
                <a:xfrm>
                  <a:off x="1694" y="2354"/>
                  <a:ext cx="32" cy="32"/>
                </a:xfrm>
                <a:custGeom>
                  <a:avLst/>
                  <a:gdLst>
                    <a:gd name="T0" fmla="*/ 28 w 32"/>
                    <a:gd name="T1" fmla="*/ 32 h 32"/>
                    <a:gd name="T2" fmla="*/ 0 w 32"/>
                    <a:gd name="T3" fmla="*/ 4 h 32"/>
                    <a:gd name="T4" fmla="*/ 4 w 32"/>
                    <a:gd name="T5" fmla="*/ 0 h 32"/>
                    <a:gd name="T6" fmla="*/ 32 w 32"/>
                    <a:gd name="T7" fmla="*/ 28 h 32"/>
                    <a:gd name="T8" fmla="*/ 28 w 32"/>
                    <a:gd name="T9" fmla="*/ 32 h 32"/>
                  </a:gdLst>
                  <a:ahLst/>
                  <a:cxnLst>
                    <a:cxn ang="0">
                      <a:pos x="T0" y="T1"/>
                    </a:cxn>
                    <a:cxn ang="0">
                      <a:pos x="T2" y="T3"/>
                    </a:cxn>
                    <a:cxn ang="0">
                      <a:pos x="T4" y="T5"/>
                    </a:cxn>
                    <a:cxn ang="0">
                      <a:pos x="T6" y="T7"/>
                    </a:cxn>
                    <a:cxn ang="0">
                      <a:pos x="T8" y="T9"/>
                    </a:cxn>
                  </a:cxnLst>
                  <a:rect l="0" t="0" r="r" b="b"/>
                  <a:pathLst>
                    <a:path w="32" h="32">
                      <a:moveTo>
                        <a:pt x="28" y="32"/>
                      </a:moveTo>
                      <a:lnTo>
                        <a:pt x="0" y="4"/>
                      </a:lnTo>
                      <a:lnTo>
                        <a:pt x="4" y="0"/>
                      </a:lnTo>
                      <a:lnTo>
                        <a:pt x="32"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5" name="Freeform 509"/>
                <p:cNvSpPr>
                  <a:spLocks/>
                </p:cNvSpPr>
                <p:nvPr/>
              </p:nvSpPr>
              <p:spPr bwMode="auto">
                <a:xfrm>
                  <a:off x="1686" y="2340"/>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6" name="Freeform 510"/>
                <p:cNvSpPr>
                  <a:spLocks/>
                </p:cNvSpPr>
                <p:nvPr/>
              </p:nvSpPr>
              <p:spPr bwMode="auto">
                <a:xfrm>
                  <a:off x="1686" y="2340"/>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7" name="Freeform 511"/>
                <p:cNvSpPr>
                  <a:spLocks/>
                </p:cNvSpPr>
                <p:nvPr/>
              </p:nvSpPr>
              <p:spPr bwMode="auto">
                <a:xfrm>
                  <a:off x="1674" y="2332"/>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8" name="Freeform 512"/>
                <p:cNvSpPr>
                  <a:spLocks/>
                </p:cNvSpPr>
                <p:nvPr/>
              </p:nvSpPr>
              <p:spPr bwMode="auto">
                <a:xfrm>
                  <a:off x="1674" y="2332"/>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9" name="Freeform 513"/>
                <p:cNvSpPr>
                  <a:spLocks/>
                </p:cNvSpPr>
                <p:nvPr/>
              </p:nvSpPr>
              <p:spPr bwMode="auto">
                <a:xfrm>
                  <a:off x="1668" y="2320"/>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0" name="Freeform 514"/>
                <p:cNvSpPr>
                  <a:spLocks/>
                </p:cNvSpPr>
                <p:nvPr/>
              </p:nvSpPr>
              <p:spPr bwMode="auto">
                <a:xfrm>
                  <a:off x="1668" y="2320"/>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1" name="Freeform 515"/>
                <p:cNvSpPr>
                  <a:spLocks/>
                </p:cNvSpPr>
                <p:nvPr/>
              </p:nvSpPr>
              <p:spPr bwMode="auto">
                <a:xfrm>
                  <a:off x="1656" y="2312"/>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2" name="Freeform 516"/>
                <p:cNvSpPr>
                  <a:spLocks/>
                </p:cNvSpPr>
                <p:nvPr/>
              </p:nvSpPr>
              <p:spPr bwMode="auto">
                <a:xfrm>
                  <a:off x="1656" y="2312"/>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3" name="Freeform 517"/>
                <p:cNvSpPr>
                  <a:spLocks/>
                </p:cNvSpPr>
                <p:nvPr/>
              </p:nvSpPr>
              <p:spPr bwMode="auto">
                <a:xfrm>
                  <a:off x="1648" y="2300"/>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4" name="Freeform 518"/>
                <p:cNvSpPr>
                  <a:spLocks/>
                </p:cNvSpPr>
                <p:nvPr/>
              </p:nvSpPr>
              <p:spPr bwMode="auto">
                <a:xfrm>
                  <a:off x="1648" y="2300"/>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5" name="Freeform 519"/>
                <p:cNvSpPr>
                  <a:spLocks/>
                </p:cNvSpPr>
                <p:nvPr/>
              </p:nvSpPr>
              <p:spPr bwMode="auto">
                <a:xfrm>
                  <a:off x="1638" y="2292"/>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6" name="Freeform 520"/>
                <p:cNvSpPr>
                  <a:spLocks/>
                </p:cNvSpPr>
                <p:nvPr/>
              </p:nvSpPr>
              <p:spPr bwMode="auto">
                <a:xfrm>
                  <a:off x="1638" y="2292"/>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7" name="Freeform 521"/>
                <p:cNvSpPr>
                  <a:spLocks/>
                </p:cNvSpPr>
                <p:nvPr/>
              </p:nvSpPr>
              <p:spPr bwMode="auto">
                <a:xfrm>
                  <a:off x="1630" y="2282"/>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8" name="Freeform 522"/>
                <p:cNvSpPr>
                  <a:spLocks/>
                </p:cNvSpPr>
                <p:nvPr/>
              </p:nvSpPr>
              <p:spPr bwMode="auto">
                <a:xfrm>
                  <a:off x="1630" y="2282"/>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89" name="Freeform 523"/>
                <p:cNvSpPr>
                  <a:spLocks/>
                </p:cNvSpPr>
                <p:nvPr/>
              </p:nvSpPr>
              <p:spPr bwMode="auto">
                <a:xfrm>
                  <a:off x="1618" y="227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0" name="Freeform 524"/>
                <p:cNvSpPr>
                  <a:spLocks/>
                </p:cNvSpPr>
                <p:nvPr/>
              </p:nvSpPr>
              <p:spPr bwMode="auto">
                <a:xfrm>
                  <a:off x="1618" y="227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525"/>
                <p:cNvSpPr>
                  <a:spLocks/>
                </p:cNvSpPr>
                <p:nvPr/>
              </p:nvSpPr>
              <p:spPr bwMode="auto">
                <a:xfrm>
                  <a:off x="1612" y="226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526"/>
                <p:cNvSpPr>
                  <a:spLocks/>
                </p:cNvSpPr>
                <p:nvPr/>
              </p:nvSpPr>
              <p:spPr bwMode="auto">
                <a:xfrm>
                  <a:off x="1612" y="226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527"/>
                <p:cNvSpPr>
                  <a:spLocks/>
                </p:cNvSpPr>
                <p:nvPr/>
              </p:nvSpPr>
              <p:spPr bwMode="auto">
                <a:xfrm>
                  <a:off x="1598" y="225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4" name="Freeform 528"/>
                <p:cNvSpPr>
                  <a:spLocks/>
                </p:cNvSpPr>
                <p:nvPr/>
              </p:nvSpPr>
              <p:spPr bwMode="auto">
                <a:xfrm>
                  <a:off x="1598" y="225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5" name="Freeform 529"/>
                <p:cNvSpPr>
                  <a:spLocks/>
                </p:cNvSpPr>
                <p:nvPr/>
              </p:nvSpPr>
              <p:spPr bwMode="auto">
                <a:xfrm>
                  <a:off x="1592" y="224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6" name="Freeform 530"/>
                <p:cNvSpPr>
                  <a:spLocks/>
                </p:cNvSpPr>
                <p:nvPr/>
              </p:nvSpPr>
              <p:spPr bwMode="auto">
                <a:xfrm>
                  <a:off x="1592" y="224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7" name="Freeform 531"/>
                <p:cNvSpPr>
                  <a:spLocks/>
                </p:cNvSpPr>
                <p:nvPr/>
              </p:nvSpPr>
              <p:spPr bwMode="auto">
                <a:xfrm>
                  <a:off x="1586" y="2238"/>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8" name="Freeform 532"/>
                <p:cNvSpPr>
                  <a:spLocks/>
                </p:cNvSpPr>
                <p:nvPr/>
              </p:nvSpPr>
              <p:spPr bwMode="auto">
                <a:xfrm>
                  <a:off x="1586" y="2238"/>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9" name="Freeform 533"/>
                <p:cNvSpPr>
                  <a:spLocks/>
                </p:cNvSpPr>
                <p:nvPr/>
              </p:nvSpPr>
              <p:spPr bwMode="auto">
                <a:xfrm>
                  <a:off x="1576" y="2230"/>
                  <a:ext cx="32" cy="32"/>
                </a:xfrm>
                <a:custGeom>
                  <a:avLst/>
                  <a:gdLst>
                    <a:gd name="T0" fmla="*/ 4 w 32"/>
                    <a:gd name="T1" fmla="*/ 32 h 32"/>
                    <a:gd name="T2" fmla="*/ 0 w 32"/>
                    <a:gd name="T3" fmla="*/ 28 h 32"/>
                    <a:gd name="T4" fmla="*/ 28 w 32"/>
                    <a:gd name="T5" fmla="*/ 0 h 32"/>
                    <a:gd name="T6" fmla="*/ 32 w 32"/>
                    <a:gd name="T7" fmla="*/ 4 h 32"/>
                    <a:gd name="T8" fmla="*/ 4 w 32"/>
                    <a:gd name="T9" fmla="*/ 32 h 32"/>
                  </a:gdLst>
                  <a:ahLst/>
                  <a:cxnLst>
                    <a:cxn ang="0">
                      <a:pos x="T0" y="T1"/>
                    </a:cxn>
                    <a:cxn ang="0">
                      <a:pos x="T2" y="T3"/>
                    </a:cxn>
                    <a:cxn ang="0">
                      <a:pos x="T4" y="T5"/>
                    </a:cxn>
                    <a:cxn ang="0">
                      <a:pos x="T6" y="T7"/>
                    </a:cxn>
                    <a:cxn ang="0">
                      <a:pos x="T8" y="T9"/>
                    </a:cxn>
                  </a:cxnLst>
                  <a:rect l="0" t="0" r="r" b="b"/>
                  <a:pathLst>
                    <a:path w="32" h="32">
                      <a:moveTo>
                        <a:pt x="4" y="32"/>
                      </a:moveTo>
                      <a:lnTo>
                        <a:pt x="0" y="28"/>
                      </a:lnTo>
                      <a:lnTo>
                        <a:pt x="28" y="0"/>
                      </a:lnTo>
                      <a:lnTo>
                        <a:pt x="32" y="4"/>
                      </a:lnTo>
                      <a:lnTo>
                        <a:pt x="4"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0" name="Freeform 534"/>
                <p:cNvSpPr>
                  <a:spLocks/>
                </p:cNvSpPr>
                <p:nvPr/>
              </p:nvSpPr>
              <p:spPr bwMode="auto">
                <a:xfrm>
                  <a:off x="1576" y="2230"/>
                  <a:ext cx="32" cy="32"/>
                </a:xfrm>
                <a:custGeom>
                  <a:avLst/>
                  <a:gdLst>
                    <a:gd name="T0" fmla="*/ 28 w 32"/>
                    <a:gd name="T1" fmla="*/ 32 h 32"/>
                    <a:gd name="T2" fmla="*/ 0 w 32"/>
                    <a:gd name="T3" fmla="*/ 4 h 32"/>
                    <a:gd name="T4" fmla="*/ 4 w 32"/>
                    <a:gd name="T5" fmla="*/ 0 h 32"/>
                    <a:gd name="T6" fmla="*/ 32 w 32"/>
                    <a:gd name="T7" fmla="*/ 28 h 32"/>
                    <a:gd name="T8" fmla="*/ 28 w 32"/>
                    <a:gd name="T9" fmla="*/ 32 h 32"/>
                  </a:gdLst>
                  <a:ahLst/>
                  <a:cxnLst>
                    <a:cxn ang="0">
                      <a:pos x="T0" y="T1"/>
                    </a:cxn>
                    <a:cxn ang="0">
                      <a:pos x="T2" y="T3"/>
                    </a:cxn>
                    <a:cxn ang="0">
                      <a:pos x="T4" y="T5"/>
                    </a:cxn>
                    <a:cxn ang="0">
                      <a:pos x="T6" y="T7"/>
                    </a:cxn>
                    <a:cxn ang="0">
                      <a:pos x="T8" y="T9"/>
                    </a:cxn>
                  </a:cxnLst>
                  <a:rect l="0" t="0" r="r" b="b"/>
                  <a:pathLst>
                    <a:path w="32" h="32">
                      <a:moveTo>
                        <a:pt x="28" y="32"/>
                      </a:moveTo>
                      <a:lnTo>
                        <a:pt x="0" y="4"/>
                      </a:lnTo>
                      <a:lnTo>
                        <a:pt x="4" y="0"/>
                      </a:lnTo>
                      <a:lnTo>
                        <a:pt x="32"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1" name="Freeform 535"/>
                <p:cNvSpPr>
                  <a:spLocks/>
                </p:cNvSpPr>
                <p:nvPr/>
              </p:nvSpPr>
              <p:spPr bwMode="auto">
                <a:xfrm>
                  <a:off x="1570" y="2222"/>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2" name="Freeform 536"/>
                <p:cNvSpPr>
                  <a:spLocks/>
                </p:cNvSpPr>
                <p:nvPr/>
              </p:nvSpPr>
              <p:spPr bwMode="auto">
                <a:xfrm>
                  <a:off x="1570" y="2222"/>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3" name="Freeform 537"/>
                <p:cNvSpPr>
                  <a:spLocks/>
                </p:cNvSpPr>
                <p:nvPr/>
              </p:nvSpPr>
              <p:spPr bwMode="auto">
                <a:xfrm>
                  <a:off x="1560" y="221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4" name="Freeform 538"/>
                <p:cNvSpPr>
                  <a:spLocks/>
                </p:cNvSpPr>
                <p:nvPr/>
              </p:nvSpPr>
              <p:spPr bwMode="auto">
                <a:xfrm>
                  <a:off x="1560" y="221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5" name="Freeform 539"/>
                <p:cNvSpPr>
                  <a:spLocks/>
                </p:cNvSpPr>
                <p:nvPr/>
              </p:nvSpPr>
              <p:spPr bwMode="auto">
                <a:xfrm>
                  <a:off x="1554" y="220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6" name="Freeform 540"/>
                <p:cNvSpPr>
                  <a:spLocks/>
                </p:cNvSpPr>
                <p:nvPr/>
              </p:nvSpPr>
              <p:spPr bwMode="auto">
                <a:xfrm>
                  <a:off x="1554" y="220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7" name="Freeform 541"/>
                <p:cNvSpPr>
                  <a:spLocks/>
                </p:cNvSpPr>
                <p:nvPr/>
              </p:nvSpPr>
              <p:spPr bwMode="auto">
                <a:xfrm>
                  <a:off x="1548" y="219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8" name="Freeform 542"/>
                <p:cNvSpPr>
                  <a:spLocks/>
                </p:cNvSpPr>
                <p:nvPr/>
              </p:nvSpPr>
              <p:spPr bwMode="auto">
                <a:xfrm>
                  <a:off x="1548" y="219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09" name="Freeform 543"/>
                <p:cNvSpPr>
                  <a:spLocks/>
                </p:cNvSpPr>
                <p:nvPr/>
              </p:nvSpPr>
              <p:spPr bwMode="auto">
                <a:xfrm>
                  <a:off x="1540" y="218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10" name="Freeform 544"/>
                <p:cNvSpPr>
                  <a:spLocks/>
                </p:cNvSpPr>
                <p:nvPr/>
              </p:nvSpPr>
              <p:spPr bwMode="auto">
                <a:xfrm>
                  <a:off x="1540" y="218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11" name="Freeform 545"/>
                <p:cNvSpPr>
                  <a:spLocks/>
                </p:cNvSpPr>
                <p:nvPr/>
              </p:nvSpPr>
              <p:spPr bwMode="auto">
                <a:xfrm>
                  <a:off x="1532" y="2182"/>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12" name="Freeform 546"/>
                <p:cNvSpPr>
                  <a:spLocks/>
                </p:cNvSpPr>
                <p:nvPr/>
              </p:nvSpPr>
              <p:spPr bwMode="auto">
                <a:xfrm>
                  <a:off x="1532" y="2182"/>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13" name="Freeform 547"/>
                <p:cNvSpPr>
                  <a:spLocks/>
                </p:cNvSpPr>
                <p:nvPr/>
              </p:nvSpPr>
              <p:spPr bwMode="auto">
                <a:xfrm>
                  <a:off x="1522" y="217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14" name="Freeform 548"/>
                <p:cNvSpPr>
                  <a:spLocks/>
                </p:cNvSpPr>
                <p:nvPr/>
              </p:nvSpPr>
              <p:spPr bwMode="auto">
                <a:xfrm>
                  <a:off x="1522" y="217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15" name="Freeform 549"/>
                <p:cNvSpPr>
                  <a:spLocks/>
                </p:cNvSpPr>
                <p:nvPr/>
              </p:nvSpPr>
              <p:spPr bwMode="auto">
                <a:xfrm>
                  <a:off x="1520" y="2164"/>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16" name="Freeform 550"/>
                <p:cNvSpPr>
                  <a:spLocks/>
                </p:cNvSpPr>
                <p:nvPr/>
              </p:nvSpPr>
              <p:spPr bwMode="auto">
                <a:xfrm>
                  <a:off x="1520" y="2164"/>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17" name="Freeform 551"/>
                <p:cNvSpPr>
                  <a:spLocks/>
                </p:cNvSpPr>
                <p:nvPr/>
              </p:nvSpPr>
              <p:spPr bwMode="auto">
                <a:xfrm>
                  <a:off x="1510" y="2160"/>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18" name="Freeform 552"/>
                <p:cNvSpPr>
                  <a:spLocks/>
                </p:cNvSpPr>
                <p:nvPr/>
              </p:nvSpPr>
              <p:spPr bwMode="auto">
                <a:xfrm>
                  <a:off x="1510" y="2160"/>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19" name="Freeform 553"/>
                <p:cNvSpPr>
                  <a:spLocks/>
                </p:cNvSpPr>
                <p:nvPr/>
              </p:nvSpPr>
              <p:spPr bwMode="auto">
                <a:xfrm>
                  <a:off x="1502" y="215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0" name="Freeform 554"/>
                <p:cNvSpPr>
                  <a:spLocks/>
                </p:cNvSpPr>
                <p:nvPr/>
              </p:nvSpPr>
              <p:spPr bwMode="auto">
                <a:xfrm>
                  <a:off x="1502" y="215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1" name="Freeform 555"/>
                <p:cNvSpPr>
                  <a:spLocks/>
                </p:cNvSpPr>
                <p:nvPr/>
              </p:nvSpPr>
              <p:spPr bwMode="auto">
                <a:xfrm>
                  <a:off x="1492" y="2144"/>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2" name="Freeform 556"/>
                <p:cNvSpPr>
                  <a:spLocks/>
                </p:cNvSpPr>
                <p:nvPr/>
              </p:nvSpPr>
              <p:spPr bwMode="auto">
                <a:xfrm>
                  <a:off x="1492" y="2144"/>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3" name="Freeform 557"/>
                <p:cNvSpPr>
                  <a:spLocks/>
                </p:cNvSpPr>
                <p:nvPr/>
              </p:nvSpPr>
              <p:spPr bwMode="auto">
                <a:xfrm>
                  <a:off x="1492" y="213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4" name="Freeform 558"/>
                <p:cNvSpPr>
                  <a:spLocks/>
                </p:cNvSpPr>
                <p:nvPr/>
              </p:nvSpPr>
              <p:spPr bwMode="auto">
                <a:xfrm>
                  <a:off x="1492" y="213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5" name="Freeform 559"/>
                <p:cNvSpPr>
                  <a:spLocks/>
                </p:cNvSpPr>
                <p:nvPr/>
              </p:nvSpPr>
              <p:spPr bwMode="auto">
                <a:xfrm>
                  <a:off x="1482" y="2132"/>
                  <a:ext cx="32" cy="32"/>
                </a:xfrm>
                <a:custGeom>
                  <a:avLst/>
                  <a:gdLst>
                    <a:gd name="T0" fmla="*/ 4 w 32"/>
                    <a:gd name="T1" fmla="*/ 32 h 32"/>
                    <a:gd name="T2" fmla="*/ 0 w 32"/>
                    <a:gd name="T3" fmla="*/ 28 h 32"/>
                    <a:gd name="T4" fmla="*/ 28 w 32"/>
                    <a:gd name="T5" fmla="*/ 0 h 32"/>
                    <a:gd name="T6" fmla="*/ 32 w 32"/>
                    <a:gd name="T7" fmla="*/ 4 h 32"/>
                    <a:gd name="T8" fmla="*/ 4 w 32"/>
                    <a:gd name="T9" fmla="*/ 32 h 32"/>
                  </a:gdLst>
                  <a:ahLst/>
                  <a:cxnLst>
                    <a:cxn ang="0">
                      <a:pos x="T0" y="T1"/>
                    </a:cxn>
                    <a:cxn ang="0">
                      <a:pos x="T2" y="T3"/>
                    </a:cxn>
                    <a:cxn ang="0">
                      <a:pos x="T4" y="T5"/>
                    </a:cxn>
                    <a:cxn ang="0">
                      <a:pos x="T6" y="T7"/>
                    </a:cxn>
                    <a:cxn ang="0">
                      <a:pos x="T8" y="T9"/>
                    </a:cxn>
                  </a:cxnLst>
                  <a:rect l="0" t="0" r="r" b="b"/>
                  <a:pathLst>
                    <a:path w="32" h="32">
                      <a:moveTo>
                        <a:pt x="4" y="32"/>
                      </a:moveTo>
                      <a:lnTo>
                        <a:pt x="0" y="28"/>
                      </a:lnTo>
                      <a:lnTo>
                        <a:pt x="28" y="0"/>
                      </a:lnTo>
                      <a:lnTo>
                        <a:pt x="32" y="4"/>
                      </a:lnTo>
                      <a:lnTo>
                        <a:pt x="4"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6" name="Freeform 560"/>
                <p:cNvSpPr>
                  <a:spLocks/>
                </p:cNvSpPr>
                <p:nvPr/>
              </p:nvSpPr>
              <p:spPr bwMode="auto">
                <a:xfrm>
                  <a:off x="1482" y="2132"/>
                  <a:ext cx="32" cy="32"/>
                </a:xfrm>
                <a:custGeom>
                  <a:avLst/>
                  <a:gdLst>
                    <a:gd name="T0" fmla="*/ 28 w 32"/>
                    <a:gd name="T1" fmla="*/ 32 h 32"/>
                    <a:gd name="T2" fmla="*/ 0 w 32"/>
                    <a:gd name="T3" fmla="*/ 4 h 32"/>
                    <a:gd name="T4" fmla="*/ 4 w 32"/>
                    <a:gd name="T5" fmla="*/ 0 h 32"/>
                    <a:gd name="T6" fmla="*/ 32 w 32"/>
                    <a:gd name="T7" fmla="*/ 28 h 32"/>
                    <a:gd name="T8" fmla="*/ 28 w 32"/>
                    <a:gd name="T9" fmla="*/ 32 h 32"/>
                  </a:gdLst>
                  <a:ahLst/>
                  <a:cxnLst>
                    <a:cxn ang="0">
                      <a:pos x="T0" y="T1"/>
                    </a:cxn>
                    <a:cxn ang="0">
                      <a:pos x="T2" y="T3"/>
                    </a:cxn>
                    <a:cxn ang="0">
                      <a:pos x="T4" y="T5"/>
                    </a:cxn>
                    <a:cxn ang="0">
                      <a:pos x="T6" y="T7"/>
                    </a:cxn>
                    <a:cxn ang="0">
                      <a:pos x="T8" y="T9"/>
                    </a:cxn>
                  </a:cxnLst>
                  <a:rect l="0" t="0" r="r" b="b"/>
                  <a:pathLst>
                    <a:path w="32" h="32">
                      <a:moveTo>
                        <a:pt x="28" y="32"/>
                      </a:moveTo>
                      <a:lnTo>
                        <a:pt x="0" y="4"/>
                      </a:lnTo>
                      <a:lnTo>
                        <a:pt x="4" y="0"/>
                      </a:lnTo>
                      <a:lnTo>
                        <a:pt x="32"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7" name="Freeform 561"/>
                <p:cNvSpPr>
                  <a:spLocks/>
                </p:cNvSpPr>
                <p:nvPr/>
              </p:nvSpPr>
              <p:spPr bwMode="auto">
                <a:xfrm>
                  <a:off x="1476" y="2122"/>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8" name="Freeform 562"/>
                <p:cNvSpPr>
                  <a:spLocks/>
                </p:cNvSpPr>
                <p:nvPr/>
              </p:nvSpPr>
              <p:spPr bwMode="auto">
                <a:xfrm>
                  <a:off x="1476" y="2122"/>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9" name="Freeform 563"/>
                <p:cNvSpPr>
                  <a:spLocks/>
                </p:cNvSpPr>
                <p:nvPr/>
              </p:nvSpPr>
              <p:spPr bwMode="auto">
                <a:xfrm>
                  <a:off x="1466" y="2118"/>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0" name="Freeform 564"/>
                <p:cNvSpPr>
                  <a:spLocks/>
                </p:cNvSpPr>
                <p:nvPr/>
              </p:nvSpPr>
              <p:spPr bwMode="auto">
                <a:xfrm>
                  <a:off x="1466" y="2118"/>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1" name="Freeform 565"/>
                <p:cNvSpPr>
                  <a:spLocks/>
                </p:cNvSpPr>
                <p:nvPr/>
              </p:nvSpPr>
              <p:spPr bwMode="auto">
                <a:xfrm>
                  <a:off x="1462" y="2110"/>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2" name="Freeform 566"/>
                <p:cNvSpPr>
                  <a:spLocks/>
                </p:cNvSpPr>
                <p:nvPr/>
              </p:nvSpPr>
              <p:spPr bwMode="auto">
                <a:xfrm>
                  <a:off x="1462" y="2110"/>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3" name="Freeform 567"/>
                <p:cNvSpPr>
                  <a:spLocks/>
                </p:cNvSpPr>
                <p:nvPr/>
              </p:nvSpPr>
              <p:spPr bwMode="auto">
                <a:xfrm>
                  <a:off x="1458" y="210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4" name="Freeform 568"/>
                <p:cNvSpPr>
                  <a:spLocks/>
                </p:cNvSpPr>
                <p:nvPr/>
              </p:nvSpPr>
              <p:spPr bwMode="auto">
                <a:xfrm>
                  <a:off x="1458" y="210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5" name="Freeform 569"/>
                <p:cNvSpPr>
                  <a:spLocks/>
                </p:cNvSpPr>
                <p:nvPr/>
              </p:nvSpPr>
              <p:spPr bwMode="auto">
                <a:xfrm>
                  <a:off x="1450" y="209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6" name="Freeform 570"/>
                <p:cNvSpPr>
                  <a:spLocks/>
                </p:cNvSpPr>
                <p:nvPr/>
              </p:nvSpPr>
              <p:spPr bwMode="auto">
                <a:xfrm>
                  <a:off x="1450" y="209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7" name="Freeform 571"/>
                <p:cNvSpPr>
                  <a:spLocks/>
                </p:cNvSpPr>
                <p:nvPr/>
              </p:nvSpPr>
              <p:spPr bwMode="auto">
                <a:xfrm>
                  <a:off x="1442" y="2090"/>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8" name="Freeform 572"/>
                <p:cNvSpPr>
                  <a:spLocks/>
                </p:cNvSpPr>
                <p:nvPr/>
              </p:nvSpPr>
              <p:spPr bwMode="auto">
                <a:xfrm>
                  <a:off x="1442" y="2090"/>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9" name="Freeform 573"/>
                <p:cNvSpPr>
                  <a:spLocks/>
                </p:cNvSpPr>
                <p:nvPr/>
              </p:nvSpPr>
              <p:spPr bwMode="auto">
                <a:xfrm>
                  <a:off x="1438" y="208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0" name="Freeform 574"/>
                <p:cNvSpPr>
                  <a:spLocks/>
                </p:cNvSpPr>
                <p:nvPr/>
              </p:nvSpPr>
              <p:spPr bwMode="auto">
                <a:xfrm>
                  <a:off x="1438" y="208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1" name="Freeform 575"/>
                <p:cNvSpPr>
                  <a:spLocks/>
                </p:cNvSpPr>
                <p:nvPr/>
              </p:nvSpPr>
              <p:spPr bwMode="auto">
                <a:xfrm>
                  <a:off x="1432" y="2076"/>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2" name="Freeform 576"/>
                <p:cNvSpPr>
                  <a:spLocks/>
                </p:cNvSpPr>
                <p:nvPr/>
              </p:nvSpPr>
              <p:spPr bwMode="auto">
                <a:xfrm>
                  <a:off x="1432" y="2076"/>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3" name="Freeform 577"/>
                <p:cNvSpPr>
                  <a:spLocks/>
                </p:cNvSpPr>
                <p:nvPr/>
              </p:nvSpPr>
              <p:spPr bwMode="auto">
                <a:xfrm>
                  <a:off x="1428" y="206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4" name="Freeform 578"/>
                <p:cNvSpPr>
                  <a:spLocks/>
                </p:cNvSpPr>
                <p:nvPr/>
              </p:nvSpPr>
              <p:spPr bwMode="auto">
                <a:xfrm>
                  <a:off x="1428" y="206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5" name="Freeform 579"/>
                <p:cNvSpPr>
                  <a:spLocks/>
                </p:cNvSpPr>
                <p:nvPr/>
              </p:nvSpPr>
              <p:spPr bwMode="auto">
                <a:xfrm>
                  <a:off x="1418" y="206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6" name="Freeform 580"/>
                <p:cNvSpPr>
                  <a:spLocks/>
                </p:cNvSpPr>
                <p:nvPr/>
              </p:nvSpPr>
              <p:spPr bwMode="auto">
                <a:xfrm>
                  <a:off x="1418" y="206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7" name="Freeform 581"/>
                <p:cNvSpPr>
                  <a:spLocks/>
                </p:cNvSpPr>
                <p:nvPr/>
              </p:nvSpPr>
              <p:spPr bwMode="auto">
                <a:xfrm>
                  <a:off x="1414" y="2060"/>
                  <a:ext cx="32" cy="32"/>
                </a:xfrm>
                <a:custGeom>
                  <a:avLst/>
                  <a:gdLst>
                    <a:gd name="T0" fmla="*/ 4 w 32"/>
                    <a:gd name="T1" fmla="*/ 32 h 32"/>
                    <a:gd name="T2" fmla="*/ 0 w 32"/>
                    <a:gd name="T3" fmla="*/ 28 h 32"/>
                    <a:gd name="T4" fmla="*/ 28 w 32"/>
                    <a:gd name="T5" fmla="*/ 0 h 32"/>
                    <a:gd name="T6" fmla="*/ 32 w 32"/>
                    <a:gd name="T7" fmla="*/ 4 h 32"/>
                    <a:gd name="T8" fmla="*/ 4 w 32"/>
                    <a:gd name="T9" fmla="*/ 32 h 32"/>
                  </a:gdLst>
                  <a:ahLst/>
                  <a:cxnLst>
                    <a:cxn ang="0">
                      <a:pos x="T0" y="T1"/>
                    </a:cxn>
                    <a:cxn ang="0">
                      <a:pos x="T2" y="T3"/>
                    </a:cxn>
                    <a:cxn ang="0">
                      <a:pos x="T4" y="T5"/>
                    </a:cxn>
                    <a:cxn ang="0">
                      <a:pos x="T6" y="T7"/>
                    </a:cxn>
                    <a:cxn ang="0">
                      <a:pos x="T8" y="T9"/>
                    </a:cxn>
                  </a:cxnLst>
                  <a:rect l="0" t="0" r="r" b="b"/>
                  <a:pathLst>
                    <a:path w="32" h="32">
                      <a:moveTo>
                        <a:pt x="4" y="32"/>
                      </a:moveTo>
                      <a:lnTo>
                        <a:pt x="0" y="28"/>
                      </a:lnTo>
                      <a:lnTo>
                        <a:pt x="28" y="0"/>
                      </a:lnTo>
                      <a:lnTo>
                        <a:pt x="32" y="4"/>
                      </a:lnTo>
                      <a:lnTo>
                        <a:pt x="4"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8" name="Freeform 582"/>
                <p:cNvSpPr>
                  <a:spLocks/>
                </p:cNvSpPr>
                <p:nvPr/>
              </p:nvSpPr>
              <p:spPr bwMode="auto">
                <a:xfrm>
                  <a:off x="1414" y="2060"/>
                  <a:ext cx="32" cy="32"/>
                </a:xfrm>
                <a:custGeom>
                  <a:avLst/>
                  <a:gdLst>
                    <a:gd name="T0" fmla="*/ 28 w 32"/>
                    <a:gd name="T1" fmla="*/ 32 h 32"/>
                    <a:gd name="T2" fmla="*/ 0 w 32"/>
                    <a:gd name="T3" fmla="*/ 4 h 32"/>
                    <a:gd name="T4" fmla="*/ 4 w 32"/>
                    <a:gd name="T5" fmla="*/ 0 h 32"/>
                    <a:gd name="T6" fmla="*/ 32 w 32"/>
                    <a:gd name="T7" fmla="*/ 28 h 32"/>
                    <a:gd name="T8" fmla="*/ 28 w 32"/>
                    <a:gd name="T9" fmla="*/ 32 h 32"/>
                  </a:gdLst>
                  <a:ahLst/>
                  <a:cxnLst>
                    <a:cxn ang="0">
                      <a:pos x="T0" y="T1"/>
                    </a:cxn>
                    <a:cxn ang="0">
                      <a:pos x="T2" y="T3"/>
                    </a:cxn>
                    <a:cxn ang="0">
                      <a:pos x="T4" y="T5"/>
                    </a:cxn>
                    <a:cxn ang="0">
                      <a:pos x="T6" y="T7"/>
                    </a:cxn>
                    <a:cxn ang="0">
                      <a:pos x="T8" y="T9"/>
                    </a:cxn>
                  </a:cxnLst>
                  <a:rect l="0" t="0" r="r" b="b"/>
                  <a:pathLst>
                    <a:path w="32" h="32">
                      <a:moveTo>
                        <a:pt x="28" y="32"/>
                      </a:moveTo>
                      <a:lnTo>
                        <a:pt x="0" y="4"/>
                      </a:lnTo>
                      <a:lnTo>
                        <a:pt x="4" y="0"/>
                      </a:lnTo>
                      <a:lnTo>
                        <a:pt x="32"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9" name="Freeform 583"/>
                <p:cNvSpPr>
                  <a:spLocks/>
                </p:cNvSpPr>
                <p:nvPr/>
              </p:nvSpPr>
              <p:spPr bwMode="auto">
                <a:xfrm>
                  <a:off x="1412" y="204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0" name="Freeform 584"/>
                <p:cNvSpPr>
                  <a:spLocks/>
                </p:cNvSpPr>
                <p:nvPr/>
              </p:nvSpPr>
              <p:spPr bwMode="auto">
                <a:xfrm>
                  <a:off x="1412" y="204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1" name="Freeform 585"/>
                <p:cNvSpPr>
                  <a:spLocks/>
                </p:cNvSpPr>
                <p:nvPr/>
              </p:nvSpPr>
              <p:spPr bwMode="auto">
                <a:xfrm>
                  <a:off x="1406" y="2042"/>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2" name="Freeform 586"/>
                <p:cNvSpPr>
                  <a:spLocks/>
                </p:cNvSpPr>
                <p:nvPr/>
              </p:nvSpPr>
              <p:spPr bwMode="auto">
                <a:xfrm>
                  <a:off x="1406" y="2042"/>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3" name="Freeform 587"/>
                <p:cNvSpPr>
                  <a:spLocks/>
                </p:cNvSpPr>
                <p:nvPr/>
              </p:nvSpPr>
              <p:spPr bwMode="auto">
                <a:xfrm>
                  <a:off x="1402" y="2032"/>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4" name="Freeform 588"/>
                <p:cNvSpPr>
                  <a:spLocks/>
                </p:cNvSpPr>
                <p:nvPr/>
              </p:nvSpPr>
              <p:spPr bwMode="auto">
                <a:xfrm>
                  <a:off x="1402" y="2032"/>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5" name="Freeform 589"/>
                <p:cNvSpPr>
                  <a:spLocks/>
                </p:cNvSpPr>
                <p:nvPr/>
              </p:nvSpPr>
              <p:spPr bwMode="auto">
                <a:xfrm>
                  <a:off x="1394" y="202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6" name="Freeform 590"/>
                <p:cNvSpPr>
                  <a:spLocks/>
                </p:cNvSpPr>
                <p:nvPr/>
              </p:nvSpPr>
              <p:spPr bwMode="auto">
                <a:xfrm>
                  <a:off x="1394" y="202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7" name="Freeform 591"/>
                <p:cNvSpPr>
                  <a:spLocks/>
                </p:cNvSpPr>
                <p:nvPr/>
              </p:nvSpPr>
              <p:spPr bwMode="auto">
                <a:xfrm>
                  <a:off x="1388" y="2020"/>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8" name="Freeform 592"/>
                <p:cNvSpPr>
                  <a:spLocks/>
                </p:cNvSpPr>
                <p:nvPr/>
              </p:nvSpPr>
              <p:spPr bwMode="auto">
                <a:xfrm>
                  <a:off x="1388" y="2020"/>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9" name="Freeform 593"/>
                <p:cNvSpPr>
                  <a:spLocks/>
                </p:cNvSpPr>
                <p:nvPr/>
              </p:nvSpPr>
              <p:spPr bwMode="auto">
                <a:xfrm>
                  <a:off x="1384" y="2010"/>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0" name="Freeform 594"/>
                <p:cNvSpPr>
                  <a:spLocks/>
                </p:cNvSpPr>
                <p:nvPr/>
              </p:nvSpPr>
              <p:spPr bwMode="auto">
                <a:xfrm>
                  <a:off x="1384" y="2010"/>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1" name="Freeform 595"/>
                <p:cNvSpPr>
                  <a:spLocks/>
                </p:cNvSpPr>
                <p:nvPr/>
              </p:nvSpPr>
              <p:spPr bwMode="auto">
                <a:xfrm>
                  <a:off x="1380" y="2004"/>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2" name="Freeform 596"/>
                <p:cNvSpPr>
                  <a:spLocks/>
                </p:cNvSpPr>
                <p:nvPr/>
              </p:nvSpPr>
              <p:spPr bwMode="auto">
                <a:xfrm>
                  <a:off x="1380" y="2004"/>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3" name="Freeform 597"/>
                <p:cNvSpPr>
                  <a:spLocks/>
                </p:cNvSpPr>
                <p:nvPr/>
              </p:nvSpPr>
              <p:spPr bwMode="auto">
                <a:xfrm>
                  <a:off x="1376" y="199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4" name="Freeform 598"/>
                <p:cNvSpPr>
                  <a:spLocks/>
                </p:cNvSpPr>
                <p:nvPr/>
              </p:nvSpPr>
              <p:spPr bwMode="auto">
                <a:xfrm>
                  <a:off x="1376" y="199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5" name="Freeform 599"/>
                <p:cNvSpPr>
                  <a:spLocks/>
                </p:cNvSpPr>
                <p:nvPr/>
              </p:nvSpPr>
              <p:spPr bwMode="auto">
                <a:xfrm>
                  <a:off x="1376" y="198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6" name="Freeform 600"/>
                <p:cNvSpPr>
                  <a:spLocks/>
                </p:cNvSpPr>
                <p:nvPr/>
              </p:nvSpPr>
              <p:spPr bwMode="auto">
                <a:xfrm>
                  <a:off x="1376" y="198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7" name="Freeform 601"/>
                <p:cNvSpPr>
                  <a:spLocks/>
                </p:cNvSpPr>
                <p:nvPr/>
              </p:nvSpPr>
              <p:spPr bwMode="auto">
                <a:xfrm>
                  <a:off x="1376" y="1972"/>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8" name="Freeform 602"/>
                <p:cNvSpPr>
                  <a:spLocks/>
                </p:cNvSpPr>
                <p:nvPr/>
              </p:nvSpPr>
              <p:spPr bwMode="auto">
                <a:xfrm>
                  <a:off x="1376" y="1972"/>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9" name="Freeform 603"/>
                <p:cNvSpPr>
                  <a:spLocks/>
                </p:cNvSpPr>
                <p:nvPr/>
              </p:nvSpPr>
              <p:spPr bwMode="auto">
                <a:xfrm>
                  <a:off x="1372" y="1964"/>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0" name="Freeform 604"/>
                <p:cNvSpPr>
                  <a:spLocks/>
                </p:cNvSpPr>
                <p:nvPr/>
              </p:nvSpPr>
              <p:spPr bwMode="auto">
                <a:xfrm>
                  <a:off x="1372" y="1964"/>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1" name="Freeform 605"/>
                <p:cNvSpPr>
                  <a:spLocks/>
                </p:cNvSpPr>
                <p:nvPr/>
              </p:nvSpPr>
              <p:spPr bwMode="auto">
                <a:xfrm>
                  <a:off x="1366" y="195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2" name="Freeform 606"/>
                <p:cNvSpPr>
                  <a:spLocks/>
                </p:cNvSpPr>
                <p:nvPr/>
              </p:nvSpPr>
              <p:spPr bwMode="auto">
                <a:xfrm>
                  <a:off x="1366" y="195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73" name="Freeform 607"/>
                <p:cNvSpPr>
                  <a:spLocks/>
                </p:cNvSpPr>
                <p:nvPr/>
              </p:nvSpPr>
              <p:spPr bwMode="auto">
                <a:xfrm>
                  <a:off x="1364" y="194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53" name="Freeform 609"/>
              <p:cNvSpPr>
                <a:spLocks/>
              </p:cNvSpPr>
              <p:nvPr/>
            </p:nvSpPr>
            <p:spPr bwMode="auto">
              <a:xfrm>
                <a:off x="1364" y="194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4" name="Freeform 610"/>
              <p:cNvSpPr>
                <a:spLocks/>
              </p:cNvSpPr>
              <p:nvPr/>
            </p:nvSpPr>
            <p:spPr bwMode="auto">
              <a:xfrm>
                <a:off x="1364" y="1932"/>
                <a:ext cx="30" cy="32"/>
              </a:xfrm>
              <a:custGeom>
                <a:avLst/>
                <a:gdLst>
                  <a:gd name="T0" fmla="*/ 2 w 30"/>
                  <a:gd name="T1" fmla="*/ 32 h 32"/>
                  <a:gd name="T2" fmla="*/ 0 w 30"/>
                  <a:gd name="T3" fmla="*/ 28 h 32"/>
                  <a:gd name="T4" fmla="*/ 28 w 30"/>
                  <a:gd name="T5" fmla="*/ 0 h 32"/>
                  <a:gd name="T6" fmla="*/ 30 w 30"/>
                  <a:gd name="T7" fmla="*/ 4 h 32"/>
                  <a:gd name="T8" fmla="*/ 2 w 30"/>
                  <a:gd name="T9" fmla="*/ 32 h 32"/>
                </a:gdLst>
                <a:ahLst/>
                <a:cxnLst>
                  <a:cxn ang="0">
                    <a:pos x="T0" y="T1"/>
                  </a:cxn>
                  <a:cxn ang="0">
                    <a:pos x="T2" y="T3"/>
                  </a:cxn>
                  <a:cxn ang="0">
                    <a:pos x="T4" y="T5"/>
                  </a:cxn>
                  <a:cxn ang="0">
                    <a:pos x="T6" y="T7"/>
                  </a:cxn>
                  <a:cxn ang="0">
                    <a:pos x="T8" y="T9"/>
                  </a:cxn>
                </a:cxnLst>
                <a:rect l="0" t="0" r="r" b="b"/>
                <a:pathLst>
                  <a:path w="30" h="32">
                    <a:moveTo>
                      <a:pt x="2" y="32"/>
                    </a:moveTo>
                    <a:lnTo>
                      <a:pt x="0" y="28"/>
                    </a:lnTo>
                    <a:lnTo>
                      <a:pt x="28" y="0"/>
                    </a:lnTo>
                    <a:lnTo>
                      <a:pt x="30" y="4"/>
                    </a:lnTo>
                    <a:lnTo>
                      <a:pt x="2"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611"/>
              <p:cNvSpPr>
                <a:spLocks/>
              </p:cNvSpPr>
              <p:nvPr/>
            </p:nvSpPr>
            <p:spPr bwMode="auto">
              <a:xfrm>
                <a:off x="1364" y="1932"/>
                <a:ext cx="30" cy="32"/>
              </a:xfrm>
              <a:custGeom>
                <a:avLst/>
                <a:gdLst>
                  <a:gd name="T0" fmla="*/ 28 w 30"/>
                  <a:gd name="T1" fmla="*/ 32 h 32"/>
                  <a:gd name="T2" fmla="*/ 0 w 30"/>
                  <a:gd name="T3" fmla="*/ 4 h 32"/>
                  <a:gd name="T4" fmla="*/ 2 w 30"/>
                  <a:gd name="T5" fmla="*/ 0 h 32"/>
                  <a:gd name="T6" fmla="*/ 30 w 30"/>
                  <a:gd name="T7" fmla="*/ 28 h 32"/>
                  <a:gd name="T8" fmla="*/ 28 w 30"/>
                  <a:gd name="T9" fmla="*/ 32 h 32"/>
                </a:gdLst>
                <a:ahLst/>
                <a:cxnLst>
                  <a:cxn ang="0">
                    <a:pos x="T0" y="T1"/>
                  </a:cxn>
                  <a:cxn ang="0">
                    <a:pos x="T2" y="T3"/>
                  </a:cxn>
                  <a:cxn ang="0">
                    <a:pos x="T4" y="T5"/>
                  </a:cxn>
                  <a:cxn ang="0">
                    <a:pos x="T6" y="T7"/>
                  </a:cxn>
                  <a:cxn ang="0">
                    <a:pos x="T8" y="T9"/>
                  </a:cxn>
                </a:cxnLst>
                <a:rect l="0" t="0" r="r" b="b"/>
                <a:pathLst>
                  <a:path w="30" h="32">
                    <a:moveTo>
                      <a:pt x="28" y="32"/>
                    </a:moveTo>
                    <a:lnTo>
                      <a:pt x="0" y="4"/>
                    </a:lnTo>
                    <a:lnTo>
                      <a:pt x="2" y="0"/>
                    </a:lnTo>
                    <a:lnTo>
                      <a:pt x="30"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 name="Freeform 612"/>
              <p:cNvSpPr>
                <a:spLocks/>
              </p:cNvSpPr>
              <p:nvPr/>
            </p:nvSpPr>
            <p:spPr bwMode="auto">
              <a:xfrm>
                <a:off x="1358" y="1924"/>
                <a:ext cx="32" cy="32"/>
              </a:xfrm>
              <a:custGeom>
                <a:avLst/>
                <a:gdLst>
                  <a:gd name="T0" fmla="*/ 4 w 32"/>
                  <a:gd name="T1" fmla="*/ 32 h 32"/>
                  <a:gd name="T2" fmla="*/ 0 w 32"/>
                  <a:gd name="T3" fmla="*/ 28 h 32"/>
                  <a:gd name="T4" fmla="*/ 28 w 32"/>
                  <a:gd name="T5" fmla="*/ 0 h 32"/>
                  <a:gd name="T6" fmla="*/ 32 w 32"/>
                  <a:gd name="T7" fmla="*/ 4 h 32"/>
                  <a:gd name="T8" fmla="*/ 4 w 32"/>
                  <a:gd name="T9" fmla="*/ 32 h 32"/>
                </a:gdLst>
                <a:ahLst/>
                <a:cxnLst>
                  <a:cxn ang="0">
                    <a:pos x="T0" y="T1"/>
                  </a:cxn>
                  <a:cxn ang="0">
                    <a:pos x="T2" y="T3"/>
                  </a:cxn>
                  <a:cxn ang="0">
                    <a:pos x="T4" y="T5"/>
                  </a:cxn>
                  <a:cxn ang="0">
                    <a:pos x="T6" y="T7"/>
                  </a:cxn>
                  <a:cxn ang="0">
                    <a:pos x="T8" y="T9"/>
                  </a:cxn>
                </a:cxnLst>
                <a:rect l="0" t="0" r="r" b="b"/>
                <a:pathLst>
                  <a:path w="32" h="32">
                    <a:moveTo>
                      <a:pt x="4" y="32"/>
                    </a:moveTo>
                    <a:lnTo>
                      <a:pt x="0" y="28"/>
                    </a:lnTo>
                    <a:lnTo>
                      <a:pt x="28" y="0"/>
                    </a:lnTo>
                    <a:lnTo>
                      <a:pt x="32" y="4"/>
                    </a:lnTo>
                    <a:lnTo>
                      <a:pt x="4"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7" name="Freeform 613"/>
              <p:cNvSpPr>
                <a:spLocks/>
              </p:cNvSpPr>
              <p:nvPr/>
            </p:nvSpPr>
            <p:spPr bwMode="auto">
              <a:xfrm>
                <a:off x="1358" y="1924"/>
                <a:ext cx="32" cy="32"/>
              </a:xfrm>
              <a:custGeom>
                <a:avLst/>
                <a:gdLst>
                  <a:gd name="T0" fmla="*/ 28 w 32"/>
                  <a:gd name="T1" fmla="*/ 32 h 32"/>
                  <a:gd name="T2" fmla="*/ 0 w 32"/>
                  <a:gd name="T3" fmla="*/ 4 h 32"/>
                  <a:gd name="T4" fmla="*/ 4 w 32"/>
                  <a:gd name="T5" fmla="*/ 0 h 32"/>
                  <a:gd name="T6" fmla="*/ 32 w 32"/>
                  <a:gd name="T7" fmla="*/ 28 h 32"/>
                  <a:gd name="T8" fmla="*/ 28 w 32"/>
                  <a:gd name="T9" fmla="*/ 32 h 32"/>
                </a:gdLst>
                <a:ahLst/>
                <a:cxnLst>
                  <a:cxn ang="0">
                    <a:pos x="T0" y="T1"/>
                  </a:cxn>
                  <a:cxn ang="0">
                    <a:pos x="T2" y="T3"/>
                  </a:cxn>
                  <a:cxn ang="0">
                    <a:pos x="T4" y="T5"/>
                  </a:cxn>
                  <a:cxn ang="0">
                    <a:pos x="T6" y="T7"/>
                  </a:cxn>
                  <a:cxn ang="0">
                    <a:pos x="T8" y="T9"/>
                  </a:cxn>
                </a:cxnLst>
                <a:rect l="0" t="0" r="r" b="b"/>
                <a:pathLst>
                  <a:path w="32" h="32">
                    <a:moveTo>
                      <a:pt x="28" y="32"/>
                    </a:moveTo>
                    <a:lnTo>
                      <a:pt x="0" y="4"/>
                    </a:lnTo>
                    <a:lnTo>
                      <a:pt x="4" y="0"/>
                    </a:lnTo>
                    <a:lnTo>
                      <a:pt x="32" y="28"/>
                    </a:lnTo>
                    <a:lnTo>
                      <a:pt x="28" y="32"/>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 name="Freeform 614"/>
              <p:cNvSpPr>
                <a:spLocks/>
              </p:cNvSpPr>
              <p:nvPr/>
            </p:nvSpPr>
            <p:spPr bwMode="auto">
              <a:xfrm>
                <a:off x="1358" y="1916"/>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615"/>
              <p:cNvSpPr>
                <a:spLocks/>
              </p:cNvSpPr>
              <p:nvPr/>
            </p:nvSpPr>
            <p:spPr bwMode="auto">
              <a:xfrm>
                <a:off x="1358" y="1916"/>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 name="Freeform 616"/>
              <p:cNvSpPr>
                <a:spLocks/>
              </p:cNvSpPr>
              <p:nvPr/>
            </p:nvSpPr>
            <p:spPr bwMode="auto">
              <a:xfrm>
                <a:off x="1358" y="1904"/>
                <a:ext cx="32" cy="30"/>
              </a:xfrm>
              <a:custGeom>
                <a:avLst/>
                <a:gdLst>
                  <a:gd name="T0" fmla="*/ 4 w 32"/>
                  <a:gd name="T1" fmla="*/ 30 h 30"/>
                  <a:gd name="T2" fmla="*/ 0 w 32"/>
                  <a:gd name="T3" fmla="*/ 28 h 30"/>
                  <a:gd name="T4" fmla="*/ 28 w 32"/>
                  <a:gd name="T5" fmla="*/ 0 h 30"/>
                  <a:gd name="T6" fmla="*/ 32 w 32"/>
                  <a:gd name="T7" fmla="*/ 2 h 30"/>
                  <a:gd name="T8" fmla="*/ 4 w 32"/>
                  <a:gd name="T9" fmla="*/ 30 h 30"/>
                </a:gdLst>
                <a:ahLst/>
                <a:cxnLst>
                  <a:cxn ang="0">
                    <a:pos x="T0" y="T1"/>
                  </a:cxn>
                  <a:cxn ang="0">
                    <a:pos x="T2" y="T3"/>
                  </a:cxn>
                  <a:cxn ang="0">
                    <a:pos x="T4" y="T5"/>
                  </a:cxn>
                  <a:cxn ang="0">
                    <a:pos x="T6" y="T7"/>
                  </a:cxn>
                  <a:cxn ang="0">
                    <a:pos x="T8" y="T9"/>
                  </a:cxn>
                </a:cxnLst>
                <a:rect l="0" t="0" r="r" b="b"/>
                <a:pathLst>
                  <a:path w="32" h="30">
                    <a:moveTo>
                      <a:pt x="4" y="30"/>
                    </a:moveTo>
                    <a:lnTo>
                      <a:pt x="0" y="28"/>
                    </a:lnTo>
                    <a:lnTo>
                      <a:pt x="28" y="0"/>
                    </a:lnTo>
                    <a:lnTo>
                      <a:pt x="32" y="2"/>
                    </a:lnTo>
                    <a:lnTo>
                      <a:pt x="4"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 name="Freeform 617"/>
              <p:cNvSpPr>
                <a:spLocks/>
              </p:cNvSpPr>
              <p:nvPr/>
            </p:nvSpPr>
            <p:spPr bwMode="auto">
              <a:xfrm>
                <a:off x="1358" y="1904"/>
                <a:ext cx="32" cy="30"/>
              </a:xfrm>
              <a:custGeom>
                <a:avLst/>
                <a:gdLst>
                  <a:gd name="T0" fmla="*/ 28 w 32"/>
                  <a:gd name="T1" fmla="*/ 30 h 30"/>
                  <a:gd name="T2" fmla="*/ 0 w 32"/>
                  <a:gd name="T3" fmla="*/ 2 h 30"/>
                  <a:gd name="T4" fmla="*/ 4 w 32"/>
                  <a:gd name="T5" fmla="*/ 0 h 30"/>
                  <a:gd name="T6" fmla="*/ 32 w 32"/>
                  <a:gd name="T7" fmla="*/ 28 h 30"/>
                  <a:gd name="T8" fmla="*/ 28 w 32"/>
                  <a:gd name="T9" fmla="*/ 30 h 30"/>
                </a:gdLst>
                <a:ahLst/>
                <a:cxnLst>
                  <a:cxn ang="0">
                    <a:pos x="T0" y="T1"/>
                  </a:cxn>
                  <a:cxn ang="0">
                    <a:pos x="T2" y="T3"/>
                  </a:cxn>
                  <a:cxn ang="0">
                    <a:pos x="T4" y="T5"/>
                  </a:cxn>
                  <a:cxn ang="0">
                    <a:pos x="T6" y="T7"/>
                  </a:cxn>
                  <a:cxn ang="0">
                    <a:pos x="T8" y="T9"/>
                  </a:cxn>
                </a:cxnLst>
                <a:rect l="0" t="0" r="r" b="b"/>
                <a:pathLst>
                  <a:path w="32" h="30">
                    <a:moveTo>
                      <a:pt x="28" y="30"/>
                    </a:moveTo>
                    <a:lnTo>
                      <a:pt x="0" y="2"/>
                    </a:lnTo>
                    <a:lnTo>
                      <a:pt x="4" y="0"/>
                    </a:lnTo>
                    <a:lnTo>
                      <a:pt x="32"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2" name="Freeform 618"/>
              <p:cNvSpPr>
                <a:spLocks/>
              </p:cNvSpPr>
              <p:nvPr/>
            </p:nvSpPr>
            <p:spPr bwMode="auto">
              <a:xfrm>
                <a:off x="1356" y="187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 name="Freeform 619"/>
              <p:cNvSpPr>
                <a:spLocks/>
              </p:cNvSpPr>
              <p:nvPr/>
            </p:nvSpPr>
            <p:spPr bwMode="auto">
              <a:xfrm>
                <a:off x="1356" y="187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4" name="Freeform 620"/>
              <p:cNvSpPr>
                <a:spLocks/>
              </p:cNvSpPr>
              <p:nvPr/>
            </p:nvSpPr>
            <p:spPr bwMode="auto">
              <a:xfrm>
                <a:off x="1390" y="1864"/>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5" name="Freeform 621"/>
              <p:cNvSpPr>
                <a:spLocks/>
              </p:cNvSpPr>
              <p:nvPr/>
            </p:nvSpPr>
            <p:spPr bwMode="auto">
              <a:xfrm>
                <a:off x="1390" y="1864"/>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6" name="Freeform 622"/>
              <p:cNvSpPr>
                <a:spLocks/>
              </p:cNvSpPr>
              <p:nvPr/>
            </p:nvSpPr>
            <p:spPr bwMode="auto">
              <a:xfrm>
                <a:off x="1368" y="1848"/>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7" name="Freeform 623"/>
              <p:cNvSpPr>
                <a:spLocks/>
              </p:cNvSpPr>
              <p:nvPr/>
            </p:nvSpPr>
            <p:spPr bwMode="auto">
              <a:xfrm>
                <a:off x="1368" y="1848"/>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8" name="Freeform 624"/>
              <p:cNvSpPr>
                <a:spLocks/>
              </p:cNvSpPr>
              <p:nvPr/>
            </p:nvSpPr>
            <p:spPr bwMode="auto">
              <a:xfrm>
                <a:off x="1358" y="1852"/>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9" name="Freeform 625"/>
              <p:cNvSpPr>
                <a:spLocks/>
              </p:cNvSpPr>
              <p:nvPr/>
            </p:nvSpPr>
            <p:spPr bwMode="auto">
              <a:xfrm>
                <a:off x="1358" y="1852"/>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0" name="Freeform 626"/>
              <p:cNvSpPr>
                <a:spLocks/>
              </p:cNvSpPr>
              <p:nvPr/>
            </p:nvSpPr>
            <p:spPr bwMode="auto">
              <a:xfrm>
                <a:off x="1360" y="1866"/>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1" name="Freeform 627"/>
              <p:cNvSpPr>
                <a:spLocks/>
              </p:cNvSpPr>
              <p:nvPr/>
            </p:nvSpPr>
            <p:spPr bwMode="auto">
              <a:xfrm>
                <a:off x="1360" y="1866"/>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2" name="Freeform 628"/>
              <p:cNvSpPr>
                <a:spLocks/>
              </p:cNvSpPr>
              <p:nvPr/>
            </p:nvSpPr>
            <p:spPr bwMode="auto">
              <a:xfrm>
                <a:off x="1358" y="1892"/>
                <a:ext cx="30" cy="30"/>
              </a:xfrm>
              <a:custGeom>
                <a:avLst/>
                <a:gdLst>
                  <a:gd name="T0" fmla="*/ 2 w 30"/>
                  <a:gd name="T1" fmla="*/ 30 h 30"/>
                  <a:gd name="T2" fmla="*/ 0 w 30"/>
                  <a:gd name="T3" fmla="*/ 28 h 30"/>
                  <a:gd name="T4" fmla="*/ 28 w 30"/>
                  <a:gd name="T5" fmla="*/ 0 h 30"/>
                  <a:gd name="T6" fmla="*/ 30 w 30"/>
                  <a:gd name="T7" fmla="*/ 2 h 30"/>
                  <a:gd name="T8" fmla="*/ 2 w 30"/>
                  <a:gd name="T9" fmla="*/ 30 h 30"/>
                </a:gdLst>
                <a:ahLst/>
                <a:cxnLst>
                  <a:cxn ang="0">
                    <a:pos x="T0" y="T1"/>
                  </a:cxn>
                  <a:cxn ang="0">
                    <a:pos x="T2" y="T3"/>
                  </a:cxn>
                  <a:cxn ang="0">
                    <a:pos x="T4" y="T5"/>
                  </a:cxn>
                  <a:cxn ang="0">
                    <a:pos x="T6" y="T7"/>
                  </a:cxn>
                  <a:cxn ang="0">
                    <a:pos x="T8" y="T9"/>
                  </a:cxn>
                </a:cxnLst>
                <a:rect l="0" t="0" r="r" b="b"/>
                <a:pathLst>
                  <a:path w="30" h="30">
                    <a:moveTo>
                      <a:pt x="2" y="30"/>
                    </a:moveTo>
                    <a:lnTo>
                      <a:pt x="0" y="28"/>
                    </a:lnTo>
                    <a:lnTo>
                      <a:pt x="28" y="0"/>
                    </a:lnTo>
                    <a:lnTo>
                      <a:pt x="30" y="2"/>
                    </a:lnTo>
                    <a:lnTo>
                      <a:pt x="2"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3" name="Freeform 629"/>
              <p:cNvSpPr>
                <a:spLocks/>
              </p:cNvSpPr>
              <p:nvPr/>
            </p:nvSpPr>
            <p:spPr bwMode="auto">
              <a:xfrm>
                <a:off x="1358" y="1892"/>
                <a:ext cx="30" cy="30"/>
              </a:xfrm>
              <a:custGeom>
                <a:avLst/>
                <a:gdLst>
                  <a:gd name="T0" fmla="*/ 28 w 30"/>
                  <a:gd name="T1" fmla="*/ 30 h 30"/>
                  <a:gd name="T2" fmla="*/ 0 w 30"/>
                  <a:gd name="T3" fmla="*/ 2 h 30"/>
                  <a:gd name="T4" fmla="*/ 2 w 30"/>
                  <a:gd name="T5" fmla="*/ 0 h 30"/>
                  <a:gd name="T6" fmla="*/ 30 w 30"/>
                  <a:gd name="T7" fmla="*/ 28 h 30"/>
                  <a:gd name="T8" fmla="*/ 28 w 30"/>
                  <a:gd name="T9" fmla="*/ 30 h 30"/>
                </a:gdLst>
                <a:ahLst/>
                <a:cxnLst>
                  <a:cxn ang="0">
                    <a:pos x="T0" y="T1"/>
                  </a:cxn>
                  <a:cxn ang="0">
                    <a:pos x="T2" y="T3"/>
                  </a:cxn>
                  <a:cxn ang="0">
                    <a:pos x="T4" y="T5"/>
                  </a:cxn>
                  <a:cxn ang="0">
                    <a:pos x="T6" y="T7"/>
                  </a:cxn>
                  <a:cxn ang="0">
                    <a:pos x="T8" y="T9"/>
                  </a:cxn>
                </a:cxnLst>
                <a:rect l="0" t="0" r="r" b="b"/>
                <a:pathLst>
                  <a:path w="30" h="30">
                    <a:moveTo>
                      <a:pt x="28" y="30"/>
                    </a:moveTo>
                    <a:lnTo>
                      <a:pt x="0" y="2"/>
                    </a:lnTo>
                    <a:lnTo>
                      <a:pt x="2" y="0"/>
                    </a:lnTo>
                    <a:lnTo>
                      <a:pt x="30" y="28"/>
                    </a:lnTo>
                    <a:lnTo>
                      <a:pt x="28" y="30"/>
                    </a:lnTo>
                    <a:close/>
                  </a:path>
                </a:pathLst>
              </a:custGeom>
              <a:solidFill>
                <a:srgbClr val="77F4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1" name="Rectangle 20"/>
            <p:cNvSpPr/>
            <p:nvPr/>
          </p:nvSpPr>
          <p:spPr>
            <a:xfrm>
              <a:off x="1155700" y="2730500"/>
              <a:ext cx="3860800" cy="2910950"/>
            </a:xfrm>
            <a:prstGeom prst="rect">
              <a:avLst/>
            </a:prstGeom>
            <a:ln w="127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cxnSp>
          <p:nvCxnSpPr>
            <p:cNvPr id="22" name="Straight Connector 21"/>
            <p:cNvCxnSpPr/>
            <p:nvPr/>
          </p:nvCxnSpPr>
          <p:spPr>
            <a:xfrm>
              <a:off x="1156915" y="3094312"/>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31981" y="3001320"/>
              <a:ext cx="169918" cy="184666"/>
            </a:xfrm>
            <a:prstGeom prst="rect">
              <a:avLst/>
            </a:prstGeom>
            <a:noFill/>
          </p:spPr>
          <p:txBody>
            <a:bodyPr wrap="none" lIns="0" tIns="0" rIns="0" bIns="0" rtlCol="0" anchor="ctr">
              <a:noAutofit/>
            </a:bodyPr>
            <a:lstStyle/>
            <a:p>
              <a:pPr algn="r"/>
              <a:r>
                <a:rPr lang="en-US" sz="1200" dirty="0"/>
                <a:t>14</a:t>
              </a:r>
            </a:p>
          </p:txBody>
        </p:sp>
        <p:cxnSp>
          <p:nvCxnSpPr>
            <p:cNvPr id="24" name="Straight Connector 23"/>
            <p:cNvCxnSpPr/>
            <p:nvPr/>
          </p:nvCxnSpPr>
          <p:spPr>
            <a:xfrm>
              <a:off x="1156915" y="3464856"/>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31981" y="3371864"/>
              <a:ext cx="169918" cy="184666"/>
            </a:xfrm>
            <a:prstGeom prst="rect">
              <a:avLst/>
            </a:prstGeom>
            <a:noFill/>
          </p:spPr>
          <p:txBody>
            <a:bodyPr wrap="none" lIns="0" tIns="0" rIns="0" bIns="0" rtlCol="0" anchor="ctr">
              <a:noAutofit/>
            </a:bodyPr>
            <a:lstStyle/>
            <a:p>
              <a:pPr algn="r"/>
              <a:r>
                <a:rPr lang="en-US" sz="1200" dirty="0"/>
                <a:t>12</a:t>
              </a:r>
            </a:p>
          </p:txBody>
        </p:sp>
        <p:cxnSp>
          <p:nvCxnSpPr>
            <p:cNvPr id="26" name="Straight Connector 25"/>
            <p:cNvCxnSpPr/>
            <p:nvPr/>
          </p:nvCxnSpPr>
          <p:spPr>
            <a:xfrm>
              <a:off x="1156915" y="3820519"/>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31981" y="3727527"/>
              <a:ext cx="169918" cy="184666"/>
            </a:xfrm>
            <a:prstGeom prst="rect">
              <a:avLst/>
            </a:prstGeom>
            <a:noFill/>
          </p:spPr>
          <p:txBody>
            <a:bodyPr wrap="none" lIns="0" tIns="0" rIns="0" bIns="0" rtlCol="0" anchor="ctr">
              <a:noAutofit/>
            </a:bodyPr>
            <a:lstStyle/>
            <a:p>
              <a:pPr algn="r"/>
              <a:r>
                <a:rPr lang="en-US" sz="1200" dirty="0"/>
                <a:t>10</a:t>
              </a:r>
            </a:p>
          </p:txBody>
        </p:sp>
        <p:cxnSp>
          <p:nvCxnSpPr>
            <p:cNvPr id="28" name="Straight Connector 27"/>
            <p:cNvCxnSpPr/>
            <p:nvPr/>
          </p:nvCxnSpPr>
          <p:spPr>
            <a:xfrm>
              <a:off x="1156915" y="4187842"/>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16939" y="4094850"/>
              <a:ext cx="84960" cy="184666"/>
            </a:xfrm>
            <a:prstGeom prst="rect">
              <a:avLst/>
            </a:prstGeom>
            <a:noFill/>
          </p:spPr>
          <p:txBody>
            <a:bodyPr wrap="none" lIns="0" tIns="0" rIns="0" bIns="0" rtlCol="0" anchor="ctr">
              <a:noAutofit/>
            </a:bodyPr>
            <a:lstStyle/>
            <a:p>
              <a:pPr algn="r"/>
              <a:r>
                <a:rPr lang="en-US" sz="1200" dirty="0"/>
                <a:t>8</a:t>
              </a:r>
            </a:p>
          </p:txBody>
        </p:sp>
        <p:cxnSp>
          <p:nvCxnSpPr>
            <p:cNvPr id="30" name="Straight Connector 29"/>
            <p:cNvCxnSpPr/>
            <p:nvPr/>
          </p:nvCxnSpPr>
          <p:spPr>
            <a:xfrm>
              <a:off x="1156915" y="4554397"/>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16939" y="4461405"/>
              <a:ext cx="84960" cy="184666"/>
            </a:xfrm>
            <a:prstGeom prst="rect">
              <a:avLst/>
            </a:prstGeom>
            <a:noFill/>
          </p:spPr>
          <p:txBody>
            <a:bodyPr wrap="none" lIns="0" tIns="0" rIns="0" bIns="0" rtlCol="0" anchor="ctr">
              <a:noAutofit/>
            </a:bodyPr>
            <a:lstStyle/>
            <a:p>
              <a:pPr algn="r"/>
              <a:r>
                <a:rPr lang="en-US" sz="1200" dirty="0"/>
                <a:t>6</a:t>
              </a:r>
            </a:p>
          </p:txBody>
        </p:sp>
        <p:cxnSp>
          <p:nvCxnSpPr>
            <p:cNvPr id="32" name="Straight Connector 31"/>
            <p:cNvCxnSpPr/>
            <p:nvPr/>
          </p:nvCxnSpPr>
          <p:spPr>
            <a:xfrm>
              <a:off x="1156915" y="4915894"/>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16939" y="4822902"/>
              <a:ext cx="84960" cy="184666"/>
            </a:xfrm>
            <a:prstGeom prst="rect">
              <a:avLst/>
            </a:prstGeom>
            <a:noFill/>
          </p:spPr>
          <p:txBody>
            <a:bodyPr wrap="none" lIns="0" tIns="0" rIns="0" bIns="0" rtlCol="0" anchor="ctr">
              <a:noAutofit/>
            </a:bodyPr>
            <a:lstStyle/>
            <a:p>
              <a:pPr algn="r"/>
              <a:r>
                <a:rPr lang="en-US" sz="1200" dirty="0"/>
                <a:t>4</a:t>
              </a:r>
            </a:p>
          </p:txBody>
        </p:sp>
        <p:cxnSp>
          <p:nvCxnSpPr>
            <p:cNvPr id="34" name="Straight Connector 33"/>
            <p:cNvCxnSpPr/>
            <p:nvPr/>
          </p:nvCxnSpPr>
          <p:spPr>
            <a:xfrm rot="16200000">
              <a:off x="2036335" y="5623560"/>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016939" y="5191201"/>
              <a:ext cx="84960" cy="184666"/>
            </a:xfrm>
            <a:prstGeom prst="rect">
              <a:avLst/>
            </a:prstGeom>
            <a:noFill/>
          </p:spPr>
          <p:txBody>
            <a:bodyPr wrap="none" lIns="0" tIns="0" rIns="0" bIns="0" rtlCol="0" anchor="ctr">
              <a:noAutofit/>
            </a:bodyPr>
            <a:lstStyle/>
            <a:p>
              <a:pPr algn="r"/>
              <a:r>
                <a:rPr lang="en-US" sz="1200" dirty="0"/>
                <a:t>2</a:t>
              </a:r>
            </a:p>
          </p:txBody>
        </p:sp>
        <p:sp>
          <p:nvSpPr>
            <p:cNvPr id="36" name="TextBox 35"/>
            <p:cNvSpPr txBox="1"/>
            <p:nvPr/>
          </p:nvSpPr>
          <p:spPr>
            <a:xfrm>
              <a:off x="1016939" y="5549117"/>
              <a:ext cx="84960" cy="184666"/>
            </a:xfrm>
            <a:prstGeom prst="rect">
              <a:avLst/>
            </a:prstGeom>
            <a:noFill/>
          </p:spPr>
          <p:txBody>
            <a:bodyPr wrap="none" lIns="0" tIns="0" rIns="0" bIns="0" rtlCol="0" anchor="ctr">
              <a:noAutofit/>
            </a:bodyPr>
            <a:lstStyle/>
            <a:p>
              <a:pPr algn="r"/>
              <a:r>
                <a:rPr lang="en-US" sz="1200" dirty="0"/>
                <a:t>0</a:t>
              </a:r>
            </a:p>
          </p:txBody>
        </p:sp>
        <p:sp>
          <p:nvSpPr>
            <p:cNvPr id="37" name="TextBox 36"/>
            <p:cNvSpPr txBox="1"/>
            <p:nvPr/>
          </p:nvSpPr>
          <p:spPr>
            <a:xfrm>
              <a:off x="931981" y="2638167"/>
              <a:ext cx="169918" cy="184666"/>
            </a:xfrm>
            <a:prstGeom prst="rect">
              <a:avLst/>
            </a:prstGeom>
            <a:noFill/>
          </p:spPr>
          <p:txBody>
            <a:bodyPr wrap="none" lIns="0" tIns="0" rIns="0" bIns="0" rtlCol="0" anchor="ctr">
              <a:noAutofit/>
            </a:bodyPr>
            <a:lstStyle/>
            <a:p>
              <a:pPr algn="r"/>
              <a:r>
                <a:rPr lang="en-US" sz="1200" dirty="0"/>
                <a:t>16</a:t>
              </a:r>
            </a:p>
          </p:txBody>
        </p:sp>
        <p:sp>
          <p:nvSpPr>
            <p:cNvPr id="38" name="TextBox 37"/>
            <p:cNvSpPr txBox="1"/>
            <p:nvPr/>
          </p:nvSpPr>
          <p:spPr>
            <a:xfrm rot="16200000">
              <a:off x="421426" y="4093643"/>
              <a:ext cx="706925" cy="184666"/>
            </a:xfrm>
            <a:prstGeom prst="rect">
              <a:avLst/>
            </a:prstGeom>
            <a:noFill/>
          </p:spPr>
          <p:txBody>
            <a:bodyPr wrap="none" lIns="0" tIns="0" rIns="0" bIns="0" rtlCol="0" anchor="ctr">
              <a:noAutofit/>
            </a:bodyPr>
            <a:lstStyle/>
            <a:p>
              <a:pPr algn="ctr"/>
              <a:r>
                <a:rPr lang="en-US" sz="1200" dirty="0"/>
                <a:t>Recall (%)</a:t>
              </a:r>
            </a:p>
          </p:txBody>
        </p:sp>
        <p:sp>
          <p:nvSpPr>
            <p:cNvPr id="39" name="TextBox 38"/>
            <p:cNvSpPr txBox="1"/>
            <p:nvPr/>
          </p:nvSpPr>
          <p:spPr>
            <a:xfrm>
              <a:off x="2010540" y="5637990"/>
              <a:ext cx="84960" cy="184666"/>
            </a:xfrm>
            <a:prstGeom prst="rect">
              <a:avLst/>
            </a:prstGeom>
            <a:noFill/>
          </p:spPr>
          <p:txBody>
            <a:bodyPr wrap="none" lIns="0" tIns="0" rIns="0" bIns="0" rtlCol="0" anchor="ctr">
              <a:noAutofit/>
            </a:bodyPr>
            <a:lstStyle/>
            <a:p>
              <a:pPr algn="ctr"/>
              <a:r>
                <a:rPr lang="en-US" sz="1200" dirty="0"/>
                <a:t>1</a:t>
              </a:r>
            </a:p>
          </p:txBody>
        </p:sp>
        <p:sp>
          <p:nvSpPr>
            <p:cNvPr id="40" name="TextBox 39"/>
            <p:cNvSpPr txBox="1"/>
            <p:nvPr/>
          </p:nvSpPr>
          <p:spPr>
            <a:xfrm>
              <a:off x="4931541" y="5637990"/>
              <a:ext cx="169918" cy="184666"/>
            </a:xfrm>
            <a:prstGeom prst="rect">
              <a:avLst/>
            </a:prstGeom>
            <a:noFill/>
          </p:spPr>
          <p:txBody>
            <a:bodyPr wrap="none" lIns="0" tIns="0" rIns="0" bIns="0" rtlCol="0" anchor="ctr">
              <a:noAutofit/>
            </a:bodyPr>
            <a:lstStyle/>
            <a:p>
              <a:pPr algn="ctr"/>
              <a:r>
                <a:rPr lang="en-US" sz="1200" dirty="0"/>
                <a:t>10</a:t>
              </a:r>
            </a:p>
          </p:txBody>
        </p:sp>
        <p:cxnSp>
          <p:nvCxnSpPr>
            <p:cNvPr id="41" name="Straight Connector 40"/>
            <p:cNvCxnSpPr/>
            <p:nvPr/>
          </p:nvCxnSpPr>
          <p:spPr>
            <a:xfrm>
              <a:off x="1156915" y="5288148"/>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976581" y="3094312"/>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976581" y="3464856"/>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76581" y="3820519"/>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76581" y="4187842"/>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976581" y="4554397"/>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976581" y="4915894"/>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976581" y="5288148"/>
              <a:ext cx="357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7316408-9C92-8A4A-955E-80083188A555}"/>
                </a:ext>
              </a:extLst>
            </p:cNvPr>
            <p:cNvSpPr txBox="1"/>
            <p:nvPr/>
          </p:nvSpPr>
          <p:spPr>
            <a:xfrm>
              <a:off x="1152246" y="3937856"/>
              <a:ext cx="803425" cy="400110"/>
            </a:xfrm>
            <a:prstGeom prst="rect">
              <a:avLst/>
            </a:prstGeom>
            <a:noFill/>
          </p:spPr>
          <p:txBody>
            <a:bodyPr wrap="none" rtlCol="0">
              <a:noAutofit/>
            </a:bodyPr>
            <a:lstStyle/>
            <a:p>
              <a:r>
                <a:rPr lang="en-US" sz="1000" b="1" dirty="0"/>
                <a:t>Global</a:t>
              </a:r>
            </a:p>
            <a:p>
              <a:r>
                <a:rPr lang="en-US" sz="1000" b="1" dirty="0"/>
                <a:t>Popularity</a:t>
              </a:r>
            </a:p>
          </p:txBody>
        </p:sp>
      </p:grpSp>
    </p:spTree>
    <p:extLst>
      <p:ext uri="{BB962C8B-B14F-4D97-AF65-F5344CB8AC3E}">
        <p14:creationId xmlns:p14="http://schemas.microsoft.com/office/powerpoint/2010/main" val="34153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435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62200" y="6858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3616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8-07-04 at 7.08.45 AM.png"/>
          <p:cNvPicPr>
            <a:picLocks noChangeAspect="1"/>
          </p:cNvPicPr>
          <p:nvPr/>
        </p:nvPicPr>
        <p:blipFill>
          <a:blip r:embed="rId3"/>
          <a:stretch>
            <a:fillRect/>
          </a:stretch>
        </p:blipFill>
        <p:spPr>
          <a:xfrm>
            <a:off x="1254127" y="1709861"/>
            <a:ext cx="6856940" cy="1542812"/>
          </a:xfrm>
          <a:prstGeom prst="rect">
            <a:avLst/>
          </a:prstGeom>
        </p:spPr>
      </p:pic>
      <p:sp>
        <p:nvSpPr>
          <p:cNvPr id="2" name="Title 1"/>
          <p:cNvSpPr>
            <a:spLocks noGrp="1"/>
          </p:cNvSpPr>
          <p:nvPr>
            <p:ph type="title"/>
          </p:nvPr>
        </p:nvSpPr>
        <p:spPr/>
        <p:txBody>
          <a:bodyPr>
            <a:noAutofit/>
          </a:bodyPr>
          <a:lstStyle/>
          <a:p>
            <a:r>
              <a:rPr lang="en-US" dirty="0"/>
              <a:t>YouTube 2012+</a:t>
            </a:r>
          </a:p>
        </p:txBody>
      </p:sp>
      <p:sp>
        <p:nvSpPr>
          <p:cNvPr id="3" name="Content Placeholder 2"/>
          <p:cNvSpPr>
            <a:spLocks noGrp="1"/>
          </p:cNvSpPr>
          <p:nvPr>
            <p:ph idx="1"/>
          </p:nvPr>
        </p:nvSpPr>
        <p:spPr>
          <a:xfrm>
            <a:off x="457200" y="1354667"/>
            <a:ext cx="8229600" cy="1113549"/>
          </a:xfrm>
        </p:spPr>
        <p:txBody>
          <a:bodyPr>
            <a:noAutofit/>
          </a:bodyPr>
          <a:lstStyle/>
          <a:p>
            <a:pPr>
              <a:lnSpc>
                <a:spcPts val="3300"/>
              </a:lnSpc>
            </a:pPr>
            <a:r>
              <a:rPr lang="en-US" sz="2400" dirty="0"/>
              <a:t>YouTube 2012 target: will watch video completely?</a:t>
            </a:r>
            <a:endParaRPr lang="en-US" sz="1200" dirty="0"/>
          </a:p>
        </p:txBody>
      </p:sp>
      <p:sp>
        <p:nvSpPr>
          <p:cNvPr id="16" name="Rectangle 15">
            <a:extLst>
              <a:ext uri="{FF2B5EF4-FFF2-40B4-BE49-F238E27FC236}">
                <a16:creationId xmlns:a16="http://schemas.microsoft.com/office/drawing/2014/main" id="{22E29042-6304-144B-99A0-464FD27F27CB}"/>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https://</a:t>
            </a:r>
            <a:r>
              <a:rPr lang="en-US" sz="1000" dirty="0" err="1">
                <a:solidFill>
                  <a:schemeClr val="bg1">
                    <a:lumMod val="50000"/>
                  </a:schemeClr>
                </a:solidFill>
              </a:rPr>
              <a:t>youtube-creators.googleblog.com</a:t>
            </a:r>
            <a:r>
              <a:rPr lang="en-US" sz="1000" dirty="0">
                <a:solidFill>
                  <a:schemeClr val="bg1">
                    <a:lumMod val="50000"/>
                  </a:schemeClr>
                </a:solidFill>
              </a:rPr>
              <a:t>/2012/08/</a:t>
            </a:r>
            <a:r>
              <a:rPr lang="en-US" sz="1000" dirty="0" err="1">
                <a:solidFill>
                  <a:schemeClr val="bg1">
                    <a:lumMod val="50000"/>
                  </a:schemeClr>
                </a:solidFill>
              </a:rPr>
              <a:t>youtube</a:t>
            </a:r>
            <a:r>
              <a:rPr lang="en-US" sz="1000" dirty="0">
                <a:solidFill>
                  <a:schemeClr val="bg1">
                    <a:lumMod val="50000"/>
                  </a:schemeClr>
                </a:solidFill>
              </a:rPr>
              <a:t>-now-why-we-focus-on-watch-</a:t>
            </a:r>
            <a:r>
              <a:rPr lang="en-US" sz="1000" dirty="0" err="1">
                <a:solidFill>
                  <a:schemeClr val="bg1">
                    <a:lumMod val="50000"/>
                  </a:schemeClr>
                </a:solidFill>
              </a:rPr>
              <a:t>time.html</a:t>
            </a:r>
            <a:r>
              <a:rPr lang="en-US" sz="1000" dirty="0">
                <a:solidFill>
                  <a:schemeClr val="bg1">
                    <a:lumMod val="50000"/>
                  </a:schemeClr>
                </a:solidFill>
              </a:rPr>
              <a:t>, Covington et al.’16</a:t>
            </a:r>
          </a:p>
        </p:txBody>
      </p:sp>
      <p:grpSp>
        <p:nvGrpSpPr>
          <p:cNvPr id="24" name="Group 23" descr="A simplified concept map suggests how to predict which video a user will watch completely."/>
          <p:cNvGrpSpPr/>
          <p:nvPr/>
        </p:nvGrpSpPr>
        <p:grpSpPr>
          <a:xfrm>
            <a:off x="375975" y="3135614"/>
            <a:ext cx="9497611" cy="4525963"/>
            <a:chOff x="375975" y="3135614"/>
            <a:chExt cx="9497611" cy="4525963"/>
          </a:xfrm>
        </p:grpSpPr>
        <p:sp>
          <p:nvSpPr>
            <p:cNvPr id="25" name="Rectangle 24"/>
            <p:cNvSpPr/>
            <p:nvPr/>
          </p:nvSpPr>
          <p:spPr>
            <a:xfrm>
              <a:off x="457200" y="5421948"/>
              <a:ext cx="3083491" cy="1077218"/>
            </a:xfrm>
            <a:prstGeom prst="rect">
              <a:avLst/>
            </a:prstGeom>
            <a:solidFill>
              <a:schemeClr val="accent2">
                <a:lumMod val="20000"/>
                <a:lumOff val="80000"/>
              </a:schemeClr>
            </a:solidFill>
          </p:spPr>
          <p:txBody>
            <a:bodyPr wrap="square">
              <a:noAutofit/>
            </a:bodyPr>
            <a:lstStyle/>
            <a:p>
              <a:pPr defTabSz="457200">
                <a:defRPr/>
              </a:pPr>
              <a:r>
                <a:rPr lang="en-US" sz="1600" dirty="0"/>
                <a:t>… videos watched, videos searched, demographic; </a:t>
              </a:r>
            </a:p>
            <a:p>
              <a:pPr defTabSz="457200">
                <a:defRPr/>
              </a:pPr>
              <a:r>
                <a:rPr lang="en-US" sz="1600" i="1" dirty="0"/>
                <a:t>impression history, time since watch this topic, video language</a:t>
              </a:r>
            </a:p>
          </p:txBody>
        </p:sp>
        <p:sp>
          <p:nvSpPr>
            <p:cNvPr id="26" name="Rectangle 25"/>
            <p:cNvSpPr/>
            <p:nvPr/>
          </p:nvSpPr>
          <p:spPr>
            <a:xfrm>
              <a:off x="7258467" y="3649204"/>
              <a:ext cx="2615119" cy="584776"/>
            </a:xfrm>
            <a:prstGeom prst="rect">
              <a:avLst/>
            </a:prstGeom>
          </p:spPr>
          <p:txBody>
            <a:bodyPr wrap="square">
              <a:noAutofit/>
            </a:bodyPr>
            <a:lstStyle/>
            <a:p>
              <a:r>
                <a:rPr lang="en-US" sz="1600" b="1" dirty="0"/>
                <a:t>Predict expected </a:t>
              </a:r>
            </a:p>
            <a:p>
              <a:r>
                <a:rPr lang="en-US" sz="1600" b="1" dirty="0"/>
                <a:t>watch time</a:t>
              </a:r>
            </a:p>
          </p:txBody>
        </p:sp>
        <p:sp>
          <p:nvSpPr>
            <p:cNvPr id="27" name="Rectangle 26"/>
            <p:cNvSpPr/>
            <p:nvPr/>
          </p:nvSpPr>
          <p:spPr>
            <a:xfrm>
              <a:off x="844784" y="3730929"/>
              <a:ext cx="2615119" cy="1077218"/>
            </a:xfrm>
            <a:prstGeom prst="rect">
              <a:avLst/>
            </a:prstGeom>
          </p:spPr>
          <p:txBody>
            <a:bodyPr wrap="square">
              <a:noAutofit/>
            </a:bodyPr>
            <a:lstStyle/>
            <a:p>
              <a:r>
                <a:rPr lang="en-US" sz="1600" b="1" dirty="0"/>
                <a:t>Which video will</a:t>
              </a:r>
              <a:br>
                <a:rPr lang="en-US" sz="1600" b="1" dirty="0"/>
              </a:br>
              <a:r>
                <a:rPr lang="en-US" sz="1600" b="1" dirty="0"/>
                <a:t>user watch completely?</a:t>
              </a:r>
            </a:p>
            <a:p>
              <a:r>
                <a:rPr lang="en-US" sz="1600" b="1" dirty="0"/>
                <a:t>(256-dim embedding; </a:t>
              </a:r>
            </a:p>
            <a:p>
              <a:r>
                <a:rPr lang="en-US" sz="1600" b="1" dirty="0"/>
                <a:t>users and videos)</a:t>
              </a:r>
            </a:p>
          </p:txBody>
        </p:sp>
        <p:sp>
          <p:nvSpPr>
            <p:cNvPr id="28" name="Rectangle 27"/>
            <p:cNvSpPr/>
            <p:nvPr/>
          </p:nvSpPr>
          <p:spPr>
            <a:xfrm>
              <a:off x="375975" y="5057850"/>
              <a:ext cx="1146468" cy="369332"/>
            </a:xfrm>
            <a:prstGeom prst="rect">
              <a:avLst/>
            </a:prstGeom>
          </p:spPr>
          <p:txBody>
            <a:bodyPr wrap="none">
              <a:noAutofit/>
            </a:bodyPr>
            <a:lstStyle/>
            <a:p>
              <a:r>
                <a:rPr lang="en-US" b="1" dirty="0"/>
                <a:t>Features</a:t>
              </a:r>
              <a:endParaRPr lang="en-US" dirty="0"/>
            </a:p>
          </p:txBody>
        </p:sp>
        <p:cxnSp>
          <p:nvCxnSpPr>
            <p:cNvPr id="29" name="Straight Arrow Connector 28">
              <a:extLst>
                <a:ext uri="{FF2B5EF4-FFF2-40B4-BE49-F238E27FC236}">
                  <a16:creationId xmlns:a16="http://schemas.microsoft.com/office/drawing/2014/main" id="{EC6AE85B-AA49-6445-AE1F-7852B324698B}"/>
                </a:ext>
              </a:extLst>
            </p:cNvPr>
            <p:cNvCxnSpPr>
              <a:cxnSpLocks/>
            </p:cNvCxnSpPr>
            <p:nvPr/>
          </p:nvCxnSpPr>
          <p:spPr>
            <a:xfrm>
              <a:off x="3370695" y="4302542"/>
              <a:ext cx="1274550" cy="0"/>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6AE85B-AA49-6445-AE1F-7852B324698B}"/>
                </a:ext>
              </a:extLst>
            </p:cNvPr>
            <p:cNvCxnSpPr>
              <a:cxnSpLocks/>
            </p:cNvCxnSpPr>
            <p:nvPr/>
          </p:nvCxnSpPr>
          <p:spPr>
            <a:xfrm flipH="1">
              <a:off x="6781800" y="4184009"/>
              <a:ext cx="476668" cy="540454"/>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FA03ACD-1D1D-7C42-A992-5CF550706C96}"/>
                </a:ext>
              </a:extLst>
            </p:cNvPr>
            <p:cNvSpPr txBox="1">
              <a:spLocks/>
            </p:cNvSpPr>
            <p:nvPr/>
          </p:nvSpPr>
          <p:spPr>
            <a:xfrm>
              <a:off x="457200" y="3135614"/>
              <a:ext cx="8229600" cy="4525963"/>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3300"/>
                </a:lnSpc>
              </a:pPr>
              <a:r>
                <a:rPr lang="en-US" sz="2400" dirty="0"/>
                <a:t>YouTube 2015 target: expected watch time</a:t>
              </a:r>
            </a:p>
            <a:p>
              <a:pPr marL="0" indent="0" defTabSz="457200">
                <a:spcBef>
                  <a:spcPts val="0"/>
                </a:spcBef>
                <a:buFont typeface="Arial" charset="0"/>
                <a:buNone/>
                <a:defRPr/>
              </a:pPr>
              <a:endParaRPr lang="en-US" sz="1200" dirty="0"/>
            </a:p>
          </p:txBody>
        </p:sp>
        <p:grpSp>
          <p:nvGrpSpPr>
            <p:cNvPr id="32" name="Group 31" descr="Screen Shot 2018-07-01 at 7.48.54 AM.png"/>
            <p:cNvGrpSpPr/>
            <p:nvPr/>
          </p:nvGrpSpPr>
          <p:grpSpPr>
            <a:xfrm>
              <a:off x="3364869" y="3706117"/>
              <a:ext cx="4959411" cy="2631876"/>
              <a:chOff x="3364869" y="3706117"/>
              <a:chExt cx="4959411" cy="2631876"/>
            </a:xfrm>
          </p:grpSpPr>
          <p:pic>
            <p:nvPicPr>
              <p:cNvPr id="33" name="Picture 32" descr="Screen Shot 2018-07-01 at 7.48.54 AM.png"/>
              <p:cNvPicPr>
                <a:picLocks noChangeAspect="1"/>
              </p:cNvPicPr>
              <p:nvPr/>
            </p:nvPicPr>
            <p:blipFill rotWithShape="1">
              <a:blip r:embed="rId4" cstate="print"/>
              <a:srcRect l="87049" t="31146" b="33910"/>
              <a:stretch/>
            </p:blipFill>
            <p:spPr>
              <a:xfrm>
                <a:off x="7731953" y="4481552"/>
                <a:ext cx="592327" cy="1017774"/>
              </a:xfrm>
              <a:prstGeom prst="rect">
                <a:avLst/>
              </a:prstGeom>
            </p:spPr>
          </p:pic>
          <p:sp>
            <p:nvSpPr>
              <p:cNvPr id="34" name="Flowchart: Magnetic Disk 33"/>
              <p:cNvSpPr/>
              <p:nvPr/>
            </p:nvSpPr>
            <p:spPr>
              <a:xfrm>
                <a:off x="6424676" y="5721350"/>
                <a:ext cx="711633" cy="612421"/>
              </a:xfrm>
              <a:prstGeom prst="flowChartMagneticDisk">
                <a:avLst/>
              </a:prstGeom>
              <a:solidFill>
                <a:srgbClr val="F3E4CF"/>
              </a:solidFill>
              <a:ln w="127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35" name="TextBox 34"/>
              <p:cNvSpPr txBox="1"/>
              <p:nvPr/>
            </p:nvSpPr>
            <p:spPr>
              <a:xfrm>
                <a:off x="6348692" y="5876328"/>
                <a:ext cx="863600" cy="461665"/>
              </a:xfrm>
              <a:prstGeom prst="rect">
                <a:avLst/>
              </a:prstGeom>
              <a:noFill/>
            </p:spPr>
            <p:txBody>
              <a:bodyPr wrap="square" rtlCol="0">
                <a:noAutofit/>
              </a:bodyPr>
              <a:lstStyle/>
              <a:p>
                <a:pPr algn="ctr"/>
                <a:r>
                  <a:rPr lang="en-US" sz="1200" dirty="0"/>
                  <a:t>video features</a:t>
                </a:r>
              </a:p>
            </p:txBody>
          </p:sp>
          <p:sp>
            <p:nvSpPr>
              <p:cNvPr id="36" name="Flowchart: Magnetic Disk 35"/>
              <p:cNvSpPr/>
              <p:nvPr/>
            </p:nvSpPr>
            <p:spPr>
              <a:xfrm>
                <a:off x="3440853" y="4724463"/>
                <a:ext cx="711633" cy="612421"/>
              </a:xfrm>
              <a:prstGeom prst="flowChartMagneticDisk">
                <a:avLst/>
              </a:prstGeom>
              <a:solidFill>
                <a:srgbClr val="F3E4CF"/>
              </a:solidFill>
              <a:ln w="127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37" name="TextBox 36"/>
              <p:cNvSpPr txBox="1"/>
              <p:nvPr/>
            </p:nvSpPr>
            <p:spPr>
              <a:xfrm>
                <a:off x="3364869" y="4879441"/>
                <a:ext cx="863600" cy="461665"/>
              </a:xfrm>
              <a:prstGeom prst="rect">
                <a:avLst/>
              </a:prstGeom>
              <a:noFill/>
            </p:spPr>
            <p:txBody>
              <a:bodyPr wrap="square" rtlCol="0">
                <a:noAutofit/>
              </a:bodyPr>
              <a:lstStyle/>
              <a:p>
                <a:pPr algn="ctr"/>
                <a:r>
                  <a:rPr lang="en-US" sz="1200" dirty="0"/>
                  <a:t>video corpus</a:t>
                </a:r>
              </a:p>
            </p:txBody>
          </p:sp>
          <p:sp>
            <p:nvSpPr>
              <p:cNvPr id="38" name="TextBox 37"/>
              <p:cNvSpPr txBox="1"/>
              <p:nvPr/>
            </p:nvSpPr>
            <p:spPr>
              <a:xfrm>
                <a:off x="4157888" y="4819041"/>
                <a:ext cx="546928" cy="246221"/>
              </a:xfrm>
              <a:prstGeom prst="rect">
                <a:avLst/>
              </a:prstGeom>
              <a:noFill/>
            </p:spPr>
            <p:txBody>
              <a:bodyPr wrap="square" lIns="0" rIns="0" rtlCol="0">
                <a:noAutofit/>
              </a:bodyPr>
              <a:lstStyle/>
              <a:p>
                <a:pPr algn="ctr"/>
                <a:r>
                  <a:rPr lang="en-US" sz="1000" dirty="0"/>
                  <a:t>millions</a:t>
                </a:r>
              </a:p>
            </p:txBody>
          </p:sp>
          <p:sp>
            <p:nvSpPr>
              <p:cNvPr id="39" name="TextBox 38"/>
              <p:cNvSpPr txBox="1"/>
              <p:nvPr/>
            </p:nvSpPr>
            <p:spPr>
              <a:xfrm>
                <a:off x="5668206" y="4819041"/>
                <a:ext cx="763022" cy="246221"/>
              </a:xfrm>
              <a:prstGeom prst="rect">
                <a:avLst/>
              </a:prstGeom>
              <a:noFill/>
            </p:spPr>
            <p:txBody>
              <a:bodyPr wrap="square" lIns="0" rIns="0" rtlCol="0">
                <a:noAutofit/>
              </a:bodyPr>
              <a:lstStyle/>
              <a:p>
                <a:pPr algn="ctr"/>
                <a:r>
                  <a:rPr lang="en-US" sz="1000" dirty="0"/>
                  <a:t>hundreds</a:t>
                </a:r>
              </a:p>
            </p:txBody>
          </p:sp>
          <p:sp>
            <p:nvSpPr>
              <p:cNvPr id="40" name="TextBox 39"/>
              <p:cNvSpPr txBox="1"/>
              <p:nvPr/>
            </p:nvSpPr>
            <p:spPr>
              <a:xfrm>
                <a:off x="7048175" y="4819041"/>
                <a:ext cx="763022" cy="246221"/>
              </a:xfrm>
              <a:prstGeom prst="rect">
                <a:avLst/>
              </a:prstGeom>
              <a:noFill/>
            </p:spPr>
            <p:txBody>
              <a:bodyPr wrap="square" lIns="0" rIns="0" rtlCol="0">
                <a:noAutofit/>
              </a:bodyPr>
              <a:lstStyle/>
              <a:p>
                <a:pPr algn="ctr"/>
                <a:r>
                  <a:rPr lang="en-US" sz="1000" dirty="0"/>
                  <a:t>dozens</a:t>
                </a:r>
              </a:p>
            </p:txBody>
          </p:sp>
          <p:sp>
            <p:nvSpPr>
              <p:cNvPr id="41" name="Rectangle 40"/>
              <p:cNvSpPr/>
              <p:nvPr/>
            </p:nvSpPr>
            <p:spPr>
              <a:xfrm>
                <a:off x="5076950" y="3706117"/>
                <a:ext cx="1866900" cy="285035"/>
              </a:xfrm>
              <a:prstGeom prst="rect">
                <a:avLst/>
              </a:prstGeom>
              <a:solidFill>
                <a:srgbClr val="D9EBD4"/>
              </a:solidFill>
              <a:ln w="127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42" name="TextBox 41"/>
              <p:cNvSpPr txBox="1"/>
              <p:nvPr/>
            </p:nvSpPr>
            <p:spPr>
              <a:xfrm>
                <a:off x="5129565" y="3710136"/>
                <a:ext cx="1761670" cy="276999"/>
              </a:xfrm>
              <a:prstGeom prst="rect">
                <a:avLst/>
              </a:prstGeom>
              <a:noFill/>
            </p:spPr>
            <p:txBody>
              <a:bodyPr wrap="square" lIns="0" rIns="0" rtlCol="0" anchor="ctr">
                <a:noAutofit/>
              </a:bodyPr>
              <a:lstStyle/>
              <a:p>
                <a:pPr algn="ctr"/>
                <a:r>
                  <a:rPr lang="en-US" sz="1200" dirty="0"/>
                  <a:t>user history and context</a:t>
                </a:r>
              </a:p>
            </p:txBody>
          </p:sp>
          <p:sp>
            <p:nvSpPr>
              <p:cNvPr id="43" name="Trapezoid 42"/>
              <p:cNvSpPr/>
              <p:nvPr/>
            </p:nvSpPr>
            <p:spPr>
              <a:xfrm rot="5400000">
                <a:off x="4293757" y="4550951"/>
                <a:ext cx="1834314" cy="984901"/>
              </a:xfrm>
              <a:prstGeom prst="trapezoid">
                <a:avLst>
                  <a:gd name="adj" fmla="val 36605"/>
                </a:avLst>
              </a:prstGeom>
              <a:solidFill>
                <a:srgbClr val="D0E2F3"/>
              </a:solidFill>
              <a:ln w="127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44" name="TextBox 43"/>
              <p:cNvSpPr txBox="1"/>
              <p:nvPr/>
            </p:nvSpPr>
            <p:spPr>
              <a:xfrm>
                <a:off x="4778640" y="4812569"/>
                <a:ext cx="864548" cy="461665"/>
              </a:xfrm>
              <a:prstGeom prst="rect">
                <a:avLst/>
              </a:prstGeom>
              <a:noFill/>
            </p:spPr>
            <p:txBody>
              <a:bodyPr wrap="square" lIns="0" rIns="0" rtlCol="0" anchor="ctr">
                <a:noAutofit/>
              </a:bodyPr>
              <a:lstStyle/>
              <a:p>
                <a:pPr algn="ctr"/>
                <a:r>
                  <a:rPr lang="en-US" sz="1200" dirty="0"/>
                  <a:t>candidate generation</a:t>
                </a:r>
              </a:p>
            </p:txBody>
          </p:sp>
          <p:sp>
            <p:nvSpPr>
              <p:cNvPr id="45" name="Trapezoid 44"/>
              <p:cNvSpPr/>
              <p:nvPr/>
            </p:nvSpPr>
            <p:spPr>
              <a:xfrm rot="5400000">
                <a:off x="6324570" y="4687587"/>
                <a:ext cx="911846" cy="711632"/>
              </a:xfrm>
              <a:prstGeom prst="trapezoid">
                <a:avLst>
                  <a:gd name="adj" fmla="val 36605"/>
                </a:avLst>
              </a:prstGeom>
              <a:solidFill>
                <a:srgbClr val="D0E2F3"/>
              </a:solidFill>
              <a:ln w="127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46" name="TextBox 45"/>
              <p:cNvSpPr txBox="1"/>
              <p:nvPr/>
            </p:nvSpPr>
            <p:spPr>
              <a:xfrm>
                <a:off x="6460557" y="4904902"/>
                <a:ext cx="639872" cy="276999"/>
              </a:xfrm>
              <a:prstGeom prst="rect">
                <a:avLst/>
              </a:prstGeom>
              <a:noFill/>
            </p:spPr>
            <p:txBody>
              <a:bodyPr wrap="square" lIns="0" rIns="0" rtlCol="0" anchor="ctr">
                <a:noAutofit/>
              </a:bodyPr>
              <a:lstStyle/>
              <a:p>
                <a:pPr algn="ctr"/>
                <a:r>
                  <a:rPr lang="en-US" sz="1200" dirty="0"/>
                  <a:t>ranking</a:t>
                </a:r>
              </a:p>
            </p:txBody>
          </p:sp>
          <p:cxnSp>
            <p:nvCxnSpPr>
              <p:cNvPr id="47" name="Straight Arrow Connector 46"/>
              <p:cNvCxnSpPr>
                <a:stCxn id="43" idx="0"/>
              </p:cNvCxnSpPr>
              <p:nvPr/>
            </p:nvCxnSpPr>
            <p:spPr>
              <a:xfrm>
                <a:off x="5703365" y="5043402"/>
                <a:ext cx="721311"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36309" y="5043402"/>
                <a:ext cx="59564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3" idx="2"/>
              </p:cNvCxnSpPr>
              <p:nvPr/>
            </p:nvCxnSpPr>
            <p:spPr>
              <a:xfrm>
                <a:off x="4152486" y="5043402"/>
                <a:ext cx="56597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653106" y="3986549"/>
                <a:ext cx="0" cy="6808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368316" y="3986549"/>
                <a:ext cx="0" cy="3749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4" idx="1"/>
              </p:cNvCxnSpPr>
              <p:nvPr/>
            </p:nvCxnSpPr>
            <p:spPr>
              <a:xfrm flipH="1" flipV="1">
                <a:off x="6780492" y="5380931"/>
                <a:ext cx="1" cy="3404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102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2016 U.S. Presidential Election</a:t>
            </a:r>
          </a:p>
        </p:txBody>
      </p:sp>
      <p:grpSp>
        <p:nvGrpSpPr>
          <p:cNvPr id="3" name="Group 2" descr="A graphically represented web shows the set of associations and clicks by Clinton searches. A Clinton search following recommendations also leads to mainly pro-Trump videos.">
            <a:extLst>
              <a:ext uri="{FF2B5EF4-FFF2-40B4-BE49-F238E27FC236}">
                <a16:creationId xmlns:a16="http://schemas.microsoft.com/office/drawing/2014/main" id="{38FC48A6-EA46-754C-AF88-4BB2CF7B474E}"/>
              </a:ext>
            </a:extLst>
          </p:cNvPr>
          <p:cNvGrpSpPr/>
          <p:nvPr/>
        </p:nvGrpSpPr>
        <p:grpSpPr>
          <a:xfrm>
            <a:off x="4049485" y="1402871"/>
            <a:ext cx="5702980" cy="5142923"/>
            <a:chOff x="4049485" y="1402871"/>
            <a:chExt cx="5702980" cy="5142923"/>
          </a:xfrm>
        </p:grpSpPr>
        <p:grpSp>
          <p:nvGrpSpPr>
            <p:cNvPr id="16" name="Group 15">
              <a:extLst>
                <a:ext uri="{FF2B5EF4-FFF2-40B4-BE49-F238E27FC236}">
                  <a16:creationId xmlns:a16="http://schemas.microsoft.com/office/drawing/2014/main" id="{90F4EAF0-ADC2-3A4B-9936-DF572C278799}"/>
                </a:ext>
              </a:extLst>
            </p:cNvPr>
            <p:cNvGrpSpPr/>
            <p:nvPr/>
          </p:nvGrpSpPr>
          <p:grpSpPr>
            <a:xfrm>
              <a:off x="4049485" y="1402871"/>
              <a:ext cx="5702980" cy="5142923"/>
              <a:chOff x="4377267" y="1557867"/>
              <a:chExt cx="4604728" cy="4152528"/>
            </a:xfrm>
          </p:grpSpPr>
          <p:pic>
            <p:nvPicPr>
              <p:cNvPr id="17" name="Picture 16" descr="1_KUMcxPxnbwSTjBltyQVIEw.png">
                <a:extLst>
                  <a:ext uri="{FF2B5EF4-FFF2-40B4-BE49-F238E27FC236}">
                    <a16:creationId xmlns:a16="http://schemas.microsoft.com/office/drawing/2014/main" id="{D8430548-BD36-6049-9E3A-1E25E281DB5B}"/>
                  </a:ext>
                </a:extLst>
              </p:cNvPr>
              <p:cNvPicPr>
                <a:picLocks noChangeAspect="1"/>
              </p:cNvPicPr>
              <p:nvPr/>
            </p:nvPicPr>
            <p:blipFill rotWithShape="1">
              <a:blip r:embed="rId3" cstate="print"/>
              <a:srcRect t="4145" b="11586"/>
              <a:stretch/>
            </p:blipFill>
            <p:spPr>
              <a:xfrm>
                <a:off x="4377267" y="1589701"/>
                <a:ext cx="4604728" cy="4120694"/>
              </a:xfrm>
              <a:prstGeom prst="rect">
                <a:avLst/>
              </a:prstGeom>
            </p:spPr>
          </p:pic>
          <p:sp>
            <p:nvSpPr>
              <p:cNvPr id="18" name="Rectangle 17">
                <a:extLst>
                  <a:ext uri="{FF2B5EF4-FFF2-40B4-BE49-F238E27FC236}">
                    <a16:creationId xmlns:a16="http://schemas.microsoft.com/office/drawing/2014/main" id="{208FAB35-82DB-484B-930A-765F23B34703}"/>
                  </a:ext>
                </a:extLst>
              </p:cNvPr>
              <p:cNvSpPr/>
              <p:nvPr/>
            </p:nvSpPr>
            <p:spPr>
              <a:xfrm>
                <a:off x="4445000" y="1557867"/>
                <a:ext cx="1346200" cy="1083733"/>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F95DBAA9-CA61-3A42-8AB0-DAC6B69C4F2E}"/>
                </a:ext>
              </a:extLst>
            </p:cNvPr>
            <p:cNvSpPr/>
            <p:nvPr/>
          </p:nvSpPr>
          <p:spPr>
            <a:xfrm>
              <a:off x="6462689" y="2498857"/>
              <a:ext cx="2502608" cy="492443"/>
            </a:xfrm>
            <a:prstGeom prst="rect">
              <a:avLst/>
            </a:prstGeom>
            <a:solidFill>
              <a:schemeClr val="accent2">
                <a:lumMod val="20000"/>
                <a:lumOff val="80000"/>
              </a:schemeClr>
            </a:solidFill>
          </p:spPr>
          <p:txBody>
            <a:bodyPr wrap="none">
              <a:spAutoFit/>
            </a:bodyPr>
            <a:lstStyle/>
            <a:p>
              <a:r>
                <a:rPr lang="en-US" sz="2600" b="1" dirty="0"/>
                <a:t>Clinton search</a:t>
              </a:r>
            </a:p>
          </p:txBody>
        </p:sp>
      </p:grpSp>
      <p:pic>
        <p:nvPicPr>
          <p:cNvPr id="14" name="Picture 13" descr="A screenshot of a Tweet that says, &quot;YouTube's A.I. was divisive in the US presidential election.&quot;"/>
          <p:cNvPicPr>
            <a:picLocks noChangeAspect="1"/>
          </p:cNvPicPr>
          <p:nvPr/>
        </p:nvPicPr>
        <p:blipFill rotWithShape="1">
          <a:blip r:embed="rId4" cstate="print"/>
          <a:srcRect b="26864"/>
          <a:stretch/>
        </p:blipFill>
        <p:spPr>
          <a:xfrm>
            <a:off x="117475" y="1347392"/>
            <a:ext cx="5487458" cy="1397688"/>
          </a:xfrm>
          <a:prstGeom prst="rect">
            <a:avLst/>
          </a:prstGeom>
          <a:ln w="25400">
            <a:solidFill>
              <a:schemeClr val="tx1"/>
            </a:solidFill>
          </a:ln>
        </p:spPr>
      </p:pic>
      <p:grpSp>
        <p:nvGrpSpPr>
          <p:cNvPr id="4" name="Group 3" descr="A graphically represented web shows the set of associations and clicks by Trump searches. A Trump search following recommendations leads to mainly pro-Trump videos.">
            <a:extLst>
              <a:ext uri="{FF2B5EF4-FFF2-40B4-BE49-F238E27FC236}">
                <a16:creationId xmlns:a16="http://schemas.microsoft.com/office/drawing/2014/main" id="{B225266B-92E8-9D4A-9A3B-0F92B55DC638}"/>
              </a:ext>
            </a:extLst>
          </p:cNvPr>
          <p:cNvGrpSpPr/>
          <p:nvPr/>
        </p:nvGrpSpPr>
        <p:grpSpPr>
          <a:xfrm>
            <a:off x="-50475" y="3116260"/>
            <a:ext cx="4622477" cy="3520020"/>
            <a:chOff x="-50475" y="3116260"/>
            <a:chExt cx="4622477" cy="3520020"/>
          </a:xfrm>
        </p:grpSpPr>
        <p:sp>
          <p:nvSpPr>
            <p:cNvPr id="26" name="Rectangle 25"/>
            <p:cNvSpPr/>
            <p:nvPr/>
          </p:nvSpPr>
          <p:spPr>
            <a:xfrm>
              <a:off x="1759151" y="3371333"/>
              <a:ext cx="1359411" cy="307777"/>
            </a:xfrm>
            <a:prstGeom prst="rect">
              <a:avLst/>
            </a:prstGeom>
          </p:spPr>
          <p:txBody>
            <a:bodyPr wrap="none">
              <a:spAutoFit/>
            </a:bodyPr>
            <a:lstStyle/>
            <a:p>
              <a:r>
                <a:rPr lang="en-US" sz="1400" b="1" dirty="0"/>
                <a:t>Trump search</a:t>
              </a:r>
            </a:p>
          </p:txBody>
        </p:sp>
        <p:pic>
          <p:nvPicPr>
            <p:cNvPr id="11" name="Picture 10" descr="1_NV0U4JbgE3yYWOwBD18KyA.png"/>
            <p:cNvPicPr>
              <a:picLocks noChangeAspect="1"/>
            </p:cNvPicPr>
            <p:nvPr/>
          </p:nvPicPr>
          <p:blipFill rotWithShape="1">
            <a:blip r:embed="rId5" cstate="print"/>
            <a:srcRect l="20265" r="8101"/>
            <a:stretch/>
          </p:blipFill>
          <p:spPr>
            <a:xfrm>
              <a:off x="-50475" y="3116260"/>
              <a:ext cx="4622477" cy="3520020"/>
            </a:xfrm>
            <a:prstGeom prst="rect">
              <a:avLst/>
            </a:prstGeom>
          </p:spPr>
        </p:pic>
        <p:sp>
          <p:nvSpPr>
            <p:cNvPr id="12" name="Rectangle 11">
              <a:extLst>
                <a:ext uri="{FF2B5EF4-FFF2-40B4-BE49-F238E27FC236}">
                  <a16:creationId xmlns:a16="http://schemas.microsoft.com/office/drawing/2014/main" id="{B77D881F-78BD-084D-A896-FBE1573DB88F}"/>
                </a:ext>
              </a:extLst>
            </p:cNvPr>
            <p:cNvSpPr/>
            <p:nvPr/>
          </p:nvSpPr>
          <p:spPr>
            <a:xfrm>
              <a:off x="1086640" y="5962136"/>
              <a:ext cx="2373598" cy="492443"/>
            </a:xfrm>
            <a:prstGeom prst="rect">
              <a:avLst/>
            </a:prstGeom>
            <a:solidFill>
              <a:schemeClr val="accent2">
                <a:lumMod val="20000"/>
                <a:lumOff val="80000"/>
              </a:schemeClr>
            </a:solidFill>
          </p:spPr>
          <p:txBody>
            <a:bodyPr wrap="none">
              <a:spAutoFit/>
            </a:bodyPr>
            <a:lstStyle/>
            <a:p>
              <a:r>
                <a:rPr lang="en-US" sz="2600" b="1" dirty="0"/>
                <a:t>Trump search</a:t>
              </a:r>
            </a:p>
          </p:txBody>
        </p:sp>
      </p:grpSp>
      <p:pic>
        <p:nvPicPr>
          <p:cNvPr id="25" name="Picture 24" descr="Screen Shot 2018-07-04 at 11.04.20 AM.png"/>
          <p:cNvPicPr>
            <a:picLocks noChangeAspect="1"/>
          </p:cNvPicPr>
          <p:nvPr/>
        </p:nvPicPr>
        <p:blipFill>
          <a:blip r:embed="rId6" cstate="print"/>
          <a:stretch>
            <a:fillRect/>
          </a:stretch>
        </p:blipFill>
        <p:spPr>
          <a:xfrm>
            <a:off x="154295" y="2895010"/>
            <a:ext cx="2425638" cy="784100"/>
          </a:xfrm>
          <a:prstGeom prst="rect">
            <a:avLst/>
          </a:prstGeom>
        </p:spPr>
      </p:pic>
      <p:sp>
        <p:nvSpPr>
          <p:cNvPr id="15" name="Rectangle 14">
            <a:extLst>
              <a:ext uri="{FF2B5EF4-FFF2-40B4-BE49-F238E27FC236}">
                <a16:creationId xmlns:a16="http://schemas.microsoft.com/office/drawing/2014/main" id="{E6E3CE7E-D50D-594F-9F49-E06282306D5B}"/>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https://</a:t>
            </a:r>
            <a:r>
              <a:rPr lang="en-US" sz="1000" dirty="0" err="1">
                <a:solidFill>
                  <a:schemeClr val="bg1">
                    <a:lumMod val="50000"/>
                  </a:schemeClr>
                </a:solidFill>
              </a:rPr>
              <a:t>medium.com</a:t>
            </a:r>
            <a:r>
              <a:rPr lang="en-US" sz="1000" dirty="0">
                <a:solidFill>
                  <a:schemeClr val="bg1">
                    <a:lumMod val="50000"/>
                  </a:schemeClr>
                </a:solidFill>
              </a:rPr>
              <a:t>/the-graph/youtubes-ai-is-neutral-towards-clicks-but-is-biased-towards-people-and-ideas-3a2f643dea9a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Recommender Systems</a:t>
            </a:r>
          </a:p>
        </p:txBody>
      </p:sp>
      <p:sp>
        <p:nvSpPr>
          <p:cNvPr id="5" name="Rectangle 4">
            <a:extLst>
              <a:ext uri="{FF2B5EF4-FFF2-40B4-BE49-F238E27FC236}">
                <a16:creationId xmlns:a16="http://schemas.microsoft.com/office/drawing/2014/main" id="{BAABE9D9-6C73-9046-A1FB-E6EFF5C829BA}"/>
              </a:ext>
            </a:extLst>
          </p:cNvPr>
          <p:cNvSpPr/>
          <p:nvPr/>
        </p:nvSpPr>
        <p:spPr>
          <a:xfrm>
            <a:off x="755576" y="6511392"/>
            <a:ext cx="8229600" cy="276999"/>
          </a:xfrm>
          <a:prstGeom prst="rect">
            <a:avLst/>
          </a:prstGeom>
          <a:noFill/>
        </p:spPr>
        <p:txBody>
          <a:bodyPr wrap="none" anchor="b">
            <a:noAutofit/>
          </a:bodyPr>
          <a:lstStyle/>
          <a:p>
            <a:pPr algn="r"/>
            <a:r>
              <a:rPr lang="en-US" sz="1000" dirty="0">
                <a:solidFill>
                  <a:schemeClr val="bg1">
                    <a:lumMod val="50000"/>
                  </a:schemeClr>
                </a:solidFill>
              </a:rPr>
              <a:t>source: https://</a:t>
            </a:r>
            <a:r>
              <a:rPr lang="en-US" sz="1000" dirty="0" err="1">
                <a:solidFill>
                  <a:schemeClr val="bg1">
                    <a:lumMod val="50000"/>
                  </a:schemeClr>
                </a:solidFill>
              </a:rPr>
              <a:t>www.bloomberg.com</a:t>
            </a:r>
            <a:r>
              <a:rPr lang="en-US" sz="1000" dirty="0">
                <a:solidFill>
                  <a:schemeClr val="bg1">
                    <a:lumMod val="50000"/>
                  </a:schemeClr>
                </a:solidFill>
              </a:rPr>
              <a:t>/news/articles/2017-12-04/researchers-combat-gender-and-racial-bias-in-artificial-intelligence</a:t>
            </a:r>
          </a:p>
          <a:p>
            <a:pPr algn="r"/>
            <a:r>
              <a:rPr lang="en-US" sz="1000" dirty="0" err="1">
                <a:solidFill>
                  <a:schemeClr val="bg1">
                    <a:lumMod val="50000"/>
                  </a:schemeClr>
                </a:solidFill>
              </a:rPr>
              <a:t>Oxera</a:t>
            </a:r>
            <a:r>
              <a:rPr lang="en-US" sz="1000" dirty="0">
                <a:solidFill>
                  <a:schemeClr val="bg1">
                    <a:lumMod val="50000"/>
                  </a:schemeClr>
                </a:solidFill>
              </a:rPr>
              <a:t> consulting, 2017</a:t>
            </a:r>
          </a:p>
        </p:txBody>
      </p:sp>
      <p:grpSp>
        <p:nvGrpSpPr>
          <p:cNvPr id="7" name="Group 6" descr="A flow chart shows how historical information (which includes biases) is present in the initial training of AI, and it may remain there even as the algorithm self-corrects over time."/>
          <p:cNvGrpSpPr/>
          <p:nvPr/>
        </p:nvGrpSpPr>
        <p:grpSpPr>
          <a:xfrm>
            <a:off x="2053744" y="3678894"/>
            <a:ext cx="6836052" cy="2698879"/>
            <a:chOff x="2053744" y="3536019"/>
            <a:chExt cx="6836052" cy="2698879"/>
          </a:xfrm>
        </p:grpSpPr>
        <p:grpSp>
          <p:nvGrpSpPr>
            <p:cNvPr id="8" name="Group 7"/>
            <p:cNvGrpSpPr/>
            <p:nvPr/>
          </p:nvGrpSpPr>
          <p:grpSpPr>
            <a:xfrm>
              <a:off x="2053744" y="3657601"/>
              <a:ext cx="1411833" cy="944008"/>
              <a:chOff x="1143000" y="4235501"/>
              <a:chExt cx="1411833" cy="944008"/>
            </a:xfrm>
          </p:grpSpPr>
          <p:sp>
            <p:nvSpPr>
              <p:cNvPr id="27" name="Rectangle 26"/>
              <p:cNvSpPr/>
              <p:nvPr/>
            </p:nvSpPr>
            <p:spPr>
              <a:xfrm>
                <a:off x="1143000" y="4235501"/>
                <a:ext cx="1411833" cy="944008"/>
              </a:xfrm>
              <a:prstGeom prst="rect">
                <a:avLst/>
              </a:prstGeom>
              <a:solidFill>
                <a:srgbClr val="F9B780"/>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8" name="TextBox 27"/>
              <p:cNvSpPr txBox="1"/>
              <p:nvPr/>
            </p:nvSpPr>
            <p:spPr>
              <a:xfrm>
                <a:off x="1230782" y="4292007"/>
                <a:ext cx="1236269" cy="830997"/>
              </a:xfrm>
              <a:prstGeom prst="rect">
                <a:avLst/>
              </a:prstGeom>
              <a:noFill/>
            </p:spPr>
            <p:txBody>
              <a:bodyPr wrap="square" rtlCol="0" anchor="ctr">
                <a:noAutofit/>
              </a:bodyPr>
              <a:lstStyle/>
              <a:p>
                <a:pPr algn="ctr"/>
                <a:r>
                  <a:rPr lang="en-US" sz="1600" dirty="0"/>
                  <a:t>Historical information (with bias)</a:t>
                </a:r>
              </a:p>
            </p:txBody>
          </p:sp>
        </p:grpSp>
        <p:grpSp>
          <p:nvGrpSpPr>
            <p:cNvPr id="9" name="Group 8"/>
            <p:cNvGrpSpPr/>
            <p:nvPr/>
          </p:nvGrpSpPr>
          <p:grpSpPr>
            <a:xfrm>
              <a:off x="4650639" y="3657601"/>
              <a:ext cx="1411833" cy="944008"/>
              <a:chOff x="1143000" y="4235501"/>
              <a:chExt cx="1411833" cy="944008"/>
            </a:xfrm>
          </p:grpSpPr>
          <p:sp>
            <p:nvSpPr>
              <p:cNvPr id="25" name="Rectangle 24"/>
              <p:cNvSpPr/>
              <p:nvPr/>
            </p:nvSpPr>
            <p:spPr>
              <a:xfrm>
                <a:off x="1143000" y="4235501"/>
                <a:ext cx="1411833" cy="944008"/>
              </a:xfrm>
              <a:prstGeom prst="rect">
                <a:avLst/>
              </a:prstGeom>
              <a:solidFill>
                <a:srgbClr val="F9B780"/>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6" name="TextBox 25"/>
              <p:cNvSpPr txBox="1"/>
              <p:nvPr/>
            </p:nvSpPr>
            <p:spPr>
              <a:xfrm>
                <a:off x="1230782" y="4415118"/>
                <a:ext cx="1236269" cy="584775"/>
              </a:xfrm>
              <a:prstGeom prst="rect">
                <a:avLst/>
              </a:prstGeom>
              <a:noFill/>
            </p:spPr>
            <p:txBody>
              <a:bodyPr wrap="square" rtlCol="0" anchor="ctr">
                <a:noAutofit/>
              </a:bodyPr>
              <a:lstStyle/>
              <a:p>
                <a:pPr algn="ctr"/>
                <a:r>
                  <a:rPr lang="en-US" sz="1600" dirty="0"/>
                  <a:t>Algorithm prediction</a:t>
                </a:r>
              </a:p>
            </p:txBody>
          </p:sp>
        </p:grpSp>
        <p:grpSp>
          <p:nvGrpSpPr>
            <p:cNvPr id="10" name="Group 9"/>
            <p:cNvGrpSpPr/>
            <p:nvPr/>
          </p:nvGrpSpPr>
          <p:grpSpPr>
            <a:xfrm>
              <a:off x="7477963" y="3657601"/>
              <a:ext cx="1411833" cy="944008"/>
              <a:chOff x="1143000" y="4235501"/>
              <a:chExt cx="1411833" cy="944008"/>
            </a:xfrm>
          </p:grpSpPr>
          <p:sp>
            <p:nvSpPr>
              <p:cNvPr id="23" name="Rectangle 22"/>
              <p:cNvSpPr/>
              <p:nvPr/>
            </p:nvSpPr>
            <p:spPr>
              <a:xfrm>
                <a:off x="1143000" y="4235501"/>
                <a:ext cx="1411833" cy="944008"/>
              </a:xfrm>
              <a:prstGeom prst="rect">
                <a:avLst/>
              </a:prstGeom>
              <a:solidFill>
                <a:srgbClr val="F9B780"/>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4" name="TextBox 23"/>
              <p:cNvSpPr txBox="1"/>
              <p:nvPr/>
            </p:nvSpPr>
            <p:spPr>
              <a:xfrm>
                <a:off x="1230782" y="4415118"/>
                <a:ext cx="1236269" cy="584775"/>
              </a:xfrm>
              <a:prstGeom prst="rect">
                <a:avLst/>
              </a:prstGeom>
              <a:noFill/>
            </p:spPr>
            <p:txBody>
              <a:bodyPr wrap="square" rtlCol="0" anchor="ctr">
                <a:noAutofit/>
              </a:bodyPr>
              <a:lstStyle/>
              <a:p>
                <a:pPr algn="ctr"/>
                <a:r>
                  <a:rPr lang="en-US" sz="1600" dirty="0"/>
                  <a:t>Outcome (with bias)</a:t>
                </a:r>
              </a:p>
            </p:txBody>
          </p:sp>
        </p:grpSp>
        <p:grpSp>
          <p:nvGrpSpPr>
            <p:cNvPr id="11" name="Group 10"/>
            <p:cNvGrpSpPr/>
            <p:nvPr/>
          </p:nvGrpSpPr>
          <p:grpSpPr>
            <a:xfrm>
              <a:off x="6153912" y="5290890"/>
              <a:ext cx="1411834" cy="944008"/>
              <a:chOff x="1143000" y="4235501"/>
              <a:chExt cx="1411834" cy="944008"/>
            </a:xfrm>
          </p:grpSpPr>
          <p:sp>
            <p:nvSpPr>
              <p:cNvPr id="21" name="Rectangle 20"/>
              <p:cNvSpPr/>
              <p:nvPr/>
            </p:nvSpPr>
            <p:spPr>
              <a:xfrm>
                <a:off x="1143000" y="4235501"/>
                <a:ext cx="1411833" cy="944008"/>
              </a:xfrm>
              <a:prstGeom prst="rect">
                <a:avLst/>
              </a:prstGeom>
              <a:solidFill>
                <a:srgbClr val="F9B780"/>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2" name="TextBox 21"/>
              <p:cNvSpPr txBox="1"/>
              <p:nvPr/>
            </p:nvSpPr>
            <p:spPr>
              <a:xfrm>
                <a:off x="1143000" y="4415118"/>
                <a:ext cx="1411834" cy="584775"/>
              </a:xfrm>
              <a:prstGeom prst="rect">
                <a:avLst/>
              </a:prstGeom>
              <a:noFill/>
            </p:spPr>
            <p:txBody>
              <a:bodyPr wrap="square" rtlCol="0" anchor="ctr">
                <a:noAutofit/>
              </a:bodyPr>
              <a:lstStyle/>
              <a:p>
                <a:pPr algn="ctr"/>
                <a:r>
                  <a:rPr lang="en-US" sz="1600" dirty="0"/>
                  <a:t>New observations</a:t>
                </a:r>
              </a:p>
            </p:txBody>
          </p:sp>
        </p:grpSp>
        <p:cxnSp>
          <p:nvCxnSpPr>
            <p:cNvPr id="12" name="Straight Arrow Connector 11"/>
            <p:cNvCxnSpPr>
              <a:stCxn id="27" idx="3"/>
              <a:endCxn id="25" idx="1"/>
            </p:cNvCxnSpPr>
            <p:nvPr/>
          </p:nvCxnSpPr>
          <p:spPr>
            <a:xfrm>
              <a:off x="3465577" y="4129605"/>
              <a:ext cx="118506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5" idx="3"/>
              <a:endCxn id="23" idx="1"/>
            </p:cNvCxnSpPr>
            <p:nvPr/>
          </p:nvCxnSpPr>
          <p:spPr>
            <a:xfrm>
              <a:off x="6062472" y="4129605"/>
              <a:ext cx="141549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356555" y="4591229"/>
              <a:ext cx="0" cy="11716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1" idx="1"/>
            </p:cNvCxnSpPr>
            <p:nvPr/>
          </p:nvCxnSpPr>
          <p:spPr>
            <a:xfrm flipH="1">
              <a:off x="5356555" y="5762894"/>
              <a:ext cx="7973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23" idx="2"/>
            </p:cNvCxnSpPr>
            <p:nvPr/>
          </p:nvCxnSpPr>
          <p:spPr>
            <a:xfrm flipV="1">
              <a:off x="8183879" y="4601609"/>
              <a:ext cx="1" cy="116128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565746" y="5762895"/>
              <a:ext cx="61813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439973" y="3536019"/>
              <a:ext cx="1236269" cy="584775"/>
            </a:xfrm>
            <a:prstGeom prst="rect">
              <a:avLst/>
            </a:prstGeom>
            <a:noFill/>
          </p:spPr>
          <p:txBody>
            <a:bodyPr wrap="square" rtlCol="0" anchor="ctr">
              <a:noAutofit/>
            </a:bodyPr>
            <a:lstStyle/>
            <a:p>
              <a:pPr algn="ctr"/>
              <a:r>
                <a:rPr lang="en-US" sz="1600" dirty="0"/>
                <a:t>Initial training</a:t>
              </a:r>
            </a:p>
          </p:txBody>
        </p:sp>
        <p:sp>
          <p:nvSpPr>
            <p:cNvPr id="19" name="TextBox 18"/>
            <p:cNvSpPr txBox="1"/>
            <p:nvPr/>
          </p:nvSpPr>
          <p:spPr>
            <a:xfrm>
              <a:off x="6005322" y="3536019"/>
              <a:ext cx="1503274" cy="584775"/>
            </a:xfrm>
            <a:prstGeom prst="rect">
              <a:avLst/>
            </a:prstGeom>
            <a:noFill/>
          </p:spPr>
          <p:txBody>
            <a:bodyPr wrap="square" rtlCol="0" anchor="ctr">
              <a:noAutofit/>
            </a:bodyPr>
            <a:lstStyle/>
            <a:p>
              <a:pPr algn="ctr"/>
              <a:r>
                <a:rPr lang="en-US" sz="1600" dirty="0"/>
                <a:t>Application of prediction</a:t>
              </a:r>
            </a:p>
          </p:txBody>
        </p:sp>
        <p:sp>
          <p:nvSpPr>
            <p:cNvPr id="20" name="TextBox 19"/>
            <p:cNvSpPr txBox="1"/>
            <p:nvPr/>
          </p:nvSpPr>
          <p:spPr>
            <a:xfrm>
              <a:off x="5447993" y="4957468"/>
              <a:ext cx="2735885" cy="338554"/>
            </a:xfrm>
            <a:prstGeom prst="rect">
              <a:avLst/>
            </a:prstGeom>
            <a:noFill/>
          </p:spPr>
          <p:txBody>
            <a:bodyPr wrap="square" rtlCol="0" anchor="ctr">
              <a:noAutofit/>
            </a:bodyPr>
            <a:lstStyle/>
            <a:p>
              <a:pPr algn="ctr"/>
              <a:r>
                <a:rPr lang="en-US" sz="1600" dirty="0"/>
                <a:t>Reinforcement of bias</a:t>
              </a:r>
            </a:p>
          </p:txBody>
        </p:sp>
      </p:grpSp>
      <p:sp>
        <p:nvSpPr>
          <p:cNvPr id="6" name="TextBox 5" descr="headline says, &quot;Researchers Combat Gender and Racial Bias in Artificial Intelligence.&quot;"/>
          <p:cNvSpPr txBox="1"/>
          <p:nvPr/>
        </p:nvSpPr>
        <p:spPr>
          <a:xfrm>
            <a:off x="459532" y="1535218"/>
            <a:ext cx="7142467" cy="1892826"/>
          </a:xfrm>
          <a:prstGeom prst="rect">
            <a:avLst/>
          </a:prstGeom>
          <a:noFill/>
          <a:ln>
            <a:solidFill>
              <a:schemeClr val="bg1">
                <a:lumMod val="75000"/>
              </a:schemeClr>
            </a:solidFill>
          </a:ln>
        </p:spPr>
        <p:txBody>
          <a:bodyPr wrap="square" rtlCol="0">
            <a:spAutoFit/>
          </a:bodyPr>
          <a:lstStyle/>
          <a:p>
            <a:r>
              <a:rPr lang="en-US" sz="1600" dirty="0"/>
              <a:t>Technology</a:t>
            </a:r>
          </a:p>
          <a:p>
            <a:r>
              <a:rPr lang="en-US" sz="2400" b="1" dirty="0"/>
              <a:t>Researchers Combat Gender and Racial </a:t>
            </a:r>
            <a:br>
              <a:rPr lang="en-US" sz="2400" b="1" dirty="0"/>
            </a:br>
            <a:r>
              <a:rPr lang="en-US" sz="2400" b="1" dirty="0"/>
              <a:t>Bias in Artificial Intelligence</a:t>
            </a:r>
            <a:endParaRPr lang="en-US" sz="1600" b="1" dirty="0"/>
          </a:p>
          <a:p>
            <a:pPr>
              <a:spcBef>
                <a:spcPts val="600"/>
              </a:spcBef>
            </a:pPr>
            <a:r>
              <a:rPr lang="en-US" sz="1600" dirty="0"/>
              <a:t>Companies use AI to predict everything from the credit worthiness to </a:t>
            </a:r>
            <a:br>
              <a:rPr lang="en-US" sz="1600" dirty="0"/>
            </a:br>
            <a:r>
              <a:rPr lang="en-US" sz="1600" dirty="0"/>
              <a:t>preferred cancer treatment. The technology has blind spots that particularly</a:t>
            </a:r>
            <a:br>
              <a:rPr lang="en-US" sz="1600" dirty="0"/>
            </a:br>
            <a:r>
              <a:rPr lang="en-US" sz="1600" dirty="0"/>
              <a:t>affect women and minorities.</a:t>
            </a:r>
          </a:p>
        </p:txBody>
      </p:sp>
    </p:spTree>
    <p:extLst>
      <p:ext uri="{BB962C8B-B14F-4D97-AF65-F5344CB8AC3E}">
        <p14:creationId xmlns:p14="http://schemas.microsoft.com/office/powerpoint/2010/main" val="3598197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01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690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6168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897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30023"/>
            <a:ext cx="8229600" cy="1143000"/>
          </a:xfrm>
        </p:spPr>
        <p:txBody>
          <a:bodyPr/>
          <a:lstStyle/>
          <a:p>
            <a:r>
              <a:rPr lang="en-US" dirty="0"/>
              <a:t>Cross-Selling</a:t>
            </a:r>
          </a:p>
        </p:txBody>
      </p:sp>
      <p:grpSp>
        <p:nvGrpSpPr>
          <p:cNvPr id="17" name="Group 16" descr="A screenshot of an Orbitz.com hotel search page with text highlighted that recommends particular products and services to the searcher."/>
          <p:cNvGrpSpPr/>
          <p:nvPr/>
        </p:nvGrpSpPr>
        <p:grpSpPr>
          <a:xfrm>
            <a:off x="457200" y="1374169"/>
            <a:ext cx="8229600" cy="5143889"/>
            <a:chOff x="-1166813" y="-274638"/>
            <a:chExt cx="7264401" cy="4540594"/>
          </a:xfrm>
        </p:grpSpPr>
        <p:sp>
          <p:nvSpPr>
            <p:cNvPr id="9" name="Rectangle 8"/>
            <p:cNvSpPr/>
            <p:nvPr/>
          </p:nvSpPr>
          <p:spPr>
            <a:xfrm>
              <a:off x="1622979" y="1572167"/>
              <a:ext cx="2109209" cy="989085"/>
            </a:xfrm>
            <a:prstGeom prst="rect">
              <a:avLst/>
            </a:prstGeom>
          </p:spPr>
          <p:txBody>
            <a:bodyPr wrap="square">
              <a:spAutoFit/>
            </a:bodyPr>
            <a:lstStyle/>
            <a:p>
              <a:r>
                <a:rPr lang="en-US" dirty="0"/>
                <a:t>Recommendations </a:t>
              </a:r>
            </a:p>
          </p:txBody>
        </p:sp>
        <p:pic>
          <p:nvPicPr>
            <p:cNvPr id="14" name="Picture 13" descr="Screen Shot 2018-07-01 at 1.56.06 PM.png"/>
            <p:cNvPicPr>
              <a:picLocks noChangeAspect="1"/>
            </p:cNvPicPr>
            <p:nvPr/>
          </p:nvPicPr>
          <p:blipFill rotWithShape="1">
            <a:blip r:embed="rId3" cstate="print"/>
            <a:srcRect b="33791"/>
            <a:stretch/>
          </p:blipFill>
          <p:spPr>
            <a:xfrm>
              <a:off x="-1166813" y="-274638"/>
              <a:ext cx="7264401" cy="4540594"/>
            </a:xfrm>
            <a:prstGeom prst="rect">
              <a:avLst/>
            </a:prstGeom>
          </p:spPr>
        </p:pic>
        <p:pic>
          <p:nvPicPr>
            <p:cNvPr id="12" name="Picture 11" descr="Screen Shot 2018-07-01 at 1.54.59 PM.png"/>
            <p:cNvPicPr>
              <a:picLocks noChangeAspect="1"/>
            </p:cNvPicPr>
            <p:nvPr/>
          </p:nvPicPr>
          <p:blipFill>
            <a:blip r:embed="rId4" cstate="print"/>
            <a:stretch>
              <a:fillRect/>
            </a:stretch>
          </p:blipFill>
          <p:spPr>
            <a:xfrm>
              <a:off x="352310" y="2339975"/>
              <a:ext cx="4739675" cy="1046692"/>
            </a:xfrm>
            <a:prstGeom prst="rect">
              <a:avLst/>
            </a:prstGeom>
          </p:spPr>
        </p:pic>
        <p:pic>
          <p:nvPicPr>
            <p:cNvPr id="15" name="Picture 14" descr="Screen Shot 2018-07-01 at 1.55.49 PM.png"/>
            <p:cNvPicPr>
              <a:picLocks noChangeAspect="1"/>
            </p:cNvPicPr>
            <p:nvPr/>
          </p:nvPicPr>
          <p:blipFill>
            <a:blip r:embed="rId5"/>
            <a:stretch>
              <a:fillRect/>
            </a:stretch>
          </p:blipFill>
          <p:spPr>
            <a:xfrm rot="16200000">
              <a:off x="2770662" y="442326"/>
              <a:ext cx="130814" cy="6011863"/>
            </a:xfrm>
            <a:prstGeom prst="rect">
              <a:avLst/>
            </a:prstGeom>
          </p:spPr>
        </p:pic>
        <p:pic>
          <p:nvPicPr>
            <p:cNvPr id="16" name="Picture 15" descr="Screen Shot 2018-07-01 at 1.55.49 PM.png"/>
            <p:cNvPicPr>
              <a:picLocks noChangeAspect="1"/>
            </p:cNvPicPr>
            <p:nvPr/>
          </p:nvPicPr>
          <p:blipFill>
            <a:blip r:embed="rId6" cstate="print"/>
            <a:stretch>
              <a:fillRect/>
            </a:stretch>
          </p:blipFill>
          <p:spPr>
            <a:xfrm>
              <a:off x="5048251" y="3587748"/>
              <a:ext cx="994834" cy="620518"/>
            </a:xfrm>
            <a:prstGeom prst="rect">
              <a:avLst/>
            </a:prstGeom>
          </p:spPr>
        </p:pic>
      </p:grpSp>
      <p:sp>
        <p:nvSpPr>
          <p:cNvPr id="24" name="Rectangle 23">
            <a:extLst>
              <a:ext uri="{FF2B5EF4-FFF2-40B4-BE49-F238E27FC236}">
                <a16:creationId xmlns:a16="http://schemas.microsoft.com/office/drawing/2014/main" id="{DCCA8A80-4E14-BE47-96EB-3AD64B5A2315}"/>
              </a:ext>
            </a:extLst>
          </p:cNvPr>
          <p:cNvSpPr/>
          <p:nvPr/>
        </p:nvSpPr>
        <p:spPr>
          <a:xfrm>
            <a:off x="755576" y="6453336"/>
            <a:ext cx="8229600" cy="276999"/>
          </a:xfrm>
          <a:prstGeom prst="rect">
            <a:avLst/>
          </a:prstGeom>
          <a:noFill/>
        </p:spPr>
        <p:txBody>
          <a:bodyPr wrap="none" anchor="b">
            <a:noAutofit/>
          </a:bodyPr>
          <a:lstStyle/>
          <a:p>
            <a:pPr algn="r"/>
            <a:r>
              <a:rPr lang="en-US" sz="1000" dirty="0">
                <a:solidFill>
                  <a:schemeClr val="bg1">
                    <a:lumMod val="50000"/>
                  </a:schemeClr>
                </a:solidFill>
              </a:rPr>
              <a:t>source: Orbitz</a:t>
            </a:r>
          </a:p>
        </p:txBody>
      </p:sp>
      <p:sp>
        <p:nvSpPr>
          <p:cNvPr id="25" name="Title 1">
            <a:extLst>
              <a:ext uri="{FF2B5EF4-FFF2-40B4-BE49-F238E27FC236}">
                <a16:creationId xmlns:a16="http://schemas.microsoft.com/office/drawing/2014/main" id="{F1AD4323-EA7D-CF49-BE09-90610E2438AA}"/>
              </a:ext>
            </a:extLst>
          </p:cNvPr>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dirty="0"/>
              <a:t>Hotel Recommendations</a:t>
            </a:r>
          </a:p>
        </p:txBody>
      </p:sp>
      <p:sp>
        <p:nvSpPr>
          <p:cNvPr id="26" name="Rectangle 25">
            <a:extLst>
              <a:ext uri="{FF2B5EF4-FFF2-40B4-BE49-F238E27FC236}">
                <a16:creationId xmlns:a16="http://schemas.microsoft.com/office/drawing/2014/main" id="{5257E3B5-CA1B-8C4D-817F-83AEA65C36E8}"/>
              </a:ext>
            </a:extLst>
          </p:cNvPr>
          <p:cNvSpPr/>
          <p:nvPr/>
        </p:nvSpPr>
        <p:spPr>
          <a:xfrm>
            <a:off x="5715000" y="3848099"/>
            <a:ext cx="798650" cy="213069"/>
          </a:xfrm>
          <a:prstGeom prst="rect">
            <a:avLst/>
          </a:prstGeom>
          <a:ln w="50800">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45AD1F5-1A53-684E-8698-B2EF96EE8C25}"/>
              </a:ext>
            </a:extLst>
          </p:cNvPr>
          <p:cNvSpPr/>
          <p:nvPr/>
        </p:nvSpPr>
        <p:spPr>
          <a:xfrm>
            <a:off x="5689599" y="4164646"/>
            <a:ext cx="1832585" cy="235903"/>
          </a:xfrm>
          <a:prstGeom prst="rect">
            <a:avLst/>
          </a:prstGeom>
          <a:ln w="50800">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947C3817-7E7F-664B-ACED-C6B95BB42B2A}"/>
              </a:ext>
            </a:extLst>
          </p:cNvPr>
          <p:cNvGrpSpPr/>
          <p:nvPr/>
        </p:nvGrpSpPr>
        <p:grpSpPr>
          <a:xfrm>
            <a:off x="292370" y="2368689"/>
            <a:ext cx="5397229" cy="2557114"/>
            <a:chOff x="292370" y="2368689"/>
            <a:chExt cx="5397229" cy="2557114"/>
          </a:xfrm>
        </p:grpSpPr>
        <p:sp>
          <p:nvSpPr>
            <p:cNvPr id="4" name="Rectangle 3">
              <a:extLst>
                <a:ext uri="{FF2B5EF4-FFF2-40B4-BE49-F238E27FC236}">
                  <a16:creationId xmlns:a16="http://schemas.microsoft.com/office/drawing/2014/main" id="{39B36209-9C27-6A42-8B69-1E1643063828}"/>
                </a:ext>
              </a:extLst>
            </p:cNvPr>
            <p:cNvSpPr/>
            <p:nvPr/>
          </p:nvSpPr>
          <p:spPr>
            <a:xfrm>
              <a:off x="292370" y="2371258"/>
              <a:ext cx="4068742" cy="2554545"/>
            </a:xfrm>
            <a:prstGeom prst="rect">
              <a:avLst/>
            </a:prstGeom>
            <a:solidFill>
              <a:schemeClr val="bg1"/>
            </a:solidFill>
            <a:ln w="25400">
              <a:solidFill>
                <a:srgbClr val="C00000"/>
              </a:solidFill>
            </a:ln>
          </p:spPr>
          <p:txBody>
            <a:bodyPr wrap="square">
              <a:spAutoFit/>
            </a:bodyPr>
            <a:lstStyle/>
            <a:p>
              <a:r>
                <a:rPr lang="en-US" sz="2000" dirty="0">
                  <a:solidFill>
                    <a:srgbClr val="1F1F1F"/>
                  </a:solidFill>
                </a:rPr>
                <a:t>“location, review scores, popularity (…bookings), … quality of the content… competitiveness of [] rates and availability … compensation which a property pays us [] is also a factor for the relative ranking of properties with similar offers”</a:t>
              </a:r>
              <a:endParaRPr lang="en-US" sz="2000" b="0" i="0" dirty="0">
                <a:solidFill>
                  <a:srgbClr val="1F1F1F"/>
                </a:solidFill>
                <a:effectLst/>
              </a:endParaRPr>
            </a:p>
          </p:txBody>
        </p:sp>
        <p:cxnSp>
          <p:nvCxnSpPr>
            <p:cNvPr id="28" name="Straight Connector 27">
              <a:extLst>
                <a:ext uri="{FF2B5EF4-FFF2-40B4-BE49-F238E27FC236}">
                  <a16:creationId xmlns:a16="http://schemas.microsoft.com/office/drawing/2014/main" id="{77A8599A-5B6D-854A-B63D-A333AECF1331}"/>
                </a:ext>
              </a:extLst>
            </p:cNvPr>
            <p:cNvCxnSpPr>
              <a:cxnSpLocks/>
            </p:cNvCxnSpPr>
            <p:nvPr/>
          </p:nvCxnSpPr>
          <p:spPr>
            <a:xfrm>
              <a:off x="4331818" y="2368689"/>
              <a:ext cx="1357781" cy="1783528"/>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B51CD51-EA6F-4444-AFFD-11CC316972B1}"/>
                </a:ext>
              </a:extLst>
            </p:cNvPr>
            <p:cNvCxnSpPr>
              <a:cxnSpLocks/>
            </p:cNvCxnSpPr>
            <p:nvPr/>
          </p:nvCxnSpPr>
          <p:spPr>
            <a:xfrm flipV="1">
              <a:off x="4331818" y="4412979"/>
              <a:ext cx="1357781" cy="51282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47"/>
  <p:tag name="MMPROD_UIDATA" val="&lt;database version=&quot;11.0&quot;&gt;&lt;object type=&quot;1&quot; unique_id=&quot;10001&quot;&gt;&lt;object type=&quot;2&quot; unique_id=&quot;46629&quot;&gt;&lt;object type=&quot;3&quot; unique_id=&quot;46630&quot;&gt;&lt;property id=&quot;20148&quot; value=&quot;5&quot;/&gt;&lt;property id=&quot;20300&quot; value=&quot;Slide 1 - &amp;quot;Insert Title Here&amp;quot;&quot;/&gt;&lt;property id=&quot;20307&quot; value=&quot;269&quot;/&gt;&lt;/object&gt;&lt;object type=&quot;3&quot; unique_id=&quot;46631&quot;&gt;&lt;property id=&quot;20148&quot; value=&quot;5&quot;/&gt;&lt;property id=&quot;20300&quot; value=&quot;Slide 2 - &amp;quot;Header&amp;quot;&quot;/&gt;&lt;property id=&quot;20307&quot; value=&quot;266&quot;/&gt;&lt;/object&gt;&lt;object type=&quot;3&quot; unique_id=&quot;46632&quot;&gt;&lt;property id=&quot;20148&quot; value=&quot;5&quot;/&gt;&lt;property id=&quot;20300&quot; value=&quot;Slide 7&quot;/&gt;&lt;property id=&quot;20307&quot; value=&quot;267&quot;/&gt;&lt;/object&gt;&lt;object type=&quot;3&quot; unique_id=&quot;46663&quot;&gt;&lt;property id=&quot;20148&quot; value=&quot;5&quot;/&gt;&lt;property id=&quot;20300&quot; value=&quot;Slide 3&quot;/&gt;&lt;property id=&quot;20307&quot; value=&quot;270&quot;/&gt;&lt;/object&gt;&lt;object type=&quot;3&quot; unique_id=&quot;46664&quot;&gt;&lt;property id=&quot;20148&quot; value=&quot;5&quot;/&gt;&lt;property id=&quot;20300&quot; value=&quot;Slide 4&quot;/&gt;&lt;property id=&quot;20307&quot; value=&quot;271&quot;/&gt;&lt;/object&gt;&lt;object type=&quot;3&quot; unique_id=&quot;46665&quot;&gt;&lt;property id=&quot;20148&quot; value=&quot;5&quot;/&gt;&lt;property id=&quot;20300&quot; value=&quot;Slide 5&quot;/&gt;&lt;property id=&quot;20307&quot; value=&quot;272&quot;/&gt;&lt;/object&gt;&lt;object type=&quot;3&quot; unique_id=&quot;46666&quot;&gt;&lt;property id=&quot;20148&quot; value=&quot;5&quot;/&gt;&lt;property id=&quot;20300&quot; value=&quot;Slide 6&quot;/&gt;&lt;property id=&quot;20307&quot; value=&quot;273&quot;/&gt;&lt;/object&gt;&lt;/object&gt;&lt;object type=&quot;8&quot; unique_id=&quot;46637&quot;&gt;&lt;/object&gt;&lt;/object&gt;&lt;/database&gt;"/>
  <p:tag name="SECTOMILLISECCONVERTED" val="1"/>
</p:tagLst>
</file>

<file path=ppt/theme/theme1.xml><?xml version="1.0" encoding="utf-8"?>
<a:theme xmlns:a="http://schemas.openxmlformats.org/drawingml/2006/main" name="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50800">
          <a:solidFill>
            <a:srgbClr val="0070C0"/>
          </a:solidFill>
        </a:ln>
      </a:spPr>
      <a:bodyPr rtlCol="0" anchor="ctr"/>
      <a:lstStyle>
        <a:defPPr algn="ctr">
          <a:defRPr dirty="0"/>
        </a:defPPr>
      </a:lstStyle>
      <a:style>
        <a:lnRef idx="1">
          <a:schemeClr val="accent2"/>
        </a:lnRef>
        <a:fillRef idx="0">
          <a:schemeClr val="accent2"/>
        </a:fillRef>
        <a:effectRef idx="0">
          <a:schemeClr val="accent2"/>
        </a:effectRef>
        <a:fontRef idx="minor">
          <a:schemeClr val="tx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23046</TotalTime>
  <Words>2587</Words>
  <Application>Microsoft Macintosh PowerPoint</Application>
  <PresentationFormat>On-screen Show (4:3)</PresentationFormat>
  <Paragraphs>706</Paragraphs>
  <Slides>80</Slides>
  <Notes>64</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4" baseType="lpstr">
      <vt:lpstr>Arial</vt:lpstr>
      <vt:lpstr>Calibri</vt:lpstr>
      <vt:lpstr>Body Slides</vt:lpstr>
      <vt:lpstr>Equation</vt:lpstr>
      <vt:lpstr>Recommender Systems</vt:lpstr>
      <vt:lpstr>Personalization</vt:lpstr>
      <vt:lpstr>PowerPoint Presentation</vt:lpstr>
      <vt:lpstr>PowerPoint Presentation</vt:lpstr>
      <vt:lpstr>My Personalized Store</vt:lpstr>
      <vt:lpstr>Personalized Merchandising</vt:lpstr>
      <vt:lpstr>PowerPoint Presentation</vt:lpstr>
      <vt:lpstr>PowerPoint Presentation</vt:lpstr>
      <vt:lpstr>Cross-Selling</vt:lpstr>
      <vt:lpstr>Video Recommendations</vt:lpstr>
      <vt:lpstr>Guided Discovery</vt:lpstr>
      <vt:lpstr>PowerPoint Presentation</vt:lpstr>
      <vt:lpstr>PowerPoint Presentation</vt:lpstr>
      <vt:lpstr>The Value of Recommendations</vt:lpstr>
      <vt:lpstr>PowerPoint Presentation</vt:lpstr>
      <vt:lpstr>Collaborative Filtering</vt:lpstr>
      <vt:lpstr>Types of Recommendations</vt:lpstr>
      <vt:lpstr>Recommender Systems</vt:lpstr>
      <vt:lpstr>Recommender Systems</vt:lpstr>
      <vt:lpstr>Recommender Systems</vt:lpstr>
      <vt:lpstr>Collaborative Filtering</vt:lpstr>
      <vt:lpstr>Collaborative Filtering</vt:lpstr>
      <vt:lpstr>Collaborative Filtering</vt:lpstr>
      <vt:lpstr>PowerPoint Presentation</vt:lpstr>
      <vt:lpstr>PowerPoint Presentation</vt:lpstr>
      <vt:lpstr>Item-Item Collaborative Filtering</vt:lpstr>
      <vt:lpstr>First step: Center Ratings</vt:lpstr>
      <vt:lpstr>Item-Item Collaborative Filtering</vt:lpstr>
      <vt:lpstr>Item-Item Collaborative Filtering</vt:lpstr>
      <vt:lpstr>The Similarity Metric</vt:lpstr>
      <vt:lpstr>PowerPoint Presentation</vt:lpstr>
      <vt:lpstr>The Netflix Prize</vt:lpstr>
      <vt:lpstr>The Netflix Prize</vt:lpstr>
      <vt:lpstr>Matrix Factorization</vt:lpstr>
      <vt:lpstr>Illustrative: Factor Space</vt:lpstr>
      <vt:lpstr>Netflix Progress Prize</vt:lpstr>
      <vt:lpstr>Breaking Through 10%</vt:lpstr>
      <vt:lpstr>PowerPoint Presentation</vt:lpstr>
      <vt:lpstr>PowerPoint Presentation</vt:lpstr>
      <vt:lpstr>Implicit Feedback</vt:lpstr>
      <vt:lpstr>Business Value to Netflix</vt:lpstr>
      <vt:lpstr>PowerPoint Presentation</vt:lpstr>
      <vt:lpstr>Item Similarities</vt:lpstr>
      <vt:lpstr>“People Who { } X Also { } Y”</vt:lpstr>
      <vt:lpstr>People Who Bought X also Bought Y</vt:lpstr>
      <vt:lpstr>Item Similarities</vt:lpstr>
      <vt:lpstr>PowerPoint Presentation</vt:lpstr>
      <vt:lpstr>Hybrid Recommender Systems</vt:lpstr>
      <vt:lpstr>The Cold Start Problem</vt:lpstr>
      <vt:lpstr>Content-Based Recommendations</vt:lpstr>
      <vt:lpstr>Tradeoffs: CF vs. Content-Based</vt:lpstr>
      <vt:lpstr>Visual Sharing on Pinterest</vt:lpstr>
      <vt:lpstr>Early Version: Collaborative Filtering</vt:lpstr>
      <vt:lpstr>A Hybrid Recommender (PinSage)</vt:lpstr>
      <vt:lpstr>PowerPoint Presentation</vt:lpstr>
      <vt:lpstr>PowerPoint Presentation</vt:lpstr>
      <vt:lpstr>Visual and Topical Similarity</vt:lpstr>
      <vt:lpstr>PowerPoint Presentation</vt:lpstr>
      <vt:lpstr>Causal Effects</vt:lpstr>
      <vt:lpstr>Causal Effect</vt:lpstr>
      <vt:lpstr>A Thought Experiment</vt:lpstr>
      <vt:lpstr>Identification Strategy</vt:lpstr>
      <vt:lpstr>Experimental Results</vt:lpstr>
      <vt:lpstr>PowerPoint Presentation</vt:lpstr>
      <vt:lpstr>Broader Considerations</vt:lpstr>
      <vt:lpstr>Algorithmic Marketing</vt:lpstr>
      <vt:lpstr>PowerPoint Presentation</vt:lpstr>
      <vt:lpstr>PowerPoint Presentation</vt:lpstr>
      <vt:lpstr>Choice Set Effects</vt:lpstr>
      <vt:lpstr>Objectives vs. Incentives</vt:lpstr>
      <vt:lpstr>Are You a Mac or a PC?</vt:lpstr>
      <vt:lpstr>YouTube 2008: Clicks</vt:lpstr>
      <vt:lpstr>PowerPoint Presentation</vt:lpstr>
      <vt:lpstr>PowerPoint Presentation</vt:lpstr>
      <vt:lpstr>YouTube 2012+</vt:lpstr>
      <vt:lpstr>2016 U.S. Presidential Election</vt:lpstr>
      <vt:lpstr>Fair Recommender Systems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Harvard University</dc:title>
  <dc:subject/>
  <dc:creator>Administrator</dc:creator>
  <cp:keywords/>
  <dc:description/>
  <cp:lastModifiedBy>Jenn Vento</cp:lastModifiedBy>
  <cp:revision>784</cp:revision>
  <dcterms:created xsi:type="dcterms:W3CDTF">2018-11-19T13:12:50Z</dcterms:created>
  <dcterms:modified xsi:type="dcterms:W3CDTF">2020-02-28T17:33:47Z</dcterms:modified>
  <cp:category/>
</cp:coreProperties>
</file>